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82" r:id="rId5"/>
    <p:sldId id="283" r:id="rId6"/>
    <p:sldId id="284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koner" id="{406AD02E-50CA-4DF7-BD77-0DDDA8385162}">
          <p14:sldIdLst>
            <p14:sldId id="282"/>
          </p14:sldIdLst>
        </p14:section>
        <p14:section name="Avtal" id="{C0D6380D-8438-43FF-990C-735F5FC0CBAF}">
          <p14:sldIdLst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768681-DD75-AB18-6027-7C3064DEE678}" name="Lovén Fredrik" initials="LF" userId="S::Fredrik.Loven@adda.se::fce1fb29-fe47-4450-8162-16570437c00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2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1" y="432842"/>
            <a:ext cx="5506644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7" name="Platshållare för text 49">
            <a:extLst>
              <a:ext uri="{FF2B5EF4-FFF2-40B4-BE49-F238E27FC236}">
                <a16:creationId xmlns:a16="http://schemas.microsoft.com/office/drawing/2014/main" id="{AA219FD9-1935-47DD-8C30-4055ACFFC0F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31673" y="1435395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Enkelhet</a:t>
            </a:r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908FD992-182C-4482-82C5-944AD44E24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8430" y="1435396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9" name="Platshållare för text 49">
            <a:extLst>
              <a:ext uri="{FF2B5EF4-FFF2-40B4-BE49-F238E27FC236}">
                <a16:creationId xmlns:a16="http://schemas.microsoft.com/office/drawing/2014/main" id="{C6D39943-FF66-4D44-9D6D-517F422422A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1673" y="2397736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9856E560-735F-4D71-AB2C-B100E8D91F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6086" y="2397737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4" name="Platshållare för text 49">
            <a:extLst>
              <a:ext uri="{FF2B5EF4-FFF2-40B4-BE49-F238E27FC236}">
                <a16:creationId xmlns:a16="http://schemas.microsoft.com/office/drawing/2014/main" id="{7D6CD46B-1572-4161-91E3-6AA108AEE3B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1673" y="3360077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Besparing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FF4E4C60-829E-40D1-B2D7-B26FAD0868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36086" y="3360078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5" name="Platshållare för text 49">
            <a:extLst>
              <a:ext uri="{FF2B5EF4-FFF2-40B4-BE49-F238E27FC236}">
                <a16:creationId xmlns:a16="http://schemas.microsoft.com/office/drawing/2014/main" id="{DE00D6EC-6105-418C-88D8-A677378910A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673" y="4322418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Innovation</a:t>
            </a:r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63264183-49D5-49A0-B84A-6BC0DF51E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6086" y="4322419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6" name="Platshållare för text 49">
            <a:extLst>
              <a:ext uri="{FF2B5EF4-FFF2-40B4-BE49-F238E27FC236}">
                <a16:creationId xmlns:a16="http://schemas.microsoft.com/office/drawing/2014/main" id="{19634749-DE79-406C-AFC9-D94FAB21442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1673" y="5284760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Digitalisering</a:t>
            </a:r>
          </a:p>
        </p:txBody>
      </p:sp>
      <p:sp>
        <p:nvSpPr>
          <p:cNvPr id="43" name="Platshållare för text 42">
            <a:extLst>
              <a:ext uri="{FF2B5EF4-FFF2-40B4-BE49-F238E27FC236}">
                <a16:creationId xmlns:a16="http://schemas.microsoft.com/office/drawing/2014/main" id="{D2687D84-3794-4DDB-AC95-819B96B153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36086" y="5284760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2" name="Platshållare för text 61">
            <a:extLst>
              <a:ext uri="{FF2B5EF4-FFF2-40B4-BE49-F238E27FC236}">
                <a16:creationId xmlns:a16="http://schemas.microsoft.com/office/drawing/2014/main" id="{96D62C6D-DE97-4C72-B741-851A4F37B23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04093" y="428332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Avtalsuppföljning</a:t>
            </a:r>
          </a:p>
        </p:txBody>
      </p:sp>
      <p:sp>
        <p:nvSpPr>
          <p:cNvPr id="63" name="Platshållare för text 62">
            <a:extLst>
              <a:ext uri="{FF2B5EF4-FFF2-40B4-BE49-F238E27FC236}">
                <a16:creationId xmlns:a16="http://schemas.microsoft.com/office/drawing/2014/main" id="{AF8E6400-64BB-4B7A-9F82-A0B0AA497F7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04092" y="4621685"/>
            <a:ext cx="2040714" cy="84641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1D58BAE4-AC6C-410A-89C5-8DB47D99023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704093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Anbudsområden</a:t>
            </a:r>
          </a:p>
        </p:txBody>
      </p:sp>
      <p:sp>
        <p:nvSpPr>
          <p:cNvPr id="59" name="Platshållare för text 58">
            <a:extLst>
              <a:ext uri="{FF2B5EF4-FFF2-40B4-BE49-F238E27FC236}">
                <a16:creationId xmlns:a16="http://schemas.microsoft.com/office/drawing/2014/main" id="{43863816-1B70-42AF-9B9B-41B0E97C860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704093" y="779384"/>
            <a:ext cx="2040714" cy="203235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9388" indent="-179388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AE53ADFB-188E-4942-9E83-DA874B1E01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05522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Avtalstid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C14C6910-4EEA-4B2C-AF7E-BCB0FC12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5522" y="779383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883B8140-BDA1-49C1-A524-806BC84FD861}"/>
              </a:ext>
            </a:extLst>
          </p:cNvPr>
          <p:cNvCxnSpPr>
            <a:cxnSpLocks/>
          </p:cNvCxnSpPr>
          <p:nvPr userDrawn="1"/>
        </p:nvCxnSpPr>
        <p:spPr>
          <a:xfrm flipV="1">
            <a:off x="7320298" y="423863"/>
            <a:ext cx="0" cy="5771777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latshållare för sidfot 3">
            <a:extLst>
              <a:ext uri="{FF2B5EF4-FFF2-40B4-BE49-F238E27FC236}">
                <a16:creationId xmlns:a16="http://schemas.microsoft.com/office/drawing/2014/main" id="{CD5B92C8-E142-4DC1-8FAB-8059F0DA193E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2E300EBC-4B31-4632-B279-1A94ED66A5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5522" y="1495443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Avropsförfarande</a:t>
            </a:r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D71E3BCC-4DA4-4190-80B5-94A1A77F54B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05522" y="1837817"/>
            <a:ext cx="2040714" cy="97391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B55885AB-2B23-4475-A1FE-C4508FC047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5522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Leverantörer (X)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E7726555-EEFC-4E01-BE40-0B7E97C062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3169509"/>
            <a:ext cx="2040714" cy="2029019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80975" indent="-180975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9BA206DD-F258-4CD7-8BE6-0132BDF1128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05522" y="519852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Pris och sortiment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5B8FF462-4230-4737-95D2-23B96A778C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05522" y="5528771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tabLst>
                <a:tab pos="87313" algn="l"/>
              </a:tabLst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0" name="Platshållare för text 59">
            <a:extLst>
              <a:ext uri="{FF2B5EF4-FFF2-40B4-BE49-F238E27FC236}">
                <a16:creationId xmlns:a16="http://schemas.microsoft.com/office/drawing/2014/main" id="{77C359DC-859E-4DC2-BF7E-B485FF0CBB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704093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Leveransvillkor</a:t>
            </a:r>
          </a:p>
        </p:txBody>
      </p:sp>
      <p:sp>
        <p:nvSpPr>
          <p:cNvPr id="61" name="Platshållare för text 60">
            <a:extLst>
              <a:ext uri="{FF2B5EF4-FFF2-40B4-BE49-F238E27FC236}">
                <a16:creationId xmlns:a16="http://schemas.microsoft.com/office/drawing/2014/main" id="{32D1AECF-E945-4A00-9158-7D7EB6D3DE7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04093" y="3169509"/>
            <a:ext cx="2040714" cy="1069541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7B083E8C-9717-4BED-AC64-617DE161D3EE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39335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43E7B103-CDED-4F6B-882B-85BCD09D4A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5775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Omfattning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F3651281-ACD0-4D3F-ABF1-1CDE8319BDD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775" y="1772460"/>
            <a:ext cx="4680000" cy="2761113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0BE7DE30-0700-429D-9820-1325B8DA1A9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5775" y="4943475"/>
            <a:ext cx="4680000" cy="1241426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ABF05006-22E5-436B-ADAC-21DEC28B2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16223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Fördjupning av nyttor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5D2E19DB-20BE-4F89-A219-2D9821FF37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516229" y="1772459"/>
            <a:ext cx="4680000" cy="210554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DAB0C25C-708F-41B8-8546-728202F5F2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516223" y="395705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2AD12ED4-7A57-4A1A-94B0-EB8F8B22EF7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516229" y="4323153"/>
            <a:ext cx="4680000" cy="186174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tabLst>
                <a:tab pos="87313" algn="l"/>
              </a:tabLst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2" y="432842"/>
            <a:ext cx="8571693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23FF755A-DA8C-41DE-983D-76F83373D6DD}"/>
              </a:ext>
            </a:extLst>
          </p:cNvPr>
          <p:cNvCxnSpPr>
            <a:cxnSpLocks/>
          </p:cNvCxnSpPr>
          <p:nvPr userDrawn="1"/>
        </p:nvCxnSpPr>
        <p:spPr>
          <a:xfrm flipV="1">
            <a:off x="5315999" y="1450406"/>
            <a:ext cx="1" cy="474950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DA2629B3-B702-4B05-AEA4-EB71496E24D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5775" y="4594616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Revision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4DD984D-961C-407C-B7E5-2D8034D67DB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0660050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49" name="Platshållare för bild 4">
            <a:extLst>
              <a:ext uri="{FF2B5EF4-FFF2-40B4-BE49-F238E27FC236}">
                <a16:creationId xmlns:a16="http://schemas.microsoft.com/office/drawing/2014/main" id="{3FC96E5A-F55A-4093-B11C-D16EBDFFA6F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1206535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53" name="Platshållare för bild 4">
            <a:extLst>
              <a:ext uri="{FF2B5EF4-FFF2-40B4-BE49-F238E27FC236}">
                <a16:creationId xmlns:a16="http://schemas.microsoft.com/office/drawing/2014/main" id="{C15EE235-3355-4AEA-945D-F861E034549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0660050" y="124509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0" name="Platshållare för bild 4">
            <a:extLst>
              <a:ext uri="{FF2B5EF4-FFF2-40B4-BE49-F238E27FC236}">
                <a16:creationId xmlns:a16="http://schemas.microsoft.com/office/drawing/2014/main" id="{6FF93070-7136-4D87-B77D-F635D41A562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1206535" y="124322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1" name="Platshållare för bild 4">
            <a:extLst>
              <a:ext uri="{FF2B5EF4-FFF2-40B4-BE49-F238E27FC236}">
                <a16:creationId xmlns:a16="http://schemas.microsoft.com/office/drawing/2014/main" id="{E00F0AEF-A17F-49CC-B7EA-EEBF2BF0ACE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660050" y="179132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2" name="Platshållare för bild 4">
            <a:extLst>
              <a:ext uri="{FF2B5EF4-FFF2-40B4-BE49-F238E27FC236}">
                <a16:creationId xmlns:a16="http://schemas.microsoft.com/office/drawing/2014/main" id="{A14185B3-3B79-42F8-8E25-F35DB4766E9C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1206535" y="178758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3" name="Platshållare för bild 4">
            <a:extLst>
              <a:ext uri="{FF2B5EF4-FFF2-40B4-BE49-F238E27FC236}">
                <a16:creationId xmlns:a16="http://schemas.microsoft.com/office/drawing/2014/main" id="{D6450F7A-B7E2-49B7-9E79-4F298948B26E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0660050" y="23376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4" name="Platshållare för bild 4">
            <a:extLst>
              <a:ext uri="{FF2B5EF4-FFF2-40B4-BE49-F238E27FC236}">
                <a16:creationId xmlns:a16="http://schemas.microsoft.com/office/drawing/2014/main" id="{5D4A7B9F-B72C-4AAF-9189-CF28FA8440B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1206535" y="233193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5" name="Platshållare för bild 4">
            <a:extLst>
              <a:ext uri="{FF2B5EF4-FFF2-40B4-BE49-F238E27FC236}">
                <a16:creationId xmlns:a16="http://schemas.microsoft.com/office/drawing/2014/main" id="{BEEBE3DF-28A7-4CA5-9D53-4FFFD934357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0660050" y="288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6" name="Platshållare för bild 4">
            <a:extLst>
              <a:ext uri="{FF2B5EF4-FFF2-40B4-BE49-F238E27FC236}">
                <a16:creationId xmlns:a16="http://schemas.microsoft.com/office/drawing/2014/main" id="{3FD8FC2F-875E-4678-BF57-4B03DB6BD90E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11206535" y="287629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7" name="Platshållare för bild 4">
            <a:extLst>
              <a:ext uri="{FF2B5EF4-FFF2-40B4-BE49-F238E27FC236}">
                <a16:creationId xmlns:a16="http://schemas.microsoft.com/office/drawing/2014/main" id="{01EE0C08-2F95-4422-B2AE-8D8B1D955A64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0660050" y="342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8" name="Platshållare för bild 4">
            <a:extLst>
              <a:ext uri="{FF2B5EF4-FFF2-40B4-BE49-F238E27FC236}">
                <a16:creationId xmlns:a16="http://schemas.microsoft.com/office/drawing/2014/main" id="{BB16C71D-3E5D-40E0-9BDD-72237B8E1B66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11206535" y="342064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9" name="Platshållare för bild 4">
            <a:extLst>
              <a:ext uri="{FF2B5EF4-FFF2-40B4-BE49-F238E27FC236}">
                <a16:creationId xmlns:a16="http://schemas.microsoft.com/office/drawing/2014/main" id="{DFCC6829-3976-4780-8ADD-804DB97F7A97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10660050" y="396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0" name="Platshållare för bild 4">
            <a:extLst>
              <a:ext uri="{FF2B5EF4-FFF2-40B4-BE49-F238E27FC236}">
                <a16:creationId xmlns:a16="http://schemas.microsoft.com/office/drawing/2014/main" id="{4E6921C9-C9D1-4409-9E48-3454E2B7F479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1206535" y="396500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1" name="Platshållare för bild 4">
            <a:extLst>
              <a:ext uri="{FF2B5EF4-FFF2-40B4-BE49-F238E27FC236}">
                <a16:creationId xmlns:a16="http://schemas.microsoft.com/office/drawing/2014/main" id="{D0D444A7-A2B9-4918-AD46-55859C8B64F9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660050" y="450640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2" name="Platshållare för bild 4">
            <a:extLst>
              <a:ext uri="{FF2B5EF4-FFF2-40B4-BE49-F238E27FC236}">
                <a16:creationId xmlns:a16="http://schemas.microsoft.com/office/drawing/2014/main" id="{2938E9B7-1DEE-415F-9864-E2DA656D7C0C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1206535" y="4509357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3" name="Platshållare för bild 4">
            <a:extLst>
              <a:ext uri="{FF2B5EF4-FFF2-40B4-BE49-F238E27FC236}">
                <a16:creationId xmlns:a16="http://schemas.microsoft.com/office/drawing/2014/main" id="{F2C0F6B1-C799-42B0-BE05-A50841798824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0660050" y="50527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4264D557-F3A9-4663-9CB7-B622E99098E1}"/>
              </a:ext>
            </a:extLst>
          </p:cNvPr>
          <p:cNvSpPr/>
          <p:nvPr userDrawn="1"/>
        </p:nvSpPr>
        <p:spPr>
          <a:xfrm>
            <a:off x="10061583" y="-1346165"/>
            <a:ext cx="2130417" cy="13319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l"/>
            <a:r>
              <a:rPr lang="sv-SE" dirty="0"/>
              <a:t>Lägg till ikonen för det globala mål ditt avtal uppfyller från sidan 1</a:t>
            </a:r>
          </a:p>
        </p:txBody>
      </p:sp>
      <p:sp>
        <p:nvSpPr>
          <p:cNvPr id="34" name="Platshållare för sidfot 3">
            <a:extLst>
              <a:ext uri="{FF2B5EF4-FFF2-40B4-BE49-F238E27FC236}">
                <a16:creationId xmlns:a16="http://schemas.microsoft.com/office/drawing/2014/main" id="{5470B3C7-4220-4016-A3C9-74443325E422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33" name="Platshållare för bild 32">
            <a:extLst>
              <a:ext uri="{FF2B5EF4-FFF2-40B4-BE49-F238E27FC236}">
                <a16:creationId xmlns:a16="http://schemas.microsoft.com/office/drawing/2014/main" id="{4F483588-C678-417C-BD54-0FB8E1940844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182928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2023-09-25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3C6E2E3-491F-433A-8879-4246908B20B9}"/>
              </a:ext>
            </a:extLst>
          </p:cNvPr>
          <p:cNvSpPr/>
          <p:nvPr userDrawn="1"/>
        </p:nvSpPr>
        <p:spPr>
          <a:xfrm>
            <a:off x="615761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Bygg och fastighet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CA1E68C-D867-4475-9F44-47595C56751A}"/>
              </a:ext>
            </a:extLst>
          </p:cNvPr>
          <p:cNvSpPr/>
          <p:nvPr userDrawn="1"/>
        </p:nvSpPr>
        <p:spPr>
          <a:xfrm>
            <a:off x="7655224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tjänster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E2DAB37-96B2-4578-B109-278E0E293DE6}"/>
              </a:ext>
            </a:extLst>
          </p:cNvPr>
          <p:cNvSpPr/>
          <p:nvPr userDrawn="1"/>
        </p:nvSpPr>
        <p:spPr>
          <a:xfrm>
            <a:off x="915282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varor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D7AB4E9-2C26-4785-9B4C-C3E26A0F301A}"/>
              </a:ext>
            </a:extLst>
          </p:cNvPr>
          <p:cNvSpPr/>
          <p:nvPr userDrawn="1"/>
        </p:nvSpPr>
        <p:spPr>
          <a:xfrm>
            <a:off x="10650433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Gata och park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6492A9E-54EC-4D10-B26B-211C55EA1DC7}"/>
              </a:ext>
            </a:extLst>
          </p:cNvPr>
          <p:cNvSpPr/>
          <p:nvPr userDrawn="1"/>
        </p:nvSpPr>
        <p:spPr>
          <a:xfrm>
            <a:off x="615761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Energi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1F49E73-C0E4-4A90-92E9-A7E7414AC78A}"/>
              </a:ext>
            </a:extLst>
          </p:cNvPr>
          <p:cNvSpPr/>
          <p:nvPr userDrawn="1"/>
        </p:nvSpPr>
        <p:spPr>
          <a:xfrm>
            <a:off x="7655224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Fordon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44D414A8-33C2-4B75-A0F6-7D3572C0567F}"/>
              </a:ext>
            </a:extLst>
          </p:cNvPr>
          <p:cNvSpPr/>
          <p:nvPr userDrawn="1"/>
        </p:nvSpPr>
        <p:spPr>
          <a:xfrm>
            <a:off x="915282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Kontor och förbrukning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97190158-A9B0-44F1-B420-B2DFA7AB290C}"/>
              </a:ext>
            </a:extLst>
          </p:cNvPr>
          <p:cNvSpPr/>
          <p:nvPr userDrawn="1"/>
        </p:nvSpPr>
        <p:spPr>
          <a:xfrm>
            <a:off x="10650433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Förbruknings-material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00130AD-CEA4-4710-A4D0-A053F6EE7C7C}"/>
              </a:ext>
            </a:extLst>
          </p:cNvPr>
          <p:cNvSpPr/>
          <p:nvPr userDrawn="1"/>
        </p:nvSpPr>
        <p:spPr>
          <a:xfrm>
            <a:off x="615761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IT-produkter och tjänster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2B177758-224A-4224-987B-63F376528A3B}"/>
              </a:ext>
            </a:extLst>
          </p:cNvPr>
          <p:cNvSpPr/>
          <p:nvPr userDrawn="1"/>
        </p:nvSpPr>
        <p:spPr>
          <a:xfrm>
            <a:off x="7655224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Programvaror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563B4DC-A43E-4D36-8CE7-E024BDCD721D}"/>
              </a:ext>
            </a:extLst>
          </p:cNvPr>
          <p:cNvSpPr/>
          <p:nvPr userDrawn="1"/>
        </p:nvSpPr>
        <p:spPr>
          <a:xfrm>
            <a:off x="915282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Välfärds-teknologi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7F55F0B-8EE0-4818-A053-9F8555DE6B21}"/>
              </a:ext>
            </a:extLst>
          </p:cNvPr>
          <p:cNvSpPr/>
          <p:nvPr userDrawn="1"/>
        </p:nvSpPr>
        <p:spPr>
          <a:xfrm>
            <a:off x="10650433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Digitala tjänster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FAF2838-DC7C-4AB3-BE29-EA304DA6ED34}"/>
              </a:ext>
            </a:extLst>
          </p:cNvPr>
          <p:cNvSpPr/>
          <p:nvPr userDrawn="1"/>
        </p:nvSpPr>
        <p:spPr>
          <a:xfrm>
            <a:off x="615761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Utbildning och lärande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7BA7E5DA-3296-437B-BBF1-ADD126AB9891}"/>
              </a:ext>
            </a:extLst>
          </p:cNvPr>
          <p:cNvSpPr/>
          <p:nvPr userDrawn="1"/>
        </p:nvSpPr>
        <p:spPr>
          <a:xfrm>
            <a:off x="7655224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Professionella tjänster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829C2EF7-3ED7-4847-A969-F089A9E79BCD}"/>
              </a:ext>
            </a:extLst>
          </p:cNvPr>
          <p:cNvSpPr/>
          <p:nvPr userDrawn="1"/>
        </p:nvSpPr>
        <p:spPr>
          <a:xfrm>
            <a:off x="915282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HR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61E1320-9380-4099-918D-640DC44ACB6B}"/>
              </a:ext>
            </a:extLst>
          </p:cNvPr>
          <p:cNvSpPr/>
          <p:nvPr userDrawn="1"/>
        </p:nvSpPr>
        <p:spPr>
          <a:xfrm>
            <a:off x="10650433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Resor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9D7BE53-2CED-4593-BF53-BA7899D84227}"/>
              </a:ext>
            </a:extLst>
          </p:cNvPr>
          <p:cNvSpPr/>
          <p:nvPr userDrawn="1"/>
        </p:nvSpPr>
        <p:spPr>
          <a:xfrm>
            <a:off x="615761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Vårdrelaterad förbrukning och läkemedel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7A966CAF-E747-4A97-A07D-2CE378EFA548}"/>
              </a:ext>
            </a:extLst>
          </p:cNvPr>
          <p:cNvSpPr/>
          <p:nvPr userDrawn="1"/>
        </p:nvSpPr>
        <p:spPr>
          <a:xfrm>
            <a:off x="7655224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Läkemedel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65A2B77-2B96-44CE-8930-6B1DA5379A7F}"/>
              </a:ext>
            </a:extLst>
          </p:cNvPr>
          <p:cNvSpPr/>
          <p:nvPr userDrawn="1"/>
        </p:nvSpPr>
        <p:spPr>
          <a:xfrm>
            <a:off x="915282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Sociala tjänster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0B3A792-C648-47EC-A7EC-907DC2F0309F}"/>
              </a:ext>
            </a:extLst>
          </p:cNvPr>
          <p:cNvSpPr/>
          <p:nvPr userDrawn="1"/>
        </p:nvSpPr>
        <p:spPr>
          <a:xfrm>
            <a:off x="10650433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Stockholms inköpscentral STIC</a:t>
            </a:r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762062"/>
            <a:ext cx="10326688" cy="520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5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41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00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57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2175" indent="-1730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5" pos="7399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  <p15:guide id="13" pos="576" userDrawn="1">
          <p15:clr>
            <a:srgbClr val="F26B43"/>
          </p15:clr>
        </p15:guide>
        <p15:guide id="18" orient="horz" pos="839" userDrawn="1">
          <p15:clr>
            <a:srgbClr val="F26B43"/>
          </p15:clr>
        </p15:guide>
        <p15:guide id="20" orient="horz" pos="267" userDrawn="1">
          <p15:clr>
            <a:srgbClr val="F26B43"/>
          </p15:clr>
        </p15:guide>
        <p15:guide id="21" pos="2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svg"/><Relationship Id="rId39" Type="http://schemas.openxmlformats.org/officeDocument/2006/relationships/image" Target="../media/image43.png"/><Relationship Id="rId21" Type="http://schemas.openxmlformats.org/officeDocument/2006/relationships/image" Target="../media/image25.png"/><Relationship Id="rId34" Type="http://schemas.openxmlformats.org/officeDocument/2006/relationships/image" Target="../media/image38.svg"/><Relationship Id="rId42" Type="http://schemas.openxmlformats.org/officeDocument/2006/relationships/image" Target="../media/image46.svg"/><Relationship Id="rId47" Type="http://schemas.openxmlformats.org/officeDocument/2006/relationships/image" Target="../media/image51.png"/><Relationship Id="rId50" Type="http://schemas.openxmlformats.org/officeDocument/2006/relationships/image" Target="../media/image54.svg"/><Relationship Id="rId55" Type="http://schemas.openxmlformats.org/officeDocument/2006/relationships/image" Target="../media/image59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9" Type="http://schemas.openxmlformats.org/officeDocument/2006/relationships/image" Target="../media/image33.png"/><Relationship Id="rId11" Type="http://schemas.openxmlformats.org/officeDocument/2006/relationships/image" Target="../media/image15.png"/><Relationship Id="rId24" Type="http://schemas.openxmlformats.org/officeDocument/2006/relationships/image" Target="../media/image28.svg"/><Relationship Id="rId32" Type="http://schemas.openxmlformats.org/officeDocument/2006/relationships/image" Target="../media/image36.svg"/><Relationship Id="rId37" Type="http://schemas.openxmlformats.org/officeDocument/2006/relationships/image" Target="../media/image41.png"/><Relationship Id="rId40" Type="http://schemas.openxmlformats.org/officeDocument/2006/relationships/image" Target="../media/image44.svg"/><Relationship Id="rId45" Type="http://schemas.openxmlformats.org/officeDocument/2006/relationships/image" Target="../media/image49.png"/><Relationship Id="rId53" Type="http://schemas.openxmlformats.org/officeDocument/2006/relationships/image" Target="../media/image57.png"/><Relationship Id="rId58" Type="http://schemas.openxmlformats.org/officeDocument/2006/relationships/image" Target="../media/image62.svg"/><Relationship Id="rId5" Type="http://schemas.openxmlformats.org/officeDocument/2006/relationships/image" Target="../media/image9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svg"/><Relationship Id="rId27" Type="http://schemas.openxmlformats.org/officeDocument/2006/relationships/image" Target="../media/image31.png"/><Relationship Id="rId30" Type="http://schemas.openxmlformats.org/officeDocument/2006/relationships/image" Target="../media/image34.svg"/><Relationship Id="rId35" Type="http://schemas.openxmlformats.org/officeDocument/2006/relationships/image" Target="../media/image39.png"/><Relationship Id="rId43" Type="http://schemas.openxmlformats.org/officeDocument/2006/relationships/image" Target="../media/image47.png"/><Relationship Id="rId48" Type="http://schemas.openxmlformats.org/officeDocument/2006/relationships/image" Target="../media/image52.svg"/><Relationship Id="rId56" Type="http://schemas.openxmlformats.org/officeDocument/2006/relationships/image" Target="../media/image60.svg"/><Relationship Id="rId8" Type="http://schemas.openxmlformats.org/officeDocument/2006/relationships/image" Target="../media/image12.png"/><Relationship Id="rId51" Type="http://schemas.openxmlformats.org/officeDocument/2006/relationships/image" Target="../media/image55.png"/><Relationship Id="rId3" Type="http://schemas.openxmlformats.org/officeDocument/2006/relationships/image" Target="../media/image7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38" Type="http://schemas.openxmlformats.org/officeDocument/2006/relationships/image" Target="../media/image42.svg"/><Relationship Id="rId46" Type="http://schemas.openxmlformats.org/officeDocument/2006/relationships/image" Target="../media/image50.svg"/><Relationship Id="rId20" Type="http://schemas.openxmlformats.org/officeDocument/2006/relationships/image" Target="../media/image24.svg"/><Relationship Id="rId41" Type="http://schemas.openxmlformats.org/officeDocument/2006/relationships/image" Target="../media/image45.png"/><Relationship Id="rId54" Type="http://schemas.openxmlformats.org/officeDocument/2006/relationships/image" Target="../media/image58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svg"/><Relationship Id="rId36" Type="http://schemas.openxmlformats.org/officeDocument/2006/relationships/image" Target="../media/image40.svg"/><Relationship Id="rId49" Type="http://schemas.openxmlformats.org/officeDocument/2006/relationships/image" Target="../media/image53.png"/><Relationship Id="rId57" Type="http://schemas.openxmlformats.org/officeDocument/2006/relationships/image" Target="../media/image61.png"/><Relationship Id="rId10" Type="http://schemas.openxmlformats.org/officeDocument/2006/relationships/image" Target="../media/image14.png"/><Relationship Id="rId31" Type="http://schemas.openxmlformats.org/officeDocument/2006/relationships/image" Target="../media/image35.png"/><Relationship Id="rId44" Type="http://schemas.openxmlformats.org/officeDocument/2006/relationships/image" Target="../media/image48.svg"/><Relationship Id="rId52" Type="http://schemas.openxmlformats.org/officeDocument/2006/relationships/image" Target="../media/image5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sv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64.png"/><Relationship Id="rId7" Type="http://schemas.openxmlformats.org/officeDocument/2006/relationships/image" Target="../media/image67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Relationship Id="rId9" Type="http://schemas.openxmlformats.org/officeDocument/2006/relationships/image" Target="../media/image6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52D637B-2EEA-4ED6-9039-20DFFA2CB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2023-09-25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C8F5F7B-9BC9-49CD-9B7E-71FB6B07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81B7894-FB16-4499-822B-C9AC9ED2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1</a:t>
            </a:fld>
            <a:endParaRPr lang="sv-SE"/>
          </a:p>
        </p:txBody>
      </p:sp>
      <p:pic>
        <p:nvPicPr>
          <p:cNvPr id="1026" name="Picture 2" descr="1. Ingen fattigdom. Röd kvadrat, text och symbol i vitt. Sex människor står på rad. Fyra är vuxna, två är barn. Tre har byxor och tre har klänning. En vuxen håller i en vit käpp.">
            <a:extLst>
              <a:ext uri="{FF2B5EF4-FFF2-40B4-BE49-F238E27FC236}">
                <a16:creationId xmlns:a16="http://schemas.microsoft.com/office/drawing/2014/main" id="{E3CBF564-7FFF-4311-A7EA-3159D1ED4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. Ingen hunger. Senapsgul kvadrat, text och symbol i vitt.  En rund matskål som det ångar ur.">
            <a:extLst>
              <a:ext uri="{FF2B5EF4-FFF2-40B4-BE49-F238E27FC236}">
                <a16:creationId xmlns:a16="http://schemas.microsoft.com/office/drawing/2014/main" id="{1804F347-FF21-4105-9BE2-A4F192B19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6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3. God hälsa och välbefinnande. Grön kvadrat, text och symbol i vitt.  En EKG-kurva som avslutas med ett hjärta.">
            <a:extLst>
              <a:ext uri="{FF2B5EF4-FFF2-40B4-BE49-F238E27FC236}">
                <a16:creationId xmlns:a16="http://schemas.microsoft.com/office/drawing/2014/main" id="{07FA4205-27A6-44D6-A32B-D23A03C0C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507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4. God utbildning för alla.  Mörkröd kvadrat, text och symbol i vitt.  En uppslagen bok med en penna bredvid.">
            <a:extLst>
              <a:ext uri="{FF2B5EF4-FFF2-40B4-BE49-F238E27FC236}">
                <a16:creationId xmlns:a16="http://schemas.microsoft.com/office/drawing/2014/main" id="{143F9392-C02E-4A73-A47A-F92FECE94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154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5. Jämställdhet.  Röd-orange kvadrat, text och symbol i vitt.  En cirkel, en kombinerad mans- och kvinnosymbol, med en pil och ett plustecken utvändigt, i mitten av cirkeln finns ett likhetstecken.">
            <a:extLst>
              <a:ext uri="{FF2B5EF4-FFF2-40B4-BE49-F238E27FC236}">
                <a16:creationId xmlns:a16="http://schemas.microsoft.com/office/drawing/2014/main" id="{D3A98127-2510-4261-8968-37E4C7C85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6. Rent vatten och sanitet. Ljusblå kvadrat, text och symbol i vitt. Ett fullt vattenglas med en blå vattendroppe på. Under glaset finns ett avloppsrör, som avslutas i en pil nedåt.">
            <a:extLst>
              <a:ext uri="{FF2B5EF4-FFF2-40B4-BE49-F238E27FC236}">
                <a16:creationId xmlns:a16="http://schemas.microsoft.com/office/drawing/2014/main" id="{6DCB27AD-9ADF-4643-9D75-10AAAA62A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7. Hållbar energi för alla. Gul kvadrat, text och symbol i vitt.  En sol med en powersymbol i mitten. Solen har tolv strålar.">
            <a:extLst>
              <a:ext uri="{FF2B5EF4-FFF2-40B4-BE49-F238E27FC236}">
                <a16:creationId xmlns:a16="http://schemas.microsoft.com/office/drawing/2014/main" id="{1600DC21-073B-4FB5-BD99-C3410C0C8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8. Anständiga arbetsvillkor och ekonomisk tillväxt. Vinröd kvadrat, text och symbol i vitt.  Tre stående staplar med en stigande kurva överst.">
            <a:extLst>
              <a:ext uri="{FF2B5EF4-FFF2-40B4-BE49-F238E27FC236}">
                <a16:creationId xmlns:a16="http://schemas.microsoft.com/office/drawing/2014/main" id="{CAC266E0-DE81-468A-BE36-E4BB07E64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9. Hållbar industri, innovationer och infrastruktur. Orange kvadrat, text och symbol i vitt. Fyra kuber, tre är i botten och bildar ett hörn, den fjärde är staplad på hörnkuben.">
            <a:extLst>
              <a:ext uri="{FF2B5EF4-FFF2-40B4-BE49-F238E27FC236}">
                <a16:creationId xmlns:a16="http://schemas.microsoft.com/office/drawing/2014/main" id="{E1C6B676-668B-48C6-A91C-ACC705009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10. Minskad ojämlikhet. Cerise kvadrat, text och symbol i vitt. Ett likhetstecken omgivet av fyra trianglar pekande i de fyra väderstrecken">
            <a:extLst>
              <a:ext uri="{FF2B5EF4-FFF2-40B4-BE49-F238E27FC236}">
                <a16:creationId xmlns:a16="http://schemas.microsoft.com/office/drawing/2014/main" id="{0CC1D35B-CB31-45C3-B925-9C2F843B2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11. Hållbara städer och samhällen. Guldgul kvadrat, text och symbol i vitt. En rad av fyra olika hustyper.">
            <a:extLst>
              <a:ext uri="{FF2B5EF4-FFF2-40B4-BE49-F238E27FC236}">
                <a16:creationId xmlns:a16="http://schemas.microsoft.com/office/drawing/2014/main" id="{9F2FE7C1-5ABF-49CA-9169-F801DF501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12. Hållbar konsumtion och produktion. Mörk senapsgul kvadrat, text och symbol i vitt. En liggande åtta med en pil i slutet av linjen. En variant av oändlighetssymbolen.">
            <a:extLst>
              <a:ext uri="{FF2B5EF4-FFF2-40B4-BE49-F238E27FC236}">
                <a16:creationId xmlns:a16="http://schemas.microsoft.com/office/drawing/2014/main" id="{B4935247-E091-4D9C-BBAC-6D9C1635B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13. Bekämpa klimatförändringarna. Mörkgrön kvadrat, text och symbol i vitt. Ett öga, där irisen är ett jordklot.">
            <a:extLst>
              <a:ext uri="{FF2B5EF4-FFF2-40B4-BE49-F238E27FC236}">
                <a16:creationId xmlns:a16="http://schemas.microsoft.com/office/drawing/2014/main" id="{78715597-0AB1-4432-BEAA-1190B1C57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14. Hav och marina resurser. Blå kvadrat, text och symbol i vitt. En fisk under två våglinjer.">
            <a:extLst>
              <a:ext uri="{FF2B5EF4-FFF2-40B4-BE49-F238E27FC236}">
                <a16:creationId xmlns:a16="http://schemas.microsoft.com/office/drawing/2014/main" id="{B1C28F2D-40BE-490E-AC74-F615A1C72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15. Ekosystem och biologisk mångfald. Limegrön kvadrat, text och symbol i vitt. Ett träd som står på två vågräta streck. Bredvid trädet finns tre flygande fåglar.">
            <a:extLst>
              <a:ext uri="{FF2B5EF4-FFF2-40B4-BE49-F238E27FC236}">
                <a16:creationId xmlns:a16="http://schemas.microsoft.com/office/drawing/2014/main" id="{D932BE61-0E88-4A06-B1A6-7F7E1CB8B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16. Fredliga och inkluderande samhällen. Kungsblå kvadrat, text och symbol i vitt. En fredsduva med kvist i näbben, sitter på skaftet av en domarklubba.">
            <a:extLst>
              <a:ext uri="{FF2B5EF4-FFF2-40B4-BE49-F238E27FC236}">
                <a16:creationId xmlns:a16="http://schemas.microsoft.com/office/drawing/2014/main" id="{7033EE5E-1337-40DF-A6A0-541B6502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17. Genomförande och globalt partnerskap. Marinblå kvadrat, text och symbol i vitt. Fem ringar överlappar varandra i en cirkel.">
            <a:extLst>
              <a:ext uri="{FF2B5EF4-FFF2-40B4-BE49-F238E27FC236}">
                <a16:creationId xmlns:a16="http://schemas.microsoft.com/office/drawing/2014/main" id="{508EF3C2-91C0-4B1D-8DC1-41BD45AFE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 6">
            <a:extLst>
              <a:ext uri="{FF2B5EF4-FFF2-40B4-BE49-F238E27FC236}">
                <a16:creationId xmlns:a16="http://schemas.microsoft.com/office/drawing/2014/main" id="{4ACAC946-D3AB-47EF-9FE4-A5ADCEF782B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863411" y="467327"/>
            <a:ext cx="540000" cy="540000"/>
          </a:xfrm>
          <a:prstGeom prst="rect">
            <a:avLst/>
          </a:prstGeom>
        </p:spPr>
      </p:pic>
      <p:pic>
        <p:nvPicPr>
          <p:cNvPr id="9" name="Bild 8">
            <a:extLst>
              <a:ext uri="{FF2B5EF4-FFF2-40B4-BE49-F238E27FC236}">
                <a16:creationId xmlns:a16="http://schemas.microsoft.com/office/drawing/2014/main" id="{1ED063B2-3B52-4DD7-A0DF-13BE4C228D8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853924" y="467327"/>
            <a:ext cx="540000" cy="540000"/>
          </a:xfrm>
          <a:prstGeom prst="rect">
            <a:avLst/>
          </a:prstGeom>
        </p:spPr>
      </p:pic>
      <p:pic>
        <p:nvPicPr>
          <p:cNvPr id="13" name="Bild 12">
            <a:extLst>
              <a:ext uri="{FF2B5EF4-FFF2-40B4-BE49-F238E27FC236}">
                <a16:creationId xmlns:a16="http://schemas.microsoft.com/office/drawing/2014/main" id="{DF95BE67-F120-4B42-A1F5-A0B336C9F49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9358667" y="467327"/>
            <a:ext cx="540000" cy="540000"/>
          </a:xfrm>
          <a:prstGeom prst="rect">
            <a:avLst/>
          </a:prstGeom>
        </p:spPr>
      </p:pic>
      <p:pic>
        <p:nvPicPr>
          <p:cNvPr id="19" name="Bild 18">
            <a:extLst>
              <a:ext uri="{FF2B5EF4-FFF2-40B4-BE49-F238E27FC236}">
                <a16:creationId xmlns:a16="http://schemas.microsoft.com/office/drawing/2014/main" id="{619D8A11-90C3-4D02-BB71-7A8B482A5BD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357830" y="1659611"/>
            <a:ext cx="540000" cy="540000"/>
          </a:xfrm>
          <a:prstGeom prst="rect">
            <a:avLst/>
          </a:prstGeom>
        </p:spPr>
      </p:pic>
      <p:pic>
        <p:nvPicPr>
          <p:cNvPr id="35" name="Bild 34">
            <a:extLst>
              <a:ext uri="{FF2B5EF4-FFF2-40B4-BE49-F238E27FC236}">
                <a16:creationId xmlns:a16="http://schemas.microsoft.com/office/drawing/2014/main" id="{BF7F3B0B-873B-4CDD-B8DA-033BF393989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357830" y="2851894"/>
            <a:ext cx="540000" cy="540000"/>
          </a:xfrm>
          <a:prstGeom prst="rect">
            <a:avLst/>
          </a:prstGeom>
        </p:spPr>
      </p:pic>
      <p:pic>
        <p:nvPicPr>
          <p:cNvPr id="41" name="Bild 40">
            <a:extLst>
              <a:ext uri="{FF2B5EF4-FFF2-40B4-BE49-F238E27FC236}">
                <a16:creationId xmlns:a16="http://schemas.microsoft.com/office/drawing/2014/main" id="{71EC7006-EACF-4F87-B40E-AABD1BC485D4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6365640" y="5236461"/>
            <a:ext cx="540000" cy="540000"/>
          </a:xfrm>
          <a:prstGeom prst="rect">
            <a:avLst/>
          </a:prstGeom>
        </p:spPr>
      </p:pic>
      <p:pic>
        <p:nvPicPr>
          <p:cNvPr id="43" name="Bild 42">
            <a:extLst>
              <a:ext uri="{FF2B5EF4-FFF2-40B4-BE49-F238E27FC236}">
                <a16:creationId xmlns:a16="http://schemas.microsoft.com/office/drawing/2014/main" id="{A6D68A47-F007-4292-AFB0-485D292CBA31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357830" y="5236461"/>
            <a:ext cx="540000" cy="540000"/>
          </a:xfrm>
          <a:prstGeom prst="rect">
            <a:avLst/>
          </a:prstGeom>
        </p:spPr>
      </p:pic>
      <p:pic>
        <p:nvPicPr>
          <p:cNvPr id="45" name="Bild 44">
            <a:extLst>
              <a:ext uri="{FF2B5EF4-FFF2-40B4-BE49-F238E27FC236}">
                <a16:creationId xmlns:a16="http://schemas.microsoft.com/office/drawing/2014/main" id="{FC543EC3-88D6-4229-9E3F-8ABAB2C2C7B0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7861735" y="5236461"/>
            <a:ext cx="540000" cy="540000"/>
          </a:xfrm>
          <a:prstGeom prst="rect">
            <a:avLst/>
          </a:prstGeom>
        </p:spPr>
      </p:pic>
      <p:pic>
        <p:nvPicPr>
          <p:cNvPr id="49" name="Bild 48">
            <a:extLst>
              <a:ext uri="{FF2B5EF4-FFF2-40B4-BE49-F238E27FC236}">
                <a16:creationId xmlns:a16="http://schemas.microsoft.com/office/drawing/2014/main" id="{A31413AB-92E6-4C8C-9D74-D7447B8D146A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7861735" y="2851893"/>
            <a:ext cx="540000" cy="540000"/>
          </a:xfrm>
          <a:prstGeom prst="rect">
            <a:avLst/>
          </a:prstGeom>
        </p:spPr>
      </p:pic>
      <p:pic>
        <p:nvPicPr>
          <p:cNvPr id="56" name="Bild 55">
            <a:extLst>
              <a:ext uri="{FF2B5EF4-FFF2-40B4-BE49-F238E27FC236}">
                <a16:creationId xmlns:a16="http://schemas.microsoft.com/office/drawing/2014/main" id="{5CA782E1-5D9A-4F0C-9100-9179D8BECF99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9357830" y="4044177"/>
            <a:ext cx="540000" cy="540000"/>
          </a:xfrm>
          <a:prstGeom prst="rect">
            <a:avLst/>
          </a:prstGeom>
        </p:spPr>
      </p:pic>
      <p:pic>
        <p:nvPicPr>
          <p:cNvPr id="58" name="Bild 57">
            <a:extLst>
              <a:ext uri="{FF2B5EF4-FFF2-40B4-BE49-F238E27FC236}">
                <a16:creationId xmlns:a16="http://schemas.microsoft.com/office/drawing/2014/main" id="{CA0CDD81-CCA0-4F35-B327-EC6D186ED0C0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10853924" y="4044176"/>
            <a:ext cx="540000" cy="540000"/>
          </a:xfrm>
          <a:prstGeom prst="rect">
            <a:avLst/>
          </a:prstGeom>
        </p:spPr>
      </p:pic>
      <p:pic>
        <p:nvPicPr>
          <p:cNvPr id="60" name="Bild 59">
            <a:extLst>
              <a:ext uri="{FF2B5EF4-FFF2-40B4-BE49-F238E27FC236}">
                <a16:creationId xmlns:a16="http://schemas.microsoft.com/office/drawing/2014/main" id="{DFF6D5D2-F5C6-4C86-9464-666EFF6E1E19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10853924" y="5236461"/>
            <a:ext cx="540000" cy="540000"/>
          </a:xfrm>
          <a:prstGeom prst="rect">
            <a:avLst/>
          </a:prstGeom>
        </p:spPr>
      </p:pic>
      <p:pic>
        <p:nvPicPr>
          <p:cNvPr id="62" name="Bild 61">
            <a:extLst>
              <a:ext uri="{FF2B5EF4-FFF2-40B4-BE49-F238E27FC236}">
                <a16:creationId xmlns:a16="http://schemas.microsoft.com/office/drawing/2014/main" id="{E9D2CF38-2FB2-47BC-BEEE-E60C9F480DE9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6365640" y="1659611"/>
            <a:ext cx="540000" cy="540000"/>
          </a:xfrm>
          <a:prstGeom prst="rect">
            <a:avLst/>
          </a:prstGeom>
        </p:spPr>
      </p:pic>
      <p:pic>
        <p:nvPicPr>
          <p:cNvPr id="64" name="Bild 63">
            <a:extLst>
              <a:ext uri="{FF2B5EF4-FFF2-40B4-BE49-F238E27FC236}">
                <a16:creationId xmlns:a16="http://schemas.microsoft.com/office/drawing/2014/main" id="{BC6A94BE-0BA6-479A-B71A-A3E03CA1E46D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6365640" y="467327"/>
            <a:ext cx="540000" cy="540000"/>
          </a:xfrm>
          <a:prstGeom prst="rect">
            <a:avLst/>
          </a:prstGeom>
        </p:spPr>
      </p:pic>
      <p:pic>
        <p:nvPicPr>
          <p:cNvPr id="66" name="Bild 65">
            <a:extLst>
              <a:ext uri="{FF2B5EF4-FFF2-40B4-BE49-F238E27FC236}">
                <a16:creationId xmlns:a16="http://schemas.microsoft.com/office/drawing/2014/main" id="{1B3F5200-A1AE-4628-A552-BDBD64BFDEB9}"/>
              </a:ext>
            </a:extLst>
          </p:cNvPr>
          <p:cNvPicPr>
            <a:picLocks noChangeAspect="1"/>
          </p:cNvPicPr>
          <p:nvPr/>
        </p:nvPicPr>
        <p:blipFill>
          <a:blip r:embed="rId47">
            <a:extLs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7861735" y="1659610"/>
            <a:ext cx="540000" cy="540000"/>
          </a:xfrm>
          <a:prstGeom prst="rect">
            <a:avLst/>
          </a:prstGeom>
        </p:spPr>
      </p:pic>
      <p:pic>
        <p:nvPicPr>
          <p:cNvPr id="68" name="Bild 67">
            <a:extLst>
              <a:ext uri="{FF2B5EF4-FFF2-40B4-BE49-F238E27FC236}">
                <a16:creationId xmlns:a16="http://schemas.microsoft.com/office/drawing/2014/main" id="{0F4504B1-84E4-4D87-AEE9-ED0B57F848D9}"/>
              </a:ext>
            </a:extLst>
          </p:cNvPr>
          <p:cNvPicPr>
            <a:picLocks noChangeAspect="1"/>
          </p:cNvPicPr>
          <p:nvPr/>
        </p:nvPicPr>
        <p:blipFill>
          <a:blip r:embed="rId49">
            <a:extLst>
              <a:ext uri="{96DAC541-7B7A-43D3-8B79-37D633B846F1}">
                <asvg:svgBlip xmlns:asvg="http://schemas.microsoft.com/office/drawing/2016/SVG/main" r:embed="rId50"/>
              </a:ext>
            </a:extLst>
          </a:blip>
          <a:stretch>
            <a:fillRect/>
          </a:stretch>
        </p:blipFill>
        <p:spPr>
          <a:xfrm>
            <a:off x="10853924" y="1659610"/>
            <a:ext cx="540000" cy="540000"/>
          </a:xfrm>
          <a:prstGeom prst="rect">
            <a:avLst/>
          </a:prstGeom>
        </p:spPr>
      </p:pic>
      <p:pic>
        <p:nvPicPr>
          <p:cNvPr id="90" name="Bild 89">
            <a:extLst>
              <a:ext uri="{FF2B5EF4-FFF2-40B4-BE49-F238E27FC236}">
                <a16:creationId xmlns:a16="http://schemas.microsoft.com/office/drawing/2014/main" id="{4FF9017A-18FF-47BA-A717-F2006AECD994}"/>
              </a:ext>
            </a:extLst>
          </p:cNvPr>
          <p:cNvPicPr>
            <a:picLocks noChangeAspect="1"/>
          </p:cNvPicPr>
          <p:nvPr/>
        </p:nvPicPr>
        <p:blipFill>
          <a:blip r:embed="rId51">
            <a:extLst>
              <a:ext uri="{96DAC541-7B7A-43D3-8B79-37D633B846F1}">
                <asvg:svgBlip xmlns:asvg="http://schemas.microsoft.com/office/drawing/2016/SVG/main" r:embed="rId52"/>
              </a:ext>
            </a:extLst>
          </a:blip>
          <a:stretch>
            <a:fillRect/>
          </a:stretch>
        </p:blipFill>
        <p:spPr>
          <a:xfrm>
            <a:off x="6365640" y="2851895"/>
            <a:ext cx="540000" cy="540000"/>
          </a:xfrm>
          <a:prstGeom prst="rect">
            <a:avLst/>
          </a:prstGeom>
        </p:spPr>
      </p:pic>
      <p:pic>
        <p:nvPicPr>
          <p:cNvPr id="92" name="Bild 91">
            <a:extLst>
              <a:ext uri="{FF2B5EF4-FFF2-40B4-BE49-F238E27FC236}">
                <a16:creationId xmlns:a16="http://schemas.microsoft.com/office/drawing/2014/main" id="{318F6DF0-4B19-4465-9687-C961D8472A9D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96DAC541-7B7A-43D3-8B79-37D633B846F1}">
                <asvg:svgBlip xmlns:asvg="http://schemas.microsoft.com/office/drawing/2016/SVG/main" r:embed="rId54"/>
              </a:ext>
            </a:extLst>
          </a:blip>
          <a:stretch>
            <a:fillRect/>
          </a:stretch>
        </p:blipFill>
        <p:spPr>
          <a:xfrm>
            <a:off x="10853924" y="2851893"/>
            <a:ext cx="540000" cy="540000"/>
          </a:xfrm>
          <a:prstGeom prst="rect">
            <a:avLst/>
          </a:prstGeom>
        </p:spPr>
      </p:pic>
      <p:pic>
        <p:nvPicPr>
          <p:cNvPr id="94" name="Bild 93">
            <a:extLst>
              <a:ext uri="{FF2B5EF4-FFF2-40B4-BE49-F238E27FC236}">
                <a16:creationId xmlns:a16="http://schemas.microsoft.com/office/drawing/2014/main" id="{02B1605D-FFBA-41F5-89C3-2D4741BD4A0B}"/>
              </a:ext>
            </a:extLst>
          </p:cNvPr>
          <p:cNvPicPr>
            <a:picLocks noChangeAspect="1"/>
          </p:cNvPicPr>
          <p:nvPr/>
        </p:nvPicPr>
        <p:blipFill>
          <a:blip r:embed="rId55">
            <a:extLst>
              <a:ext uri="{96DAC541-7B7A-43D3-8B79-37D633B846F1}">
                <asvg:svgBlip xmlns:asvg="http://schemas.microsoft.com/office/drawing/2016/SVG/main" r:embed="rId56"/>
              </a:ext>
            </a:extLst>
          </a:blip>
          <a:stretch>
            <a:fillRect/>
          </a:stretch>
        </p:blipFill>
        <p:spPr>
          <a:xfrm>
            <a:off x="7861735" y="4044177"/>
            <a:ext cx="540000" cy="540000"/>
          </a:xfrm>
          <a:prstGeom prst="rect">
            <a:avLst/>
          </a:prstGeom>
        </p:spPr>
      </p:pic>
      <p:pic>
        <p:nvPicPr>
          <p:cNvPr id="99" name="Bild 98">
            <a:extLst>
              <a:ext uri="{FF2B5EF4-FFF2-40B4-BE49-F238E27FC236}">
                <a16:creationId xmlns:a16="http://schemas.microsoft.com/office/drawing/2014/main" id="{554C8E65-6208-455F-8F0C-B187C7901189}"/>
              </a:ext>
            </a:extLst>
          </p:cNvPr>
          <p:cNvPicPr>
            <a:picLocks noChangeAspect="1"/>
          </p:cNvPicPr>
          <p:nvPr/>
        </p:nvPicPr>
        <p:blipFill>
          <a:blip r:embed="rId57">
            <a:extLst>
              <a:ext uri="{96DAC541-7B7A-43D3-8B79-37D633B846F1}">
                <asvg:svgBlip xmlns:asvg="http://schemas.microsoft.com/office/drawing/2016/SVG/main" r:embed="rId58"/>
              </a:ext>
            </a:extLst>
          </a:blip>
          <a:stretch>
            <a:fillRect/>
          </a:stretch>
        </p:blipFill>
        <p:spPr>
          <a:xfrm>
            <a:off x="6365640" y="4044179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6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>
            <a:extLst>
              <a:ext uri="{FF2B5EF4-FFF2-40B4-BE49-F238E27FC236}">
                <a16:creationId xmlns:a16="http://schemas.microsoft.com/office/drawing/2014/main" id="{F8167FA6-F411-4DF3-B287-B69000277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201" y="402974"/>
            <a:ext cx="5506644" cy="899071"/>
          </a:xfrm>
        </p:spPr>
        <p:txBody>
          <a:bodyPr/>
          <a:lstStyle/>
          <a:p>
            <a:r>
              <a:rPr lang="sv-SE" dirty="0"/>
              <a:t>Granskning- och rådgivningstjänster 2022 -Miljöuppföljning</a:t>
            </a:r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47552E10-819C-4902-BA5C-2DD77B7D33D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31673" y="1435395"/>
            <a:ext cx="1176473" cy="900000"/>
          </a:xfrm>
        </p:spPr>
        <p:txBody>
          <a:bodyPr/>
          <a:lstStyle/>
          <a:p>
            <a:r>
              <a:rPr lang="sv-SE" sz="1300" dirty="0"/>
              <a:t>Enkelhet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CD752C5C-5102-461F-833C-A1ED7A5F30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85559" y="1431240"/>
            <a:ext cx="5506644" cy="899071"/>
          </a:xfrm>
        </p:spPr>
        <p:txBody>
          <a:bodyPr/>
          <a:lstStyle/>
          <a:p>
            <a:r>
              <a:rPr lang="sv-SE" sz="1000" dirty="0"/>
              <a:t>Ramavtalet erbjuder er möjlighet till strategiskt och operativt stöd både före och under genomförande av upphandling samt efter avtalstecknande.</a:t>
            </a:r>
          </a:p>
          <a:p>
            <a:r>
              <a:rPr lang="sv-SE" sz="1000" dirty="0"/>
              <a:t>Leverantörerna bidrar både med kompetens, erfarenhet och verktyg för kvalitativ kravställning och  uppföljning</a:t>
            </a:r>
            <a:endParaRPr lang="sv-SE" sz="1000" dirty="0">
              <a:highlight>
                <a:srgbClr val="FFFF00"/>
              </a:highlight>
            </a:endParaRPr>
          </a:p>
          <a:p>
            <a:endParaRPr lang="sv-SE" sz="1000" dirty="0">
              <a:highlight>
                <a:srgbClr val="FFFF00"/>
              </a:highlight>
            </a:endParaRPr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7AE7378C-43B9-47A3-83AA-EA39DF48620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31673" y="2397736"/>
            <a:ext cx="1176473" cy="900000"/>
          </a:xfrm>
        </p:spPr>
        <p:txBody>
          <a:bodyPr/>
          <a:lstStyle/>
          <a:p>
            <a:r>
              <a:rPr lang="sv-SE" sz="1300" dirty="0"/>
              <a:t>Hållbarhet</a:t>
            </a:r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E2A9987C-525E-4A74-9D1C-00D26945D2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96512" y="2383423"/>
            <a:ext cx="5506644" cy="91176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00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Leverantören ska bedriva ett systematiskt arbetsmiljöarbete enligt AFS 2001:1 som omfattar fysiska, psykologiska och sociala förhållanden, samt vidta aktiva åtgärder enligt diskrimineringslagen.</a:t>
            </a:r>
            <a:r>
              <a:rPr lang="sv-SE" sz="1000" dirty="0">
                <a:solidFill>
                  <a:srgbClr val="FAB83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. </a:t>
            </a:r>
            <a:endParaRPr lang="sv-SE" sz="1000" dirty="0">
              <a:solidFill>
                <a:srgbClr val="FAB837"/>
              </a:solidFill>
              <a:latin typeface="Corbel" panose="020B050302020402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00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Leverantören ska ha en policy om hur resor inom uppdragen sker med lägsta möjliga klimatpåverkan.</a:t>
            </a:r>
            <a:endParaRPr lang="sv-SE" sz="100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00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Leverantören ska vidta förebyggande åtgärder mot korruption</a:t>
            </a:r>
            <a:r>
              <a:rPr lang="sv-SE" sz="10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00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D43035ED-38B5-4407-852E-DA4A144024B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1673" y="3360077"/>
            <a:ext cx="1176473" cy="900000"/>
          </a:xfrm>
        </p:spPr>
        <p:txBody>
          <a:bodyPr/>
          <a:lstStyle/>
          <a:p>
            <a:r>
              <a:rPr lang="sv-SE" sz="1300" dirty="0"/>
              <a:t>Effektivisering</a:t>
            </a:r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0E4EC1F8-2CE4-4C3E-9038-C585BAF808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36086" y="3348305"/>
            <a:ext cx="5578446" cy="89907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sv-SE" sz="1000" dirty="0">
                <a:latin typeface="Corbel" panose="020B0503020204020204" pitchFamily="34" charset="0"/>
                <a:cs typeface="Calibri Light" panose="020F0302020204030204" pitchFamily="34" charset="0"/>
              </a:rPr>
              <a:t>En systematisk avtalsuppföljning; </a:t>
            </a:r>
          </a:p>
          <a:p>
            <a:pPr lvl="1">
              <a:spcBef>
                <a:spcPts val="0"/>
              </a:spcBef>
            </a:pPr>
            <a:r>
              <a:rPr lang="sv-SE" sz="1000" dirty="0">
                <a:latin typeface="Corbel" panose="020B0503020204020204" pitchFamily="34" charset="0"/>
                <a:cs typeface="Calibri Light" panose="020F0302020204030204" pitchFamily="34" charset="0"/>
              </a:rPr>
              <a:t>säkerställer att resurser läggs på de mest prioriterade avtalen,</a:t>
            </a:r>
          </a:p>
          <a:p>
            <a:pPr lvl="1">
              <a:spcBef>
                <a:spcPts val="0"/>
              </a:spcBef>
            </a:pPr>
            <a:r>
              <a:rPr lang="sv-SE" sz="1000" dirty="0">
                <a:latin typeface="Corbel" panose="020B0503020204020204" pitchFamily="34" charset="0"/>
                <a:cs typeface="Calibri Light" panose="020F0302020204030204" pitchFamily="34" charset="0"/>
              </a:rPr>
              <a:t>säkerställer att skattemedel används på bästa möjliga sätt</a:t>
            </a:r>
          </a:p>
          <a:p>
            <a:pPr lvl="1">
              <a:spcBef>
                <a:spcPts val="0"/>
              </a:spcBef>
            </a:pPr>
            <a:r>
              <a:rPr lang="sv-SE" sz="1000" dirty="0">
                <a:latin typeface="Corbel" panose="020B0503020204020204" pitchFamily="34" charset="0"/>
                <a:cs typeface="Calibri Light" panose="020F0302020204030204" pitchFamily="34" charset="0"/>
              </a:rPr>
              <a:t>säkerställer att er leverantör uppfyller de krav ni ställt gällande hållbarhet</a:t>
            </a:r>
          </a:p>
          <a:p>
            <a:pPr marL="174625" lvl="1" indent="0">
              <a:spcBef>
                <a:spcPts val="0"/>
              </a:spcBef>
              <a:buNone/>
            </a:pPr>
            <a:r>
              <a:rPr lang="sv-SE" sz="1000" dirty="0">
                <a:latin typeface="Corbel" panose="020B0503020204020204" pitchFamily="34" charset="0"/>
                <a:cs typeface="Calibri Light" panose="020F0302020204030204" pitchFamily="34" charset="0"/>
              </a:rPr>
              <a:t>Avtalet har fastställda priser med målbild att värna sund konkurrens och hög kvalitet.</a:t>
            </a:r>
          </a:p>
          <a:p>
            <a:pPr marL="174625" lvl="1" indent="0">
              <a:spcBef>
                <a:spcPts val="0"/>
              </a:spcBef>
              <a:buNone/>
            </a:pPr>
            <a:r>
              <a:rPr lang="sv-SE" sz="1000" dirty="0">
                <a:latin typeface="Corbel" panose="020B0503020204020204" pitchFamily="34" charset="0"/>
                <a:cs typeface="Calibri Light" panose="020F0302020204030204" pitchFamily="34" charset="0"/>
              </a:rPr>
              <a:t> </a:t>
            </a:r>
          </a:p>
          <a:p>
            <a:endParaRPr lang="sv-SE" dirty="0">
              <a:highlight>
                <a:srgbClr val="FFFF00"/>
              </a:highlight>
            </a:endParaRP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2947B106-1FB7-43D1-B0AD-97403EFDD59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1673" y="4322418"/>
            <a:ext cx="1176473" cy="900000"/>
          </a:xfrm>
        </p:spPr>
        <p:txBody>
          <a:bodyPr/>
          <a:lstStyle/>
          <a:p>
            <a:r>
              <a:rPr lang="sv-SE" sz="1300" dirty="0"/>
              <a:t>Innovation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E39088C5-C057-42F6-B4A1-33FBC5F49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71987" y="4313186"/>
            <a:ext cx="5506644" cy="909232"/>
          </a:xfrm>
        </p:spPr>
        <p:txBody>
          <a:bodyPr/>
          <a:lstStyle/>
          <a:p>
            <a:r>
              <a:rPr lang="sv-SE" sz="1000" dirty="0">
                <a:latin typeface="Corbel" panose="020B0503020204020204" pitchFamily="34" charset="0"/>
                <a:cs typeface="Calibri Light" panose="020F0302020204030204" pitchFamily="34" charset="0"/>
              </a:rPr>
              <a:t>Ramavtalet hjälper er att vara i framkant inom områden som fått ett ökat fokus i samhället och svarar mot hållbarhetsaspekter enligt Agenda 2030.</a:t>
            </a:r>
          </a:p>
          <a:p>
            <a:r>
              <a:rPr lang="sv-SE" sz="1000" dirty="0">
                <a:solidFill>
                  <a:schemeClr val="dk1"/>
                </a:solidFill>
              </a:rPr>
              <a:t>Genom att krav i genomförd upphandling följs upp säkerställs </a:t>
            </a:r>
            <a:r>
              <a:rPr lang="sv-SE" sz="1000" dirty="0"/>
              <a:t>en god konkurrens och likabehandling för leverantörer. </a:t>
            </a:r>
            <a:r>
              <a:rPr lang="sv-SE" altLang="sv-SE" sz="1000" dirty="0">
                <a:solidFill>
                  <a:schemeClr val="dk1"/>
                </a:solidFill>
              </a:rPr>
              <a:t>En revision resulterar ofta i en åtgärdsplan med ev. avvikelser som leverantören ska åtgärda vilket innebär att förbättringar verkligen genomförs. </a:t>
            </a:r>
          </a:p>
          <a:p>
            <a:endParaRPr lang="sv-SE" sz="1000" dirty="0">
              <a:latin typeface="Corbel" panose="020B0503020204020204" pitchFamily="34" charset="0"/>
              <a:cs typeface="Calibri Light" panose="020F0302020204030204" pitchFamily="34" charset="0"/>
            </a:endParaRPr>
          </a:p>
          <a:p>
            <a:endParaRPr lang="sv-SE" sz="1100" dirty="0"/>
          </a:p>
          <a:p>
            <a:endParaRPr lang="sv-SE" dirty="0">
              <a:highlight>
                <a:srgbClr val="FFFF00"/>
              </a:highlight>
            </a:endParaRP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38BA9BE9-1477-4543-A52E-4833BA01D51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31673" y="5284760"/>
            <a:ext cx="1176473" cy="900000"/>
          </a:xfrm>
        </p:spPr>
        <p:txBody>
          <a:bodyPr/>
          <a:lstStyle/>
          <a:p>
            <a:r>
              <a:rPr lang="sv-SE" sz="1300" dirty="0"/>
              <a:t>Digitalisering</a:t>
            </a:r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9F30C0AE-B4D6-4D11-A57F-6FDF8CF48B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36086" y="5284760"/>
            <a:ext cx="5506644" cy="899071"/>
          </a:xfrm>
        </p:spPr>
        <p:txBody>
          <a:bodyPr/>
          <a:lstStyle/>
          <a:p>
            <a:r>
              <a:rPr lang="sv-SE" sz="1000" dirty="0">
                <a:solidFill>
                  <a:schemeClr val="dk1"/>
                </a:solidFill>
              </a:rPr>
              <a:t>Genom att erbjuda relevanta tjänster, där leverantörer bidrar både med kompetens, erfarenhet och verktyg för att genomföra kvalitativa uppföljningar och revisioner fyller ramavtalet en viktig funktion i ert administrativa arbete med och i förlängningen även korrekta, säkra leveranser på upphandlade avtal.</a:t>
            </a:r>
          </a:p>
          <a:p>
            <a:endParaRPr lang="sv-SE" dirty="0">
              <a:highlight>
                <a:srgbClr val="FFFF00"/>
              </a:highlight>
            </a:endParaRPr>
          </a:p>
          <a:p>
            <a:endParaRPr lang="sv-SE" dirty="0"/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6A6F19D1-7291-4313-A62C-B7F83D1405F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704092" y="2019118"/>
            <a:ext cx="2040714" cy="309309"/>
          </a:xfrm>
        </p:spPr>
        <p:txBody>
          <a:bodyPr/>
          <a:lstStyle/>
          <a:p>
            <a:r>
              <a:rPr lang="sv-SE" dirty="0"/>
              <a:t>Avtalsuppföljning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DDC24303-28EA-4DE2-A351-3DAB6DA5919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694769" y="2351252"/>
            <a:ext cx="2040714" cy="165326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sv-SE" dirty="0">
                <a:solidFill>
                  <a:schemeClr val="dk1"/>
                </a:solidFill>
              </a:rPr>
              <a:t>Inköpscentralen följer upp ramavtalet när det löpt 6 månader, därefter var 12:e månad.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sv-SE" dirty="0">
                <a:solidFill>
                  <a:schemeClr val="dk1"/>
                </a:solidFill>
              </a:rPr>
              <a:t>Vi följer upp våra stöddokument, kvalitetskrav, kvalificeringsvillkor, avtalsvillkor, beställarsynpunkter och eventuella reklamationer och avvikelser.</a:t>
            </a:r>
          </a:p>
          <a:p>
            <a:endParaRPr lang="sv-SE" dirty="0">
              <a:highlight>
                <a:srgbClr val="FFFF00"/>
              </a:highlight>
            </a:endParaRPr>
          </a:p>
          <a:p>
            <a:endParaRPr lang="sv-SE" dirty="0">
              <a:highlight>
                <a:srgbClr val="FFFF00"/>
              </a:highlight>
            </a:endParaRPr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CA7A4312-E4F7-4D2B-AB45-A3A1983181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94769" y="449270"/>
            <a:ext cx="2040714" cy="309309"/>
          </a:xfrm>
        </p:spPr>
        <p:txBody>
          <a:bodyPr/>
          <a:lstStyle/>
          <a:p>
            <a:r>
              <a:rPr lang="sv-SE" dirty="0"/>
              <a:t>Avtalstid</a:t>
            </a:r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49AB0AAE-118E-4E7F-8696-03C4E43A78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694769" y="766655"/>
            <a:ext cx="2040714" cy="309309"/>
          </a:xfrm>
        </p:spPr>
        <p:txBody>
          <a:bodyPr/>
          <a:lstStyle/>
          <a:p>
            <a:r>
              <a:rPr lang="sv-SE" dirty="0"/>
              <a:t>2023-10-02 – 2027-10-01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112BEFA4-EC56-488E-8024-A636F9D6F3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30263" y="417031"/>
            <a:ext cx="2187093" cy="447035"/>
          </a:xfrm>
        </p:spPr>
        <p:txBody>
          <a:bodyPr/>
          <a:lstStyle/>
          <a:p>
            <a:r>
              <a:rPr lang="sv-SE" dirty="0"/>
              <a:t> Avropsförfarande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AC88E1A4-DA1D-4203-984E-1B4B1D7CE0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430261" y="864066"/>
            <a:ext cx="2187095" cy="2313821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Kombinerad avropsmodell</a:t>
            </a:r>
          </a:p>
          <a:p>
            <a:r>
              <a:rPr lang="sv-SE" b="1" dirty="0"/>
              <a:t>Rangordning</a:t>
            </a:r>
            <a:r>
              <a:rPr lang="sv-SE" dirty="0"/>
              <a:t> </a:t>
            </a:r>
          </a:p>
          <a:p>
            <a:pPr lvl="1"/>
            <a:r>
              <a:rPr lang="sv-SE" sz="1050" dirty="0"/>
              <a:t>uppdrag till ett värde av 120 000 kr 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b="1" dirty="0"/>
              <a:t>Förnyad konkurrensutsättning</a:t>
            </a:r>
          </a:p>
          <a:p>
            <a:pPr lvl="1"/>
            <a:r>
              <a:rPr lang="sv-SE" sz="1050" dirty="0"/>
              <a:t>för uppdrag som överstiger 120 000 kr</a:t>
            </a:r>
          </a:p>
          <a:p>
            <a:pPr lvl="1"/>
            <a:r>
              <a:rPr lang="sv-SE" sz="1050" dirty="0"/>
              <a:t>för konsultrollen Expert </a:t>
            </a:r>
          </a:p>
          <a:p>
            <a:pPr lvl="1"/>
            <a:r>
              <a:rPr lang="sv-SE" sz="1050" dirty="0"/>
              <a:t>för granskning av produktionsanläggningar utomlands.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1D1F074E-1599-44D0-904C-51B6AFFCBF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32331" y="3177887"/>
            <a:ext cx="2176226" cy="346862"/>
          </a:xfrm>
        </p:spPr>
        <p:txBody>
          <a:bodyPr/>
          <a:lstStyle/>
          <a:p>
            <a:r>
              <a:rPr lang="sv-SE" dirty="0"/>
              <a:t>Leverantörer </a:t>
            </a:r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09F98FB2-3473-461D-A962-A25203F472F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17324" y="3499143"/>
            <a:ext cx="2191232" cy="2698742"/>
          </a:xfrm>
        </p:spPr>
        <p:txBody>
          <a:bodyPr/>
          <a:lstStyle/>
          <a:p>
            <a:r>
              <a:rPr lang="de-DE" dirty="0" err="1"/>
              <a:t>Goodpoint</a:t>
            </a:r>
            <a:r>
              <a:rPr lang="de-DE" dirty="0"/>
              <a:t> AB </a:t>
            </a:r>
          </a:p>
          <a:p>
            <a:r>
              <a:rPr lang="de-DE" dirty="0"/>
              <a:t>WSP </a:t>
            </a:r>
            <a:r>
              <a:rPr lang="de-DE" dirty="0" err="1"/>
              <a:t>Sverige</a:t>
            </a:r>
            <a:r>
              <a:rPr lang="de-DE" dirty="0"/>
              <a:t>)</a:t>
            </a:r>
          </a:p>
          <a:p>
            <a:r>
              <a:rPr lang="de-DE" dirty="0" err="1"/>
              <a:t>Ramboll</a:t>
            </a:r>
            <a:r>
              <a:rPr lang="de-DE" dirty="0"/>
              <a:t> Sweden AB</a:t>
            </a:r>
          </a:p>
          <a:p>
            <a:r>
              <a:rPr lang="de-DE" dirty="0" err="1"/>
              <a:t>Esam</a:t>
            </a:r>
            <a:r>
              <a:rPr lang="de-DE" dirty="0"/>
              <a:t> AB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	</a:t>
            </a:r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BEB1CE12-2113-4DFA-9A2F-235E68C596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694769" y="1084040"/>
            <a:ext cx="2040714" cy="309309"/>
          </a:xfrm>
        </p:spPr>
        <p:txBody>
          <a:bodyPr/>
          <a:lstStyle/>
          <a:p>
            <a:r>
              <a:rPr lang="sv-SE" dirty="0"/>
              <a:t>Prismodell</a:t>
            </a:r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2E670408-143D-4E4A-A77C-640710135AF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07760" y="1411141"/>
            <a:ext cx="2031391" cy="602217"/>
          </a:xfrm>
        </p:spPr>
        <p:txBody>
          <a:bodyPr/>
          <a:lstStyle/>
          <a:p>
            <a:r>
              <a:rPr lang="sv-SE" dirty="0"/>
              <a:t> Avtalade timpriser enligt </a:t>
            </a:r>
            <a:r>
              <a:rPr lang="sv-SE" dirty="0" err="1"/>
              <a:t>prisbilaga</a:t>
            </a:r>
            <a:r>
              <a:rPr lang="sv-SE" dirty="0"/>
              <a:t> för olika konsultroller</a:t>
            </a:r>
            <a:endParaRPr lang="sv-SE" dirty="0">
              <a:highlight>
                <a:srgbClr val="FFFF00"/>
              </a:highlight>
            </a:endParaRPr>
          </a:p>
        </p:txBody>
      </p:sp>
      <p:pic>
        <p:nvPicPr>
          <p:cNvPr id="2" name="Platshållare för bild 1">
            <a:extLst>
              <a:ext uri="{FF2B5EF4-FFF2-40B4-BE49-F238E27FC236}">
                <a16:creationId xmlns:a16="http://schemas.microsoft.com/office/drawing/2014/main" id="{A4A38132-EDAF-8799-A957-DF564E6BFE84}"/>
              </a:ext>
            </a:extLst>
          </p:cNvPr>
          <p:cNvPicPr>
            <a:picLocks noGrp="1" noChangeAspect="1"/>
          </p:cNvPicPr>
          <p:nvPr>
            <p:ph type="pic" sz="quarter" idx="40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8" r="88"/>
          <a:stretch>
            <a:fillRect/>
          </a:stretch>
        </p:blipFill>
        <p:spPr>
          <a:xfrm>
            <a:off x="576263" y="428625"/>
            <a:ext cx="898525" cy="900113"/>
          </a:xfrm>
          <a:prstGeom prst="rect">
            <a:avLst/>
          </a:prstGeom>
        </p:spPr>
      </p:pic>
      <p:sp>
        <p:nvSpPr>
          <p:cNvPr id="7" name="Platshållare för text 8">
            <a:extLst>
              <a:ext uri="{FF2B5EF4-FFF2-40B4-BE49-F238E27FC236}">
                <a16:creationId xmlns:a16="http://schemas.microsoft.com/office/drawing/2014/main" id="{2A8B303F-3E8A-03AE-EC3C-70CB20E5061A}"/>
              </a:ext>
            </a:extLst>
          </p:cNvPr>
          <p:cNvSpPr txBox="1">
            <a:spLocks/>
          </p:cNvSpPr>
          <p:nvPr/>
        </p:nvSpPr>
        <p:spPr>
          <a:xfrm>
            <a:off x="9683816" y="4298918"/>
            <a:ext cx="2038729" cy="1396762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vert="horz" wrap="square" lIns="72000" tIns="72000" rIns="72000" bIns="72000" rtlCol="0">
            <a:noAutofit/>
          </a:bodyPr>
          <a:lstStyle>
            <a:lvl1pPr marL="1809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+mj-lt"/>
              <a:buAutoNum type="arabicPeriod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877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3400" indent="-174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138" indent="-1857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2175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Font typeface="Corbel" panose="020B0503020204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Font typeface="Corbel" panose="020B0503020204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Font typeface="Corbel" panose="020B0503020204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Font typeface="Corbel" panose="020B0503020204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Ekonomisk uppföljning</a:t>
            </a:r>
          </a:p>
          <a:p>
            <a:r>
              <a:rPr lang="sv-SE" dirty="0"/>
              <a:t>Systematiskt arbetsmiljöarbete</a:t>
            </a:r>
          </a:p>
          <a:p>
            <a:r>
              <a:rPr lang="sv-SE" dirty="0"/>
              <a:t>Lika rättigheter och möjligheter</a:t>
            </a:r>
          </a:p>
          <a:p>
            <a:r>
              <a:rPr lang="sv-SE" dirty="0"/>
              <a:t>Klimatpåverkan</a:t>
            </a:r>
          </a:p>
          <a:p>
            <a:r>
              <a:rPr lang="sv-SE" dirty="0"/>
              <a:t>Förebyggande åtgärder mot korruption</a:t>
            </a:r>
          </a:p>
        </p:txBody>
      </p:sp>
      <p:sp>
        <p:nvSpPr>
          <p:cNvPr id="8" name="Platshållare för text 30">
            <a:extLst>
              <a:ext uri="{FF2B5EF4-FFF2-40B4-BE49-F238E27FC236}">
                <a16:creationId xmlns:a16="http://schemas.microsoft.com/office/drawing/2014/main" id="{A72B6578-D75D-B818-690A-4EC7E20EF7D9}"/>
              </a:ext>
            </a:extLst>
          </p:cNvPr>
          <p:cNvSpPr txBox="1">
            <a:spLocks/>
          </p:cNvSpPr>
          <p:nvPr/>
        </p:nvSpPr>
        <p:spPr>
          <a:xfrm>
            <a:off x="9683816" y="3981533"/>
            <a:ext cx="2051667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Tx/>
              <a:buNone/>
              <a:defRPr sz="14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5877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3400" indent="-174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138" indent="-1857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2175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Font typeface="Corbel" panose="020B0503020204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Font typeface="Corbel" panose="020B0503020204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Font typeface="Corbel" panose="020B0503020204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Font typeface="Corbel" panose="020B0503020204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Revision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F834B7F0-1756-77CA-A51D-BB5CB253BB3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704092" y="417031"/>
            <a:ext cx="2040714" cy="309309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049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98C4BFFA-5C9C-45B9-8DA4-C2C0EA70D2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5775" y="1450406"/>
            <a:ext cx="4699380" cy="309309"/>
          </a:xfrm>
        </p:spPr>
        <p:txBody>
          <a:bodyPr/>
          <a:lstStyle/>
          <a:p>
            <a:r>
              <a:rPr lang="sv-SE" dirty="0"/>
              <a:t>Omfattning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D0B2195-1754-4B54-8F0E-D28F6BD9FC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775" y="1772460"/>
            <a:ext cx="4709070" cy="4652152"/>
          </a:xfrm>
        </p:spPr>
        <p:txBody>
          <a:bodyPr/>
          <a:lstStyle/>
          <a:p>
            <a:pPr marL="0" indent="0">
              <a:buNone/>
            </a:pPr>
            <a:r>
              <a:rPr lang="sv-SE" sz="1050" dirty="0"/>
              <a:t>Ramavtalet stödjer er med strategiskt och operativt stöd före, under och efter upphandling och avtalstecknande. </a:t>
            </a:r>
          </a:p>
          <a:p>
            <a:pPr marL="0" indent="0">
              <a:buNone/>
            </a:pPr>
            <a:endParaRPr lang="sv-SE" sz="1050" dirty="0"/>
          </a:p>
          <a:p>
            <a:pPr marL="0" indent="0">
              <a:buNone/>
            </a:pPr>
            <a:r>
              <a:rPr lang="sv-SE" sz="1050" dirty="0"/>
              <a:t>Antagna leverantörer ger kvalitativt stöd både genom rådgivning och granskning i ert arbete med miljöuppföljning. Genom att erbjuda relevanta tjänster, där leverantörerna bidrar både med kompetens, erfarenhet och verktyg för att genomföra kvalitativa uppföljningar och revisioner fyller ramavtalet en viktig funktion i ert  administrativa arbete med och i förlängningen även korrekta, säkra leveranser på upphandlade avtal</a:t>
            </a:r>
            <a:endParaRPr lang="sv-SE" sz="1050" b="1" dirty="0"/>
          </a:p>
          <a:p>
            <a:pPr marL="0" indent="0">
              <a:buNone/>
            </a:pPr>
            <a:endParaRPr lang="sv-SE" sz="1050" b="1" dirty="0"/>
          </a:p>
          <a:p>
            <a:pPr marL="0" indent="0">
              <a:buNone/>
            </a:pPr>
            <a:r>
              <a:rPr lang="sv-SE" sz="1050" dirty="0"/>
              <a:t>I ramavtalet ingår granskning, samt strategisk och operativt stöd inom miljöområdet som exempelvis:</a:t>
            </a:r>
          </a:p>
          <a:p>
            <a:endParaRPr lang="sv-SE" sz="105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50" dirty="0"/>
              <a:t>Efterlevnad av miljölagstiftning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50" dirty="0"/>
              <a:t>Miljömärkning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50" dirty="0"/>
              <a:t>Systematiskt miljöarbete, t.ex. ISO 14001, FR2000, EMAS, Svensk Miljöbas (option systematiskt kvalitetsarbete)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50" dirty="0"/>
              <a:t>Cirkulär ekonomi (t.ex. demonterbara produkter, andel återvunnet eller förnybart material i produkter, tjänster för återtag m.m.)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50" dirty="0"/>
              <a:t>Miljövarudeklarationer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50" dirty="0"/>
              <a:t>Energikrav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50" dirty="0"/>
              <a:t>Transportkrav såsom fossilfria transporter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50" dirty="0"/>
              <a:t>Kemiskt innehåll i varor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50" dirty="0"/>
              <a:t>Hantering av avfall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50" dirty="0"/>
              <a:t>Livsmedelskrav</a:t>
            </a:r>
          </a:p>
          <a:p>
            <a:pPr marL="0" indent="0" algn="l">
              <a:buNone/>
            </a:pPr>
            <a:endParaRPr lang="sv-SE" sz="1000" dirty="0"/>
          </a:p>
          <a:p>
            <a:pPr marL="0" indent="0">
              <a:buNone/>
            </a:pPr>
            <a:br>
              <a:rPr lang="sv-SE" sz="1000" dirty="0"/>
            </a:br>
            <a:br>
              <a:rPr lang="sv-SE" sz="1000" dirty="0"/>
            </a:br>
            <a:endParaRPr lang="sv-SE" sz="1000" dirty="0"/>
          </a:p>
        </p:txBody>
      </p:sp>
      <p:sp>
        <p:nvSpPr>
          <p:cNvPr id="33" name="Platshållare för text 32">
            <a:extLst>
              <a:ext uri="{FF2B5EF4-FFF2-40B4-BE49-F238E27FC236}">
                <a16:creationId xmlns:a16="http://schemas.microsoft.com/office/drawing/2014/main" id="{34D21C94-6C90-4283-A6FD-413B41F62A2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525918" y="1444702"/>
            <a:ext cx="4775398" cy="309309"/>
          </a:xfrm>
        </p:spPr>
        <p:txBody>
          <a:bodyPr/>
          <a:lstStyle/>
          <a:p>
            <a:r>
              <a:rPr lang="sv-SE" dirty="0"/>
              <a:t>Fördjupning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20CF050-7E44-4DEB-9D11-81BACEB557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516228" y="1759714"/>
            <a:ext cx="4775398" cy="1656575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1050" dirty="0"/>
              <a:t>Vid förnyad konkurrensutsättning används lämpligen bilaga </a:t>
            </a:r>
            <a:r>
              <a:rPr lang="sv-SE" sz="1050" i="1" dirty="0"/>
              <a:t>Kravkatalog</a:t>
            </a:r>
            <a:r>
              <a:rPr lang="sv-SE" sz="1050" dirty="0"/>
              <a:t> (som villkor och utvärderingskriterier kan hämtas ur), samt bilaga </a:t>
            </a:r>
            <a:r>
              <a:rPr lang="sv-SE" sz="1050" i="1" dirty="0"/>
              <a:t>mall-FKU-Miljöuppföljning</a:t>
            </a:r>
            <a:r>
              <a:rPr lang="sv-SE" sz="1050" dirty="0"/>
              <a:t> (förfrågningsunderlaget för den förnyade konkurrensutsättningen).</a:t>
            </a:r>
          </a:p>
        </p:txBody>
      </p:sp>
      <p:sp>
        <p:nvSpPr>
          <p:cNvPr id="35" name="Platshållare för text 34">
            <a:extLst>
              <a:ext uri="{FF2B5EF4-FFF2-40B4-BE49-F238E27FC236}">
                <a16:creationId xmlns:a16="http://schemas.microsoft.com/office/drawing/2014/main" id="{D16410D6-B1E8-4CC7-BEC1-A549A55557E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516228" y="3573160"/>
            <a:ext cx="4789933" cy="309309"/>
          </a:xfrm>
        </p:spPr>
        <p:txBody>
          <a:bodyPr/>
          <a:lstStyle/>
          <a:p>
            <a:r>
              <a:rPr lang="sv-SE" dirty="0"/>
              <a:t>Hållbarhet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416F554E-30DE-4C6D-B934-C36B42FDAAC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516229" y="3882469"/>
            <a:ext cx="4799622" cy="2402921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v-SE" sz="1050" b="1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Genom våra kravställningar i upphandlingen uppnås följande hållbarhetsnyttor:</a:t>
            </a:r>
            <a:endParaRPr lang="sv-SE" sz="105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1050" b="1" i="1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Arbetsmiljö</a:t>
            </a:r>
            <a:endParaRPr lang="sv-SE" sz="1050" b="1" i="1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05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Leverantören ska bedriva ett systematiskt arbetsmiljöarbete enligt AFS 2001:1 som omfattar fysiska, psykologiska och sociala förhållanden. </a:t>
            </a:r>
            <a:endParaRPr lang="sv-SE" sz="105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1050" b="1" i="1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Lika rättigheter och möjligheter</a:t>
            </a:r>
            <a:endParaRPr lang="sv-SE" sz="1050" b="1" i="1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05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Leverantören ska vidta aktiva åtgärder enligt diskrimineringslagen</a:t>
            </a:r>
            <a:r>
              <a:rPr lang="sv-SE" sz="1050" dirty="0">
                <a:solidFill>
                  <a:srgbClr val="FAB83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. </a:t>
            </a:r>
            <a:endParaRPr lang="sv-SE" sz="105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1050" b="1" i="1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Klimatpåverkan</a:t>
            </a:r>
            <a:endParaRPr lang="sv-SE" sz="1050" b="1" i="1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05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Leverantören ska ha en policy kring hur resor inom uppdragen sker med lägsta möjliga klimatpåverkan.</a:t>
            </a:r>
            <a:endParaRPr lang="sv-SE" sz="105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05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Leverantören ska på begäran av upphandlande myndighet redovisa statistik kring de resor som har gjorts inom uppdraget.</a:t>
            </a:r>
            <a:endParaRPr lang="sv-SE" sz="105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1050" b="1" i="1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Ekonomisk brottslighet</a:t>
            </a:r>
            <a:endParaRPr lang="sv-SE" sz="1050" b="1" i="1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105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Leverantören ska vidta förebyggande åtgärder mot korruption</a:t>
            </a:r>
            <a:endParaRPr lang="sv-SE" sz="105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pic>
        <p:nvPicPr>
          <p:cNvPr id="6" name="Platshållare för bild 5" descr="En bild som visar text, Teckensnitt, logotyp, Grafik&#10;&#10;Automatiskt genererad beskrivning">
            <a:extLst>
              <a:ext uri="{FF2B5EF4-FFF2-40B4-BE49-F238E27FC236}">
                <a16:creationId xmlns:a16="http://schemas.microsoft.com/office/drawing/2014/main" id="{9891B7E1-E174-3A55-B13C-E9D9C142766F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" r="289"/>
          <a:stretch>
            <a:fillRect/>
          </a:stretch>
        </p:blipFill>
        <p:spPr/>
      </p:pic>
      <p:pic>
        <p:nvPicPr>
          <p:cNvPr id="9" name="Platshållare för bild 8" descr="En bild som visar text, Teckensnitt, Grafik, logotyp&#10;&#10;Automatiskt genererad beskrivning">
            <a:extLst>
              <a:ext uri="{FF2B5EF4-FFF2-40B4-BE49-F238E27FC236}">
                <a16:creationId xmlns:a16="http://schemas.microsoft.com/office/drawing/2014/main" id="{DC772EC9-D635-F365-3C12-0F2FCA0B4B0F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" b="289"/>
          <a:stretch>
            <a:fillRect/>
          </a:stretch>
        </p:blipFill>
        <p:spPr/>
      </p:pic>
      <p:pic>
        <p:nvPicPr>
          <p:cNvPr id="30" name="Platshållare för bild 29" descr="En bild som visar text, Grafik, Teckensnitt, logotyp&#10;&#10;Automatiskt genererad beskrivning">
            <a:extLst>
              <a:ext uri="{FF2B5EF4-FFF2-40B4-BE49-F238E27FC236}">
                <a16:creationId xmlns:a16="http://schemas.microsoft.com/office/drawing/2014/main" id="{A31155B2-6E65-5943-A5B7-1BC340151AA4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32" name="Platshållare för bild 31" descr="En bild som visar text, Teckensnitt, logotyp, Grafik&#10;&#10;Automatiskt genererad beskrivning">
            <a:extLst>
              <a:ext uri="{FF2B5EF4-FFF2-40B4-BE49-F238E27FC236}">
                <a16:creationId xmlns:a16="http://schemas.microsoft.com/office/drawing/2014/main" id="{AC01B0FE-BF48-496D-2DD8-5D4DA11BA985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36" name="Platshållare för bild 35" descr="En bild som visar text, Teckensnitt, Grafik, logotyp&#10;&#10;Automatiskt genererad beskrivning">
            <a:extLst>
              <a:ext uri="{FF2B5EF4-FFF2-40B4-BE49-F238E27FC236}">
                <a16:creationId xmlns:a16="http://schemas.microsoft.com/office/drawing/2014/main" id="{9F0D9F5D-AEC9-370B-8491-1CB683472C90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" r="147"/>
          <a:stretch>
            <a:fillRect/>
          </a:stretch>
        </p:blipFill>
        <p:spPr/>
      </p:pic>
      <p:pic>
        <p:nvPicPr>
          <p:cNvPr id="38" name="Platshållare för bild 37" descr="En bild som visar fågel, text, design&#10;&#10;Automatiskt genererad beskrivning">
            <a:extLst>
              <a:ext uri="{FF2B5EF4-FFF2-40B4-BE49-F238E27FC236}">
                <a16:creationId xmlns:a16="http://schemas.microsoft.com/office/drawing/2014/main" id="{A511DF31-6762-9E8C-732D-744A9379532B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Rubrik 13">
            <a:extLst>
              <a:ext uri="{FF2B5EF4-FFF2-40B4-BE49-F238E27FC236}">
                <a16:creationId xmlns:a16="http://schemas.microsoft.com/office/drawing/2014/main" id="{5A44DBE4-CFD2-30F1-D2EA-C68606EB3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013" y="433388"/>
            <a:ext cx="8572500" cy="898525"/>
          </a:xfrm>
        </p:spPr>
        <p:txBody>
          <a:bodyPr/>
          <a:lstStyle/>
          <a:p>
            <a:r>
              <a:rPr lang="sv-SE" dirty="0"/>
              <a:t>Granskning- och rådgivningstjänster 2022 - Miljöuppföljning</a:t>
            </a:r>
          </a:p>
        </p:txBody>
      </p:sp>
      <p:pic>
        <p:nvPicPr>
          <p:cNvPr id="4" name="Platshållare för bild 3">
            <a:extLst>
              <a:ext uri="{FF2B5EF4-FFF2-40B4-BE49-F238E27FC236}">
                <a16:creationId xmlns:a16="http://schemas.microsoft.com/office/drawing/2014/main" id="{2D029E7A-B1DA-F12C-5216-581091DB9800}"/>
              </a:ext>
            </a:extLst>
          </p:cNvPr>
          <p:cNvPicPr>
            <a:picLocks noGrp="1" noChangeAspect="1"/>
          </p:cNvPicPr>
          <p:nvPr>
            <p:ph type="pic" sz="quarter" idx="42"/>
          </p:nvPr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88" r="88"/>
          <a:stretch>
            <a:fillRect/>
          </a:stretch>
        </p:blipFill>
        <p:spPr>
          <a:xfrm>
            <a:off x="576263" y="428625"/>
            <a:ext cx="898525" cy="90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916351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vtalskort mall.potx" id="{18ACA0A4-90AA-4935-B79A-899304D2EE78}" vid="{A404F9E9-3AFB-454B-821F-B7AF73B5333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1B5BABC2062046A3A6C7BA83E1064C" ma:contentTypeVersion="10" ma:contentTypeDescription="Skapa ett nytt dokument." ma:contentTypeScope="" ma:versionID="558cb83ec7cdb221a774d0b7d86f73e5">
  <xsd:schema xmlns:xsd="http://www.w3.org/2001/XMLSchema" xmlns:xs="http://www.w3.org/2001/XMLSchema" xmlns:p="http://schemas.microsoft.com/office/2006/metadata/properties" xmlns:ns3="17798c2e-8ec6-411a-92bf-42cada8c5360" targetNamespace="http://schemas.microsoft.com/office/2006/metadata/properties" ma:root="true" ma:fieldsID="0ebfa375b3427caae85372d13753e19e" ns3:_="">
    <xsd:import namespace="17798c2e-8ec6-411a-92bf-42cada8c53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98c2e-8ec6-411a-92bf-42cada8c53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ABDA6A-1F6C-4B42-8544-08E5AE6AC91F}">
  <ds:schemaRefs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17798c2e-8ec6-411a-92bf-42cada8c5360"/>
  </ds:schemaRefs>
</ds:datastoreItem>
</file>

<file path=customXml/itemProps3.xml><?xml version="1.0" encoding="utf-8"?>
<ds:datastoreItem xmlns:ds="http://schemas.openxmlformats.org/officeDocument/2006/customXml" ds:itemID="{58DCA370-3D7E-423A-A625-328FC6152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798c2e-8ec6-411a-92bf-42cada8c5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Avtalskort mall_MASTER</Template>
  <TotalTime>1090</TotalTime>
  <Words>637</Words>
  <Application>Microsoft Office PowerPoint</Application>
  <PresentationFormat>Bredbild</PresentationFormat>
  <Paragraphs>84</Paragraphs>
  <Slides>3</Slides>
  <Notes>0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Corbel</vt:lpstr>
      <vt:lpstr>Adda - Inköprscentral</vt:lpstr>
      <vt:lpstr>PowerPoint-presentation</vt:lpstr>
      <vt:lpstr>Granskning- och rådgivningstjänster 2022 -Miljöuppföljning</vt:lpstr>
      <vt:lpstr>Granskning- och rådgivningstjänster 2022 - Miljöuppföljning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Broniarczyk Emilia</dc:creator>
  <cp:lastModifiedBy>Anseus Viktor</cp:lastModifiedBy>
  <cp:revision>47</cp:revision>
  <dcterms:created xsi:type="dcterms:W3CDTF">2023-07-14T07:24:36Z</dcterms:created>
  <dcterms:modified xsi:type="dcterms:W3CDTF">2023-09-25T12:51:42Z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0x010100261B5BABC2062046A3A6C7BA83E1064C</vt:lpwstr>
  </property>
</Properties>
</file>