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26/01/2024</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2024-01-26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2024-01-26</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2024-01-26</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12" Type="http://schemas.openxmlformats.org/officeDocument/2006/relationships/image" Target="../media/image54.sv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53.png"/><Relationship Id="rId5" Type="http://schemas.openxmlformats.org/officeDocument/2006/relationships/image" Target="../media/image66.jpg"/><Relationship Id="rId10" Type="http://schemas.openxmlformats.org/officeDocument/2006/relationships/image" Target="../media/image71.jpg"/><Relationship Id="rId4" Type="http://schemas.openxmlformats.org/officeDocument/2006/relationships/image" Target="../media/image65.jpg"/><Relationship Id="rId9" Type="http://schemas.openxmlformats.org/officeDocument/2006/relationships/image" Target="../media/image70.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2024-01-26</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Hygienartiklar och städmaterial 2022-2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73" y="1435394"/>
            <a:ext cx="1176473" cy="880713"/>
          </a:xfrm>
        </p:spPr>
        <p:txBody>
          <a:bodyPr/>
          <a:lstStyle/>
          <a:p>
            <a:r>
              <a:rPr lang="sv-SE"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a:xfrm>
            <a:off x="1647661" y="1434469"/>
            <a:ext cx="5514300" cy="880714"/>
          </a:xfrm>
        </p:spPr>
        <p:txBody>
          <a:bodyPr/>
          <a:lstStyle/>
          <a:p>
            <a:r>
              <a:rPr lang="sv-SE" sz="1000" dirty="0"/>
              <a:t>Ett heltäckande sortiment som täcker de flesta av era behov av hygienartiklar och städmaterial inom exempelvis äldreomsorg, vård och skola. </a:t>
            </a:r>
          </a:p>
          <a:p>
            <a:r>
              <a:rPr lang="sv-SE" sz="1000" dirty="0"/>
              <a:t>Ett ramavtal som gör det enkelt för er att beställa ifrån oavsett om ni e-handlar eller gör beställningar på annat sätt. Ett ramavtal som avlastar er i både upphandlings- och uppföljningsskedet.</a:t>
            </a:r>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73" y="2397736"/>
            <a:ext cx="1176473" cy="1140884"/>
          </a:xfrm>
        </p:spPr>
        <p:txBody>
          <a:bodyPr/>
          <a:lstStyle/>
          <a:p>
            <a:r>
              <a:rPr lang="sv-SE"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6" y="2397736"/>
            <a:ext cx="5506644" cy="1129355"/>
          </a:xfrm>
        </p:spPr>
        <p:txBody>
          <a:bodyPr/>
          <a:lstStyle/>
          <a:p>
            <a:r>
              <a:rPr lang="sv-SE" sz="1000" dirty="0"/>
              <a:t>I webbutiken finns information om varan är miljömärkt och/eller tillverkad av biobaserade- eller återvunna råvaror för att underlätta det hållbara valet. Miljömärkta varor såsom Svanen, EU </a:t>
            </a:r>
            <a:r>
              <a:rPr lang="sv-SE" sz="1000" dirty="0" err="1"/>
              <a:t>Ecolabel</a:t>
            </a:r>
            <a:r>
              <a:rPr lang="sv-SE" sz="1000" dirty="0"/>
              <a:t>, Bra miljöval och </a:t>
            </a:r>
            <a:r>
              <a:rPr lang="sv-SE" sz="1000" dirty="0" err="1"/>
              <a:t>Cradle</a:t>
            </a:r>
            <a:r>
              <a:rPr lang="sv-SE" sz="1000" dirty="0"/>
              <a:t> to </a:t>
            </a:r>
            <a:r>
              <a:rPr lang="sv-SE" sz="1000" dirty="0" err="1"/>
              <a:t>cradle</a:t>
            </a:r>
            <a:r>
              <a:rPr lang="sv-SE" sz="1000" dirty="0"/>
              <a:t> samt varor tillverkade av biobaserade- eller återvunna råvaror premierades i upphandlingen. </a:t>
            </a:r>
          </a:p>
          <a:p>
            <a:r>
              <a:rPr lang="sv-SE" sz="1000" dirty="0"/>
              <a:t>Leverantören ska kunna rapportera koldioxidutsläpp från samtliga transporter relaterade till uppdrag som utförs enligt ramavtalet.</a:t>
            </a:r>
          </a:p>
          <a:p>
            <a:pPr marL="0" indent="0">
              <a:buNone/>
            </a:pPr>
            <a:endParaRPr lang="sv-SE" sz="1000" dirty="0"/>
          </a:p>
          <a:p>
            <a:endParaRPr lang="sv-SE" sz="1000" dirty="0"/>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3" y="3560265"/>
            <a:ext cx="1176471" cy="699812"/>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a:xfrm>
            <a:off x="1608144" y="3575728"/>
            <a:ext cx="5542239" cy="684348"/>
          </a:xfrm>
        </p:spPr>
        <p:txBody>
          <a:bodyPr/>
          <a:lstStyle/>
          <a:p>
            <a:r>
              <a:rPr lang="sv-SE" sz="1000" dirty="0"/>
              <a:t>Ramavtalet frigör resurser i era inköpsprocesser, ert hållbarhetsarbete samt bidrar till kostnadsbesparingar genom inköpscentralens stordriftsfördelar.</a:t>
            </a:r>
          </a:p>
          <a:p>
            <a:endParaRPr lang="sv-SE" dirty="0"/>
          </a:p>
        </p:txBody>
      </p:sp>
      <p:sp>
        <p:nvSpPr>
          <p:cNvPr id="55" name="Platshållare för text 54">
            <a:extLst>
              <a:ext uri="{FF2B5EF4-FFF2-40B4-BE49-F238E27FC236}">
                <a16:creationId xmlns:a16="http://schemas.microsoft.com/office/drawing/2014/main" id="{2947B106-1FB7-43D1-B0AD-97403EFDD59A}"/>
              </a:ext>
            </a:extLst>
          </p:cNvPr>
          <p:cNvSpPr>
            <a:spLocks noGrp="1"/>
          </p:cNvSpPr>
          <p:nvPr>
            <p:ph type="body" sz="quarter" idx="32"/>
          </p:nvPr>
        </p:nvSpPr>
        <p:spPr>
          <a:xfrm>
            <a:off x="431674" y="4308714"/>
            <a:ext cx="1176471" cy="546305"/>
          </a:xfrm>
        </p:spPr>
        <p:txBody>
          <a:bodyPr/>
          <a:lstStyle/>
          <a:p>
            <a:r>
              <a:rPr lang="sv-SE" dirty="0"/>
              <a:t>Innovation</a:t>
            </a:r>
          </a:p>
        </p:txBody>
      </p:sp>
      <p:sp>
        <p:nvSpPr>
          <p:cNvPr id="18" name="Platshållare för text 17">
            <a:extLst>
              <a:ext uri="{FF2B5EF4-FFF2-40B4-BE49-F238E27FC236}">
                <a16:creationId xmlns:a16="http://schemas.microsoft.com/office/drawing/2014/main" id="{E39088C5-C057-42F6-B4A1-33FBC5F49514}"/>
              </a:ext>
            </a:extLst>
          </p:cNvPr>
          <p:cNvSpPr>
            <a:spLocks noGrp="1"/>
          </p:cNvSpPr>
          <p:nvPr>
            <p:ph type="body" sz="quarter" idx="13"/>
          </p:nvPr>
        </p:nvSpPr>
        <p:spPr>
          <a:xfrm>
            <a:off x="1636085" y="4324349"/>
            <a:ext cx="5514299" cy="530670"/>
          </a:xfrm>
        </p:spPr>
        <p:txBody>
          <a:bodyPr/>
          <a:lstStyle/>
          <a:p>
            <a:r>
              <a:rPr lang="sv-SE" sz="1000" dirty="0"/>
              <a:t>Leverantörerna ska senast 18 månader efter avtalsstart kunna rapportera koldioxidutsläpp från transporter som utförs i uppdragen enligt ramavtalet.</a:t>
            </a:r>
          </a:p>
          <a:p>
            <a:endParaRPr lang="sv-SE" sz="900" dirty="0"/>
          </a:p>
        </p:txBody>
      </p:sp>
      <p:sp>
        <p:nvSpPr>
          <p:cNvPr id="56" name="Platshållare för text 55">
            <a:extLst>
              <a:ext uri="{FF2B5EF4-FFF2-40B4-BE49-F238E27FC236}">
                <a16:creationId xmlns:a16="http://schemas.microsoft.com/office/drawing/2014/main" id="{38BA9BE9-1477-4543-A52E-4833BA01D516}"/>
              </a:ext>
            </a:extLst>
          </p:cNvPr>
          <p:cNvSpPr>
            <a:spLocks noGrp="1"/>
          </p:cNvSpPr>
          <p:nvPr>
            <p:ph type="body" sz="quarter" idx="33"/>
          </p:nvPr>
        </p:nvSpPr>
        <p:spPr>
          <a:xfrm>
            <a:off x="431672" y="4876664"/>
            <a:ext cx="1176473" cy="1479268"/>
          </a:xfrm>
        </p:spPr>
        <p:txBody>
          <a:bodyPr/>
          <a:lstStyle/>
          <a:p>
            <a:r>
              <a:rPr lang="sv-SE" dirty="0"/>
              <a:t>Digitalisering</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24511" y="4895714"/>
            <a:ext cx="5518219" cy="1460218"/>
          </a:xfrm>
        </p:spPr>
        <p:txBody>
          <a:bodyPr/>
          <a:lstStyle/>
          <a:p>
            <a:r>
              <a:rPr lang="sv-SE" sz="1000" dirty="0"/>
              <a:t>Leverantören ska kunna tillhandahålla en fungerande e-handelsprocess till den upphandlande myndigheten inom en månad från den upphandlande myndighetens skriftliga begäran om etablering av e-handel enligt avsnittet "Begäran om etablering av e-handelslösning”</a:t>
            </a:r>
          </a:p>
          <a:p>
            <a:r>
              <a:rPr lang="sv-SE" sz="1000" dirty="0"/>
              <a:t>Leverantören ska senast vid ramavtalsstart kunna skapa och sända elektronisk katalog (</a:t>
            </a:r>
            <a:r>
              <a:rPr lang="sv-SE" sz="1000" dirty="0" err="1"/>
              <a:t>sortimentsoch</a:t>
            </a:r>
            <a:r>
              <a:rPr lang="sv-SE" sz="1000" dirty="0"/>
              <a:t> prislista) enligt minst ett av följande format: </a:t>
            </a:r>
            <a:r>
              <a:rPr lang="sv-SE" sz="1000" dirty="0" err="1"/>
              <a:t>Peppolkatalog</a:t>
            </a:r>
            <a:r>
              <a:rPr lang="sv-SE" sz="1000" dirty="0"/>
              <a:t> (</a:t>
            </a:r>
            <a:r>
              <a:rPr lang="sv-SE" sz="1000" dirty="0" err="1"/>
              <a:t>Peppol</a:t>
            </a:r>
            <a:r>
              <a:rPr lang="sv-SE" sz="1000" dirty="0"/>
              <a:t> BIS </a:t>
            </a:r>
            <a:r>
              <a:rPr lang="sv-SE" sz="1000" dirty="0" err="1"/>
              <a:t>Catalogue</a:t>
            </a:r>
            <a:r>
              <a:rPr lang="sv-SE" sz="1000" dirty="0"/>
              <a:t> </a:t>
            </a:r>
            <a:r>
              <a:rPr lang="sv-SE" sz="1000" dirty="0" err="1"/>
              <a:t>without</a:t>
            </a:r>
            <a:r>
              <a:rPr lang="sv-SE" sz="1000" dirty="0"/>
              <a:t> </a:t>
            </a:r>
            <a:r>
              <a:rPr lang="sv-SE" sz="1000" dirty="0" err="1"/>
              <a:t>response</a:t>
            </a:r>
            <a:r>
              <a:rPr lang="sv-SE" sz="1000" dirty="0"/>
              <a:t>), </a:t>
            </a:r>
            <a:r>
              <a:rPr lang="sv-SE" sz="1000" dirty="0" err="1"/>
              <a:t>SFTI:s</a:t>
            </a:r>
            <a:r>
              <a:rPr lang="sv-SE" sz="1000" dirty="0"/>
              <a:t> katalog som cellstrukturerad mall (se bilaga 06), SFTI ESAP 6, annan katalog som är anpassad till </a:t>
            </a:r>
            <a:r>
              <a:rPr lang="sv-SE" sz="1000" dirty="0" err="1"/>
              <a:t>Raindance</a:t>
            </a:r>
            <a:r>
              <a:rPr lang="sv-SE" sz="1000" dirty="0"/>
              <a:t> marknadsplats, Unit4 ERP och </a:t>
            </a:r>
            <a:r>
              <a:rPr lang="sv-SE" sz="1000" dirty="0" err="1"/>
              <a:t>Visma</a:t>
            </a:r>
            <a:r>
              <a:rPr lang="sv-SE" sz="1000" dirty="0"/>
              <a:t> </a:t>
            </a:r>
            <a:r>
              <a:rPr lang="sv-SE" sz="1000" dirty="0" err="1"/>
              <a:t>Proceedo</a:t>
            </a:r>
            <a:endParaRPr lang="sv-SE" sz="1000"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27983" y="4545710"/>
            <a:ext cx="2040714" cy="309309"/>
          </a:xfrm>
        </p:spPr>
        <p:txBody>
          <a:bodyPr/>
          <a:lstStyle/>
          <a:p>
            <a:r>
              <a:rPr lang="sv-SE" dirty="0"/>
              <a:t>Avtalsuppföljning</a:t>
            </a:r>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a:xfrm>
            <a:off x="9727984" y="4898226"/>
            <a:ext cx="2040713" cy="862475"/>
          </a:xfrm>
        </p:spPr>
        <p:txBody>
          <a:bodyPr/>
          <a:lstStyle/>
          <a:p>
            <a:r>
              <a:rPr lang="sv-SE" sz="1000" dirty="0"/>
              <a:t>Vi genomför flera uppföljningar av våra ramavtal under en ramavtalsperiod. Syftet är att uppnå de mål och ambitioner som ligger bakom upphandlingen.</a:t>
            </a:r>
          </a:p>
          <a:p>
            <a:endParaRPr lang="sv-SE" dirty="0"/>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27983" y="91026"/>
            <a:ext cx="2040714" cy="309309"/>
          </a:xfrm>
        </p:spPr>
        <p:txBody>
          <a:bodyPr/>
          <a:lstStyle/>
          <a:p>
            <a:r>
              <a:rPr lang="sv-SE" dirty="0"/>
              <a:t>Delområden</a:t>
            </a:r>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27984" y="453498"/>
            <a:ext cx="2032954" cy="547555"/>
          </a:xfrm>
        </p:spPr>
        <p:txBody>
          <a:bodyPr/>
          <a:lstStyle/>
          <a:p>
            <a:pPr marL="87313" indent="-87313">
              <a:buFont typeface="Arial" panose="020B0604020202020204" pitchFamily="34" charset="0"/>
              <a:buChar char="•"/>
            </a:pPr>
            <a:r>
              <a:rPr lang="sv-SE" sz="1000" dirty="0"/>
              <a:t>Ett gemensamt område för hela landet som är uppdelat i 8 varuområden</a:t>
            </a:r>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513280" y="91026"/>
            <a:ext cx="2040714" cy="309309"/>
          </a:xfrm>
        </p:spPr>
        <p:txBody>
          <a:bodyPr/>
          <a:lstStyle/>
          <a:p>
            <a:r>
              <a:rPr lang="sv-SE" dirty="0"/>
              <a:t>Avtalstid</a:t>
            </a:r>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13281" y="457969"/>
            <a:ext cx="2040713" cy="799274"/>
          </a:xfrm>
        </p:spPr>
        <p:txBody>
          <a:bodyPr/>
          <a:lstStyle/>
          <a:p>
            <a:r>
              <a:rPr lang="sv-SE" sz="1000" dirty="0"/>
              <a:t>2023-11-01—2027-10-31. När ramavtalet löpt i 18 månader kan inköpscentralen säga upp avtalet med sex månaders uppsägningstid</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1" y="1257243"/>
            <a:ext cx="2040714" cy="309309"/>
          </a:xfrm>
        </p:spPr>
        <p:txBody>
          <a:bodyPr/>
          <a:lstStyle/>
          <a:p>
            <a:r>
              <a:rPr lang="sv-SE" dirty="0"/>
              <a:t>Avropsmodell</a:t>
            </a:r>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0" y="1559408"/>
            <a:ext cx="2048474" cy="1329953"/>
          </a:xfrm>
        </p:spPr>
        <p:txBody>
          <a:bodyPr/>
          <a:lstStyle/>
          <a:p>
            <a:pPr>
              <a:spcBef>
                <a:spcPts val="600"/>
              </a:spcBef>
              <a:buFont typeface="Arial" panose="020B0604020202020204" pitchFamily="34" charset="0"/>
              <a:buChar char="•"/>
            </a:pPr>
            <a:r>
              <a:rPr lang="sv-SE" sz="1000" dirty="0"/>
              <a:t>Avrop/beställningar sker genom rangordning</a:t>
            </a:r>
          </a:p>
          <a:p>
            <a:pPr>
              <a:spcBef>
                <a:spcPts val="600"/>
              </a:spcBef>
              <a:buFont typeface="Arial" panose="020B0604020202020204" pitchFamily="34" charset="0"/>
              <a:buChar char="•"/>
            </a:pPr>
            <a:r>
              <a:rPr lang="sv-SE" sz="1000" dirty="0"/>
              <a:t>Beställningar ska kunna ske skriftligt via e-post, kundtjänst och webbutik</a:t>
            </a:r>
          </a:p>
          <a:p>
            <a:pPr>
              <a:spcBef>
                <a:spcPts val="600"/>
              </a:spcBef>
              <a:buFont typeface="Arial" panose="020B0604020202020204" pitchFamily="34" charset="0"/>
              <a:buChar char="•"/>
            </a:pPr>
            <a:r>
              <a:rPr lang="sv-SE" altLang="sv-SE" sz="1000" dirty="0"/>
              <a:t>Beställning ska kunna ske enligt ert e-handelssystem</a:t>
            </a:r>
          </a:p>
          <a:p>
            <a:endParaRPr lang="sv-SE" dirty="0"/>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13280" y="2889361"/>
            <a:ext cx="2040714" cy="309309"/>
          </a:xfrm>
        </p:spPr>
        <p:txBody>
          <a:bodyPr/>
          <a:lstStyle/>
          <a:p>
            <a:r>
              <a:rPr lang="sv-SE" dirty="0"/>
              <a:t>Leverantörer </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13280" y="3170747"/>
            <a:ext cx="2040714" cy="1094357"/>
          </a:xfrm>
        </p:spPr>
        <p:txBody>
          <a:bodyPr/>
          <a:lstStyle/>
          <a:p>
            <a:pPr marL="0" indent="0">
              <a:spcBef>
                <a:spcPts val="600"/>
              </a:spcBef>
              <a:buNone/>
            </a:pPr>
            <a:r>
              <a:rPr lang="sv-SE" sz="1000" dirty="0"/>
              <a:t>Leverantörerna är rangordnade enligt nedan.:</a:t>
            </a:r>
          </a:p>
          <a:p>
            <a:pPr>
              <a:spcBef>
                <a:spcPts val="600"/>
              </a:spcBef>
            </a:pPr>
            <a:r>
              <a:rPr lang="sv-SE" sz="1000" dirty="0"/>
              <a:t>Lyreco Sverige AB </a:t>
            </a:r>
          </a:p>
          <a:p>
            <a:pPr>
              <a:spcBef>
                <a:spcPts val="600"/>
              </a:spcBef>
            </a:pPr>
            <a:r>
              <a:rPr lang="sv-SE" sz="1000" dirty="0"/>
              <a:t>Procurator AB </a:t>
            </a:r>
          </a:p>
          <a:p>
            <a:pPr>
              <a:spcBef>
                <a:spcPts val="600"/>
              </a:spcBef>
            </a:pPr>
            <a:r>
              <a:rPr lang="sv-SE" sz="1000" dirty="0"/>
              <a:t>OneMed Sverige AB </a:t>
            </a:r>
          </a:p>
          <a:p>
            <a:pPr>
              <a:spcBef>
                <a:spcPts val="600"/>
              </a:spcBef>
            </a:pPr>
            <a:endParaRPr lang="sv-SE" sz="1100" dirty="0"/>
          </a:p>
          <a:p>
            <a:pPr marL="0" indent="0">
              <a:buNone/>
            </a:pPr>
            <a:endParaRPr lang="sv-SE" dirty="0"/>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1" y="4286907"/>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1" y="4596216"/>
            <a:ext cx="2040713" cy="1164485"/>
          </a:xfrm>
        </p:spPr>
        <p:txBody>
          <a:bodyPr/>
          <a:lstStyle/>
          <a:p>
            <a:pPr marL="228600" indent="-228600">
              <a:spcBef>
                <a:spcPts val="600"/>
              </a:spcBef>
              <a:buFont typeface="+mj-lt"/>
              <a:buAutoNum type="arabicPeriod"/>
            </a:pPr>
            <a:r>
              <a:rPr lang="sv-SE" sz="1000" dirty="0"/>
              <a:t>Lyreco Sverige AB Bilaga 04 Prislista.</a:t>
            </a:r>
          </a:p>
          <a:p>
            <a:pPr marL="228600" indent="-228600">
              <a:spcBef>
                <a:spcPts val="600"/>
              </a:spcBef>
              <a:buFont typeface="+mj-lt"/>
              <a:buAutoNum type="arabicPeriod"/>
            </a:pPr>
            <a:r>
              <a:rPr lang="sv-SE" sz="1000" dirty="0"/>
              <a:t>Procurator AB – Bilaga 04 Prislista. </a:t>
            </a:r>
            <a:endParaRPr lang="sv-SE" sz="1000" dirty="0">
              <a:highlight>
                <a:srgbClr val="FFFF00"/>
              </a:highlight>
            </a:endParaRPr>
          </a:p>
          <a:p>
            <a:pPr marL="228600" indent="-228600">
              <a:spcBef>
                <a:spcPts val="600"/>
              </a:spcBef>
              <a:buFont typeface="+mj-lt"/>
              <a:buAutoNum type="arabicPeriod"/>
            </a:pPr>
            <a:r>
              <a:rPr lang="sv-SE" sz="1000" dirty="0"/>
              <a:t>OneMed Sverige AB – Bilaga 04 Prislista.</a:t>
            </a:r>
            <a:endParaRPr lang="sv-SE"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20224" y="1044260"/>
            <a:ext cx="2040714" cy="309310"/>
          </a:xfrm>
        </p:spPr>
        <p:txBody>
          <a:bodyPr/>
          <a:lstStyle/>
          <a:p>
            <a:r>
              <a:rPr lang="sv-SE" dirty="0"/>
              <a:t>Leveransvillkor</a:t>
            </a:r>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35743" y="1379442"/>
            <a:ext cx="2032954" cy="3106262"/>
          </a:xfrm>
        </p:spPr>
        <p:txBody>
          <a:bodyPr/>
          <a:lstStyle/>
          <a:p>
            <a:r>
              <a:rPr lang="sv-SE" sz="1000" dirty="0"/>
              <a:t>Fasta leveransdagar, löpande leveranser med en leveranstid på tre arbetsdagar eller expressleverans</a:t>
            </a:r>
          </a:p>
          <a:p>
            <a:pPr marL="0" indent="0">
              <a:buNone/>
            </a:pPr>
            <a:endParaRPr lang="sv-SE" sz="1000" dirty="0"/>
          </a:p>
          <a:p>
            <a:r>
              <a:rPr lang="sv-SE" sz="1000" dirty="0"/>
              <a:t>Beställningsvärde under 250 SEK tillkommer en småorderavgift på maximalt 125 SEK</a:t>
            </a:r>
          </a:p>
          <a:p>
            <a:pPr marL="0" indent="0">
              <a:buNone/>
            </a:pPr>
            <a:endParaRPr lang="sv-SE" sz="1000" dirty="0"/>
          </a:p>
          <a:p>
            <a:r>
              <a:rPr lang="sv-SE" sz="1000" dirty="0"/>
              <a:t>För expressleverans kan leverantören ta ut ett expresstillägg på 200 SEK</a:t>
            </a:r>
          </a:p>
          <a:p>
            <a:pPr marL="0" indent="0">
              <a:buNone/>
            </a:pPr>
            <a:endParaRPr lang="sv-SE" sz="1000" dirty="0"/>
          </a:p>
          <a:p>
            <a:r>
              <a:rPr lang="sv-SE" sz="1000" dirty="0"/>
              <a:t>Levereras i enlighet med Incoterms 2020 Delivered Duty Paid (DDP) till angiven leveransadress. </a:t>
            </a:r>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72461"/>
            <a:ext cx="4680000" cy="2438001"/>
          </a:xfrm>
        </p:spPr>
        <p:txBody>
          <a:bodyPr/>
          <a:lstStyle/>
          <a:p>
            <a:r>
              <a:rPr lang="sv-SE" sz="1000" dirty="0"/>
              <a:t>Ramavtalet omfattar hygienartiklar och städmaterial. Leverantören erbjuder ett sortiment som omfattar ett brett urval artiklar inom respektive varugrupp och tillgodoser olika behov och målgrupper hos er som kund. Följande varuområden omfattas av ramavtalet; Torkpapper och servetter, påsar och säckar, handskar, servering, personlig hygien och förband, vård, städmaterial samt rengöringsmedel. </a:t>
            </a:r>
          </a:p>
          <a:p>
            <a:pPr marL="0" indent="0">
              <a:buNone/>
            </a:pPr>
            <a:endParaRPr lang="sv-SE" sz="1000" dirty="0"/>
          </a:p>
          <a:p>
            <a:r>
              <a:rPr lang="sv-SE" sz="1000" dirty="0"/>
              <a:t>För detta ramavtalsområde har vi ställt krav på leverantörerna vid allvarlig händelse, extraordinär händelse och höjd beredskap enligt lag. Det innebär att leverantörerna ska kunna fortsätta sitt åtagande enligt ramavtalet för följande varor; förkläden (med och utan ärmar), skoskydd, handskar för användning inom vården (</a:t>
            </a:r>
            <a:r>
              <a:rPr lang="sv-SE" sz="1000" dirty="0" err="1"/>
              <a:t>nitrilhandskar</a:t>
            </a:r>
            <a:r>
              <a:rPr lang="sv-SE" sz="1000" dirty="0"/>
              <a:t>, vinylhandskar eller motsvarande) i alla storlekar, munskydd, handsprit, </a:t>
            </a:r>
            <a:r>
              <a:rPr lang="sv-SE" sz="1000" dirty="0" err="1"/>
              <a:t>ytdesinfektion</a:t>
            </a:r>
            <a:r>
              <a:rPr lang="sv-SE" sz="1000" dirty="0"/>
              <a:t>,  </a:t>
            </a:r>
            <a:r>
              <a:rPr lang="sv-SE" sz="1000" dirty="0" err="1"/>
              <a:t>Virkon</a:t>
            </a:r>
            <a:r>
              <a:rPr lang="sv-SE" sz="1000" dirty="0"/>
              <a:t>, eller motsvarande medel som används vid magsjuka m.m. för extra rengöring. (Den alternativa varan ska ha samma funktion och resultat efter användning), visir, tvål, toalettpapper, handtorkpapper, papperskorgspåsar,  sopsäckar, samt sanitetsmedel.</a:t>
            </a:r>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45465" y="4631565"/>
            <a:ext cx="4680000" cy="1552058"/>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sv-SE" sz="1000" dirty="0"/>
              <a:t>Adda Inköpscentral genomför flera typer av revisioner under ett ramavtals löptid.</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sz="1000" dirty="0"/>
          </a:p>
          <a:p>
            <a:pPr marL="0" marR="0" lvl="0" indent="0" algn="l" defTabSz="914400" rtl="0" eaLnBrk="0" fontAlgn="base" latinLnBrk="0" hangingPunct="0">
              <a:lnSpc>
                <a:spcPct val="100000"/>
              </a:lnSpc>
              <a:spcBef>
                <a:spcPct val="0"/>
              </a:spcBef>
              <a:spcAft>
                <a:spcPct val="0"/>
              </a:spcAft>
              <a:buClrTx/>
              <a:buSzTx/>
              <a:buNone/>
              <a:tabLst/>
            </a:pPr>
            <a:r>
              <a:rPr lang="sv-SE" sz="1000" dirty="0"/>
              <a:t>Följande revisioner inom olika områden kan genomföras för det enskilda ramavtalet; </a:t>
            </a:r>
          </a:p>
          <a:p>
            <a:pPr marL="0" marR="0" lvl="0" indent="0" algn="l" defTabSz="914400" rtl="0" eaLnBrk="0" fontAlgn="base" latinLnBrk="0" hangingPunct="0">
              <a:lnSpc>
                <a:spcPct val="100000"/>
              </a:lnSpc>
              <a:spcBef>
                <a:spcPct val="0"/>
              </a:spcBef>
              <a:spcAft>
                <a:spcPct val="0"/>
              </a:spcAft>
              <a:buClrTx/>
              <a:buSzTx/>
              <a:buNone/>
              <a:tabLst/>
            </a:pPr>
            <a:endParaRPr lang="sv-SE" sz="1000" dirty="0"/>
          </a:p>
          <a:p>
            <a:pPr marL="171450" marR="0" lvl="0" indent="-171450" fontAlgn="base">
              <a:spcAft>
                <a:spcPct val="0"/>
              </a:spcAft>
              <a:buSzTx/>
              <a:buFont typeface="Arial" panose="020B0604020202020204" pitchFamily="34" charset="0"/>
              <a:buChar char="•"/>
              <a:tabLst/>
            </a:pPr>
            <a:r>
              <a:rPr lang="sv-SE" sz="1000" dirty="0"/>
              <a:t>Ekonomisk redovision</a:t>
            </a:r>
          </a:p>
          <a:p>
            <a:pPr marL="171450" marR="0" lvl="0" indent="-171450" fontAlgn="base">
              <a:spcAft>
                <a:spcPct val="0"/>
              </a:spcAft>
              <a:buSzTx/>
              <a:buFont typeface="Arial" panose="020B0604020202020204" pitchFamily="34" charset="0"/>
              <a:buChar char="•"/>
              <a:tabLst/>
            </a:pPr>
            <a:r>
              <a:rPr lang="sv-SE" sz="1000" dirty="0"/>
              <a:t>Etiska och sociala krav</a:t>
            </a:r>
          </a:p>
          <a:p>
            <a:pPr marL="171450" marR="0" lvl="0" indent="-171450" fontAlgn="base">
              <a:spcAft>
                <a:spcPct val="0"/>
              </a:spcAft>
              <a:buSzTx/>
              <a:buFont typeface="Arial" panose="020B0604020202020204" pitchFamily="34" charset="0"/>
              <a:buChar char="•"/>
              <a:tabLst/>
            </a:pPr>
            <a:r>
              <a:rPr lang="sv-SE" sz="1000" dirty="0"/>
              <a:t>Hållbarhetskrav samt i vissa förekommande upphandlingar även </a:t>
            </a:r>
          </a:p>
          <a:p>
            <a:pPr marL="171450" marR="0" lvl="0" indent="-171450" fontAlgn="base">
              <a:spcAft>
                <a:spcPct val="0"/>
              </a:spcAft>
              <a:buSzTx/>
              <a:buFont typeface="Arial" panose="020B0604020202020204" pitchFamily="34" charset="0"/>
              <a:buChar char="•"/>
              <a:tabLst/>
            </a:pPr>
            <a:r>
              <a:rPr lang="sv-SE" sz="1000" dirty="0"/>
              <a:t>Arbetsrättsliga villkor.</a:t>
            </a:r>
          </a:p>
          <a:p>
            <a:endParaRPr lang="sv-SE" dirty="0"/>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p:txBody>
          <a:bodyPr/>
          <a:lstStyle/>
          <a:p>
            <a:pPr marL="171450" indent="-171450">
              <a:buFont typeface="Arial" panose="020B0604020202020204" pitchFamily="34" charset="0"/>
              <a:buChar char="•"/>
            </a:pPr>
            <a:r>
              <a:rPr lang="sv-SE" sz="1000" dirty="0"/>
              <a:t>Leverantören får ersätta en vara om varan utgår ur leverantörens sortiment permanent eller om leverantören kan tillhandahålla en ersättningsvara som uppfyller högre hållbarhetskrav än en vara som ingår i prislistan. Leverantören ska ersätta en vara i prislistan om kraven som ställts på varan i ramavtalsupphandlingen inte är uppfyllda. Leverantören ska även ersätta de varor i prislistan som ingick i den öppna och dolda varukorgen i ramavtalsupphandlingen om dessa varor utgår ur leverantörens sortiment permanent.</a:t>
            </a:r>
          </a:p>
          <a:p>
            <a:pPr marL="0" indent="0">
              <a:buNone/>
            </a:pPr>
            <a:endParaRPr lang="sv-SE" sz="1000" dirty="0"/>
          </a:p>
          <a:p>
            <a:pPr marL="171450" indent="-171450">
              <a:buFont typeface="Arial" panose="020B0604020202020204" pitchFamily="34" charset="0"/>
              <a:buChar char="•"/>
            </a:pPr>
            <a:r>
              <a:rPr lang="sv-SE" sz="1000" dirty="0"/>
              <a:t>Mjukpapper och tvål ska passa i för ändamålet avsedda befintliga dispenser/hållare eller kostnadsfritt bytas ut. Eventuella utbyten sker på upphandlande myndighets begäran i samband med att upphandlande myndighet börjar avropa på ramavtalet.</a:t>
            </a:r>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9" y="4210462"/>
            <a:ext cx="4680000" cy="2105547"/>
          </a:xfrm>
        </p:spPr>
        <p:txBody>
          <a:bodyPr/>
          <a:lstStyle/>
          <a:p>
            <a:pPr>
              <a:buFont typeface="Arial" panose="020B0604020202020204" pitchFamily="34" charset="0"/>
              <a:buChar char="•"/>
            </a:pPr>
            <a:r>
              <a:rPr lang="sv-SE" sz="1000" dirty="0"/>
              <a:t>Plastfilm får inte innehålla PVC.</a:t>
            </a:r>
          </a:p>
          <a:p>
            <a:pPr>
              <a:buFont typeface="Arial" panose="020B0604020202020204" pitchFamily="34" charset="0"/>
              <a:buChar char="•"/>
            </a:pPr>
            <a:r>
              <a:rPr lang="sv-SE" sz="1000" dirty="0"/>
              <a:t>Merparten av mjukpapperet ska uppfylla krav på miljömärkning enligt Svanen, EU </a:t>
            </a:r>
            <a:r>
              <a:rPr lang="sv-SE" sz="1000" dirty="0" err="1"/>
              <a:t>Ecolabel</a:t>
            </a:r>
            <a:r>
              <a:rPr lang="sv-SE" sz="1000" dirty="0"/>
              <a:t> eller Bra miljöval. Resterande mjukpapper ska uppfylla krav enligt Upphandlingsmyndighetens kriterier för mjukpapper.</a:t>
            </a:r>
          </a:p>
          <a:p>
            <a:pPr>
              <a:buFont typeface="Arial" panose="020B0604020202020204" pitchFamily="34" charset="0"/>
              <a:buChar char="•"/>
            </a:pPr>
            <a:r>
              <a:rPr lang="sv-SE" sz="1000" dirty="0"/>
              <a:t>Varorna ska inte innehålla särskilt farliga ämnen. </a:t>
            </a:r>
          </a:p>
          <a:p>
            <a:pPr>
              <a:buFont typeface="Arial" panose="020B0604020202020204" pitchFamily="34" charset="0"/>
              <a:buChar char="•"/>
            </a:pPr>
            <a:r>
              <a:rPr lang="sv-SE" sz="1000" dirty="0"/>
              <a:t>Personlig hygien och rengöringsmedel ska vara miljömärkt med antingen Svanen, Bra miljöval eller EU-</a:t>
            </a:r>
            <a:r>
              <a:rPr lang="sv-SE" sz="1000" dirty="0" err="1"/>
              <a:t>Ecolabel</a:t>
            </a:r>
            <a:r>
              <a:rPr lang="sv-SE" sz="1000" dirty="0"/>
              <a:t> </a:t>
            </a:r>
            <a:r>
              <a:rPr lang="sv-SE" sz="1000" u="sng" dirty="0"/>
              <a:t>eller</a:t>
            </a:r>
            <a:r>
              <a:rPr lang="sv-SE" sz="1000" dirty="0"/>
              <a:t> uppfylla Upphandlingsmyndighetens kriterier för kosmetiska produkter eller kemisk tekniska produkter.</a:t>
            </a:r>
          </a:p>
          <a:p>
            <a:pPr>
              <a:buFont typeface="Arial" panose="020B0604020202020204" pitchFamily="34" charset="0"/>
              <a:buChar char="•"/>
            </a:pPr>
            <a:r>
              <a:rPr lang="sv-SE" sz="1000" dirty="0"/>
              <a:t>Handskar ska uppfylla krav enligt Upphandlingsmyndighetens kriterier för engångshandskar.</a:t>
            </a:r>
          </a:p>
          <a:p>
            <a:pPr>
              <a:buFont typeface="Arial" panose="020B0604020202020204" pitchFamily="34" charset="0"/>
              <a:buChar char="•"/>
            </a:pPr>
            <a:r>
              <a:rPr lang="sv-SE" sz="1000" dirty="0"/>
              <a:t>Leverantören ska ha policy, mål och rutiner som beskriver hur transport av varor sker med lägsta möjliga klimatpåverkan samt kunna rapportera koldioxidutsläpp och fossilfria transporter. </a:t>
            </a:r>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a:xfrm>
            <a:off x="1624513" y="878186"/>
            <a:ext cx="8461048" cy="453727"/>
          </a:xfrm>
        </p:spPr>
        <p:txBody>
          <a:bodyPr/>
          <a:lstStyle/>
          <a:p>
            <a:r>
              <a:rPr lang="sv-SE" dirty="0"/>
              <a:t>Hygienartiklar och städmaterial 2022-2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35775" y="4266359"/>
            <a:ext cx="4689690" cy="309309"/>
          </a:xfrm>
        </p:spPr>
        <p:txBody>
          <a:bodyPr/>
          <a:lstStyle/>
          <a:p>
            <a:r>
              <a:rPr lang="sv-SE" dirty="0"/>
              <a:t>Revision</a:t>
            </a:r>
          </a:p>
        </p:txBody>
      </p:sp>
      <p:pic>
        <p:nvPicPr>
          <p:cNvPr id="4" name="Platshållare för bild 3" descr="En bild som visar text, Teckensnitt, grön, skärmbild&#10;&#10;Automatiskt genererad beskrivning">
            <a:extLst>
              <a:ext uri="{FF2B5EF4-FFF2-40B4-BE49-F238E27FC236}">
                <a16:creationId xmlns:a16="http://schemas.microsoft.com/office/drawing/2014/main" id="{55A28C8E-CB68-306A-8322-58081BBA60E8}"/>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descr="En bild som visar text, logotyp, Teckensnitt, Grafik&#10;&#10;Automatiskt genererad beskrivning">
            <a:extLst>
              <a:ext uri="{FF2B5EF4-FFF2-40B4-BE49-F238E27FC236}">
                <a16:creationId xmlns:a16="http://schemas.microsoft.com/office/drawing/2014/main" id="{520CB4C1-674F-5E79-B3B8-5BDA8716C6DA}"/>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descr="En bild som visar text, Teckensnitt, logotyp, Grafik&#10;&#10;Automatiskt genererad beskrivning">
            <a:extLst>
              <a:ext uri="{FF2B5EF4-FFF2-40B4-BE49-F238E27FC236}">
                <a16:creationId xmlns:a16="http://schemas.microsoft.com/office/drawing/2014/main" id="{01E01EEA-AA22-3CBB-081F-6A6DA9E8823A}"/>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descr="En bild som visar text, Teckensnitt, Grafik, skärmbild&#10;&#10;Automatiskt genererad beskrivning">
            <a:extLst>
              <a:ext uri="{FF2B5EF4-FFF2-40B4-BE49-F238E27FC236}">
                <a16:creationId xmlns:a16="http://schemas.microsoft.com/office/drawing/2014/main" id="{8E3077D8-618F-68F3-D637-DF7037B4AEF8}"/>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p:pic>
      <p:pic>
        <p:nvPicPr>
          <p:cNvPr id="38" name="Platshållare för bild 37" descr="En bild som visar text, Teckensnitt, logotyp, Grafik&#10;&#10;Automatiskt genererad beskrivning">
            <a:extLst>
              <a:ext uri="{FF2B5EF4-FFF2-40B4-BE49-F238E27FC236}">
                <a16:creationId xmlns:a16="http://schemas.microsoft.com/office/drawing/2014/main" id="{FBC5342A-6C34-01D9-AD54-76FEA42C7396}"/>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l="147" r="147"/>
          <a:stretch>
            <a:fillRect/>
          </a:stretch>
        </p:blipFill>
        <p:spPr/>
      </p:pic>
      <p:pic>
        <p:nvPicPr>
          <p:cNvPr id="40" name="Platshållare för bild 39" descr="En bild som visar text, Teckensnitt, däggdjur, Grafik&#10;&#10;Automatiskt genererad beskrivning">
            <a:extLst>
              <a:ext uri="{FF2B5EF4-FFF2-40B4-BE49-F238E27FC236}">
                <a16:creationId xmlns:a16="http://schemas.microsoft.com/office/drawing/2014/main" id="{FB2FEDBA-A3AE-786A-9363-ED76B8180127}"/>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a:stretch>
            <a:fillRect/>
          </a:stretch>
        </p:blipFill>
        <p:spPr/>
      </p:pic>
      <p:pic>
        <p:nvPicPr>
          <p:cNvPr id="42" name="Platshållare för bild 41" descr="En bild som visar text, fisk, Teckensnitt, Grafik&#10;&#10;Automatiskt genererad beskrivning">
            <a:extLst>
              <a:ext uri="{FF2B5EF4-FFF2-40B4-BE49-F238E27FC236}">
                <a16:creationId xmlns:a16="http://schemas.microsoft.com/office/drawing/2014/main" id="{BD386623-A383-A530-44C8-50E22FE9F77B}"/>
              </a:ext>
            </a:extLst>
          </p:cNvPr>
          <p:cNvPicPr>
            <a:picLocks noGrp="1" noChangeAspect="1"/>
          </p:cNvPicPr>
          <p:nvPr>
            <p:ph type="pic" sz="quarter" idx="31"/>
          </p:nvPr>
        </p:nvPicPr>
        <p:blipFill>
          <a:blip r:embed="rId8">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 Teckensnitt, Grafik, grön&#10;&#10;Automatiskt genererad beskrivning">
            <a:extLst>
              <a:ext uri="{FF2B5EF4-FFF2-40B4-BE49-F238E27FC236}">
                <a16:creationId xmlns:a16="http://schemas.microsoft.com/office/drawing/2014/main" id="{38A630C4-874F-D0F4-4653-C26EFE155681}"/>
              </a:ext>
            </a:extLst>
          </p:cNvPr>
          <p:cNvPicPr>
            <a:picLocks noGrp="1" noChangeAspect="1"/>
          </p:cNvPicPr>
          <p:nvPr>
            <p:ph type="pic" sz="quarter" idx="32"/>
          </p:nvPr>
        </p:nvPicPr>
        <p:blipFill>
          <a:blip r:embed="rId9">
            <a:extLst>
              <a:ext uri="{28A0092B-C50C-407E-A947-70E740481C1C}">
                <a14:useLocalDpi xmlns:a14="http://schemas.microsoft.com/office/drawing/2010/main" val="0"/>
              </a:ext>
            </a:extLst>
          </a:blip>
          <a:srcRect/>
          <a:stretch>
            <a:fillRect/>
          </a:stretch>
        </p:blipFill>
        <p:spPr/>
      </p:pic>
      <p:pic>
        <p:nvPicPr>
          <p:cNvPr id="46" name="Platshållare för bild 45" descr="En bild som visar text, fågel, logotyp, Teckensnitt&#10;&#10;Automatiskt genererad beskrivning">
            <a:extLst>
              <a:ext uri="{FF2B5EF4-FFF2-40B4-BE49-F238E27FC236}">
                <a16:creationId xmlns:a16="http://schemas.microsoft.com/office/drawing/2014/main" id="{7BDBDD1D-DF46-9BCF-C6BF-9FCF8EDA91DE}"/>
              </a:ext>
            </a:extLst>
          </p:cNvPr>
          <p:cNvPicPr>
            <a:picLocks noGrp="1" noChangeAspect="1"/>
          </p:cNvPicPr>
          <p:nvPr>
            <p:ph type="pic" sz="quarter" idx="33"/>
          </p:nvPr>
        </p:nvPicPr>
        <p:blipFill>
          <a:blip r:embed="rId10">
            <a:extLst>
              <a:ext uri="{28A0092B-C50C-407E-A947-70E740481C1C}">
                <a14:useLocalDpi xmlns:a14="http://schemas.microsoft.com/office/drawing/2010/main" val="0"/>
              </a:ext>
            </a:extLst>
          </a:blip>
          <a:srcRect/>
          <a:stretch>
            <a:fillRect/>
          </a:stretch>
        </p:blipFill>
        <p:spPr/>
      </p:pic>
      <p:sp>
        <p:nvSpPr>
          <p:cNvPr id="21" name="Platshållare för bild 20">
            <a:extLst>
              <a:ext uri="{FF2B5EF4-FFF2-40B4-BE49-F238E27FC236}">
                <a16:creationId xmlns:a16="http://schemas.microsoft.com/office/drawing/2014/main" id="{3DDA4532-19C7-427E-9FC4-F2DA62B93C8B}"/>
              </a:ext>
            </a:extLst>
          </p:cNvPr>
          <p:cNvSpPr>
            <a:spLocks noGrp="1"/>
          </p:cNvSpPr>
          <p:nvPr>
            <p:ph type="pic" sz="quarter" idx="34"/>
          </p:nvPr>
        </p:nvSpPr>
        <p:spPr/>
        <p:txBody>
          <a:bodyPr/>
          <a:lstStyle/>
          <a:p>
            <a:endParaRPr lang="sv-SE"/>
          </a:p>
        </p:txBody>
      </p:sp>
      <p:sp>
        <p:nvSpPr>
          <p:cNvPr id="22" name="Platshållare för bild 21">
            <a:extLst>
              <a:ext uri="{FF2B5EF4-FFF2-40B4-BE49-F238E27FC236}">
                <a16:creationId xmlns:a16="http://schemas.microsoft.com/office/drawing/2014/main" id="{B1B2F8AA-5A24-4A5E-86EA-F3C698A3DE6D}"/>
              </a:ext>
            </a:extLst>
          </p:cNvPr>
          <p:cNvSpPr>
            <a:spLocks noGrp="1"/>
          </p:cNvSpPr>
          <p:nvPr>
            <p:ph type="pic" sz="quarter" idx="35"/>
          </p:nvPr>
        </p:nvSpPr>
        <p:spPr/>
        <p:txBody>
          <a:bodyPr/>
          <a:lstStyle/>
          <a:p>
            <a:endParaRPr lang="sv-SE"/>
          </a:p>
        </p:txBody>
      </p:sp>
      <p:sp>
        <p:nvSpPr>
          <p:cNvPr id="23" name="Platshållare för bild 22">
            <a:extLst>
              <a:ext uri="{FF2B5EF4-FFF2-40B4-BE49-F238E27FC236}">
                <a16:creationId xmlns:a16="http://schemas.microsoft.com/office/drawing/2014/main" id="{C599A5C1-3B2F-458C-ADC3-9B04C6E41518}"/>
              </a:ext>
            </a:extLst>
          </p:cNvPr>
          <p:cNvSpPr>
            <a:spLocks noGrp="1"/>
          </p:cNvSpPr>
          <p:nvPr>
            <p:ph type="pic" sz="quarter" idx="36"/>
          </p:nvPr>
        </p:nvSpPr>
        <p:spPr/>
        <p:txBody>
          <a:bodyPr/>
          <a:lstStyle/>
          <a:p>
            <a:endParaRPr lang="sv-SE"/>
          </a:p>
        </p:txBody>
      </p:sp>
      <p:sp>
        <p:nvSpPr>
          <p:cNvPr id="24" name="Platshållare för bild 23">
            <a:extLst>
              <a:ext uri="{FF2B5EF4-FFF2-40B4-BE49-F238E27FC236}">
                <a16:creationId xmlns:a16="http://schemas.microsoft.com/office/drawing/2014/main" id="{41BF8D45-33BA-4BBC-BDA1-90819BF781D8}"/>
              </a:ext>
            </a:extLst>
          </p:cNvPr>
          <p:cNvSpPr>
            <a:spLocks noGrp="1"/>
          </p:cNvSpPr>
          <p:nvPr>
            <p:ph type="pic" sz="quarter" idx="37"/>
          </p:nvPr>
        </p:nvSpPr>
        <p:spPr/>
        <p:txBody>
          <a:bodyPr/>
          <a:lstStyle/>
          <a:p>
            <a:endParaRPr lang="sv-SE"/>
          </a:p>
        </p:txBody>
      </p:sp>
      <p:sp>
        <p:nvSpPr>
          <p:cNvPr id="25" name="Platshållare för bild 24">
            <a:extLst>
              <a:ext uri="{FF2B5EF4-FFF2-40B4-BE49-F238E27FC236}">
                <a16:creationId xmlns:a16="http://schemas.microsoft.com/office/drawing/2014/main" id="{A076427F-C6A8-4AA7-A6D8-91DFEF79D028}"/>
              </a:ext>
            </a:extLst>
          </p:cNvPr>
          <p:cNvSpPr>
            <a:spLocks noGrp="1"/>
          </p:cNvSpPr>
          <p:nvPr>
            <p:ph type="pic" sz="quarter" idx="38"/>
          </p:nvPr>
        </p:nvSpPr>
        <p:spPr/>
        <p:txBody>
          <a:bodyPr/>
          <a:lstStyle/>
          <a:p>
            <a:endParaRPr lang="sv-SE"/>
          </a:p>
        </p:txBody>
      </p:sp>
      <p:sp>
        <p:nvSpPr>
          <p:cNvPr id="26" name="Platshållare för bild 25">
            <a:extLst>
              <a:ext uri="{FF2B5EF4-FFF2-40B4-BE49-F238E27FC236}">
                <a16:creationId xmlns:a16="http://schemas.microsoft.com/office/drawing/2014/main" id="{8CAD1C1A-71BB-42AC-A357-249FAF0563EB}"/>
              </a:ext>
            </a:extLst>
          </p:cNvPr>
          <p:cNvSpPr>
            <a:spLocks noGrp="1"/>
          </p:cNvSpPr>
          <p:nvPr>
            <p:ph type="pic" sz="quarter" idx="39"/>
          </p:nvPr>
        </p:nvSpPr>
        <p:spPr/>
        <p:txBody>
          <a:bodyPr/>
          <a:lstStyle/>
          <a:p>
            <a:endParaRPr lang="sv-SE"/>
          </a:p>
        </p:txBody>
      </p:sp>
      <p:sp>
        <p:nvSpPr>
          <p:cNvPr id="27" name="Platshållare för bild 26">
            <a:extLst>
              <a:ext uri="{FF2B5EF4-FFF2-40B4-BE49-F238E27FC236}">
                <a16:creationId xmlns:a16="http://schemas.microsoft.com/office/drawing/2014/main" id="{6DEE6F3D-C651-445C-8B6B-8DAB1E969F0F}"/>
              </a:ext>
            </a:extLst>
          </p:cNvPr>
          <p:cNvSpPr>
            <a:spLocks noGrp="1"/>
          </p:cNvSpPr>
          <p:nvPr>
            <p:ph type="pic" sz="quarter" idx="40"/>
          </p:nvPr>
        </p:nvSpPr>
        <p:spPr/>
        <p:txBody>
          <a:bodyPr/>
          <a:lstStyle/>
          <a:p>
            <a:endParaRPr lang="sv-SE"/>
          </a:p>
        </p:txBody>
      </p:sp>
      <p:sp>
        <p:nvSpPr>
          <p:cNvPr id="28" name="Platshållare för bild 27">
            <a:extLst>
              <a:ext uri="{FF2B5EF4-FFF2-40B4-BE49-F238E27FC236}">
                <a16:creationId xmlns:a16="http://schemas.microsoft.com/office/drawing/2014/main" id="{6C829733-816F-4651-BA9E-333C03D83D84}"/>
              </a:ext>
            </a:extLst>
          </p:cNvPr>
          <p:cNvSpPr>
            <a:spLocks noGrp="1"/>
          </p:cNvSpPr>
          <p:nvPr>
            <p:ph type="pic" sz="quarter" idx="41"/>
          </p:nvPr>
        </p:nvSpPr>
        <p:spPr/>
        <p:txBody>
          <a:bodyPr/>
          <a:lstStyle/>
          <a:p>
            <a:endParaRPr lang="sv-SE"/>
          </a:p>
        </p:txBody>
      </p:sp>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11">
            <a:extLst>
              <a:ext uri="{96DAC541-7B7A-43D3-8B79-37D633B846F1}">
                <asvg:svgBlip xmlns:asvg="http://schemas.microsoft.com/office/drawing/2016/SVG/main" r:embed="rId12"/>
              </a:ext>
            </a:extLst>
          </a:blip>
          <a:srcRect l="88" r="88"/>
          <a:stretch>
            <a:fillRect/>
          </a:stretch>
        </p:blipFill>
        <p:spPr>
          <a:prstGeom prst="rect">
            <a:avLst/>
          </a:prstGeom>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schemas.microsoft.com/office/2006/documentManagement/types"/>
    <ds:schemaRef ds:uri="http://www.w3.org/XML/1998/namespace"/>
    <ds:schemaRef ds:uri="http://purl.org/dc/elements/1.1/"/>
    <ds:schemaRef ds:uri="17798c2e-8ec6-411a-92bf-42cada8c5360"/>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Avtalskort mall</Template>
  <TotalTime>2343</TotalTime>
  <Words>872</Words>
  <Application>Microsoft Office PowerPoint</Application>
  <PresentationFormat>Bredbild</PresentationFormat>
  <Paragraphs>68</Paragraphs>
  <Slides>3</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Corbel</vt:lpstr>
      <vt:lpstr>Adda - Inköprscentral</vt:lpstr>
      <vt:lpstr>PowerPoint-presentation</vt:lpstr>
      <vt:lpstr>Hygienartiklar och städmaterial 2022-2</vt:lpstr>
      <vt:lpstr>Hygienartiklar och städmaterial 2022-2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Sävefjärd Helena</cp:lastModifiedBy>
  <cp:revision>50</cp:revision>
  <dcterms:created xsi:type="dcterms:W3CDTF">2021-05-25T09:19:22Z</dcterms:created>
  <dcterms:modified xsi:type="dcterms:W3CDTF">2024-01-26T12:47:17Z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