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4660"/>
  </p:normalViewPr>
  <p:slideViewPr>
    <p:cSldViewPr snapToGrid="0">
      <p:cViewPr varScale="1">
        <p:scale>
          <a:sx n="112" d="100"/>
          <a:sy n="112" d="100"/>
        </p:scale>
        <p:origin x="114" y="50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24/01/2024</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2024-01-24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2024-01-24</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2024-01-24</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0.jpg"/><Relationship Id="rId13" Type="http://schemas.openxmlformats.org/officeDocument/2006/relationships/image" Target="../media/image53.png"/><Relationship Id="rId3" Type="http://schemas.openxmlformats.org/officeDocument/2006/relationships/image" Target="../media/image65.jpg"/><Relationship Id="rId7" Type="http://schemas.openxmlformats.org/officeDocument/2006/relationships/image" Target="../media/image69.jpg"/><Relationship Id="rId12" Type="http://schemas.openxmlformats.org/officeDocument/2006/relationships/image" Target="../media/image74.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jpg"/><Relationship Id="rId11" Type="http://schemas.openxmlformats.org/officeDocument/2006/relationships/image" Target="../media/image73.jpg"/><Relationship Id="rId5" Type="http://schemas.openxmlformats.org/officeDocument/2006/relationships/image" Target="../media/image67.jpg"/><Relationship Id="rId10" Type="http://schemas.openxmlformats.org/officeDocument/2006/relationships/image" Target="../media/image72.jpg"/><Relationship Id="rId4" Type="http://schemas.openxmlformats.org/officeDocument/2006/relationships/image" Target="../media/image66.jpg"/><Relationship Id="rId9" Type="http://schemas.openxmlformats.org/officeDocument/2006/relationships/image" Target="../media/image71.jp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2024-01-24</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Entrémattor 2021-2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68" y="1397583"/>
            <a:ext cx="1176473" cy="934533"/>
          </a:xfrm>
        </p:spPr>
        <p:txBody>
          <a:bodyPr/>
          <a:lstStyle/>
          <a:p>
            <a:r>
              <a:rPr lang="sv-SE"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28430" y="1400861"/>
            <a:ext cx="5514300" cy="934533"/>
          </a:xfrm>
        </p:spPr>
        <p:txBody>
          <a:bodyPr/>
          <a:lstStyle/>
          <a:p>
            <a:r>
              <a:rPr lang="sv-SE" sz="1000" dirty="0"/>
              <a:t>  Ramavtalet täcker de flesta behov av produkter och tjänster för en ren entrémiljö. </a:t>
            </a:r>
          </a:p>
          <a:p>
            <a:r>
              <a:rPr lang="sv-SE" sz="1000" dirty="0"/>
              <a:t>  För hyra av entrémattor omfattar det också komplett service där till exempel tvätt och regelbundna</a:t>
            </a:r>
            <a:br>
              <a:rPr lang="sv-SE" sz="1000" dirty="0"/>
            </a:br>
            <a:r>
              <a:rPr lang="sv-SE" sz="1000" dirty="0"/>
              <a:t>  byten ingår. Överenskommen bytesfrekvens kan justeras under pågående avtalstid. Möjlighet finns</a:t>
            </a:r>
            <a:br>
              <a:rPr lang="sv-SE" sz="1000" dirty="0"/>
            </a:br>
            <a:r>
              <a:rPr lang="sv-SE" sz="1000" dirty="0"/>
              <a:t>  att hyra/köpa standard- eller kvalitétsmattor. </a:t>
            </a:r>
            <a:endParaRPr lang="sv-SE" dirty="0"/>
          </a:p>
          <a:p>
            <a:endParaRPr lang="sv-SE" dirty="0"/>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69" y="2390000"/>
            <a:ext cx="1176473" cy="900000"/>
          </a:xfrm>
        </p:spPr>
        <p:txBody>
          <a:bodyPr/>
          <a:lstStyle/>
          <a:p>
            <a:r>
              <a:rPr lang="sv-SE"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6" y="2397736"/>
            <a:ext cx="5495069" cy="900001"/>
          </a:xfrm>
        </p:spPr>
        <p:txBody>
          <a:bodyPr/>
          <a:lstStyle/>
          <a:p>
            <a:r>
              <a:rPr lang="sv-SE" sz="1000" dirty="0"/>
              <a:t>  Hållbarhetskrav är ställda för transporter och tvätterier samt omfattande hållbarhetskrav på</a:t>
            </a:r>
            <a:br>
              <a:rPr lang="sv-SE" sz="1000" dirty="0"/>
            </a:br>
            <a:r>
              <a:rPr lang="sv-SE" sz="1000" dirty="0"/>
              <a:t>  entrémattorna.</a:t>
            </a:r>
          </a:p>
          <a:p>
            <a:r>
              <a:rPr lang="sv-SE" sz="1000" dirty="0"/>
              <a:t>  Tvätterierna ska uppfylla Upphandlingsmyndighetens kriterier för vattenförbrukning och</a:t>
            </a:r>
            <a:br>
              <a:rPr lang="sv-SE" sz="1000" dirty="0"/>
            </a:br>
            <a:r>
              <a:rPr lang="sv-SE" sz="1000" dirty="0"/>
              <a:t>  energianvändning.  </a:t>
            </a:r>
            <a:endParaRPr lang="sv-SE" dirty="0"/>
          </a:p>
          <a:p>
            <a:pPr marL="0" indent="0">
              <a:buNone/>
            </a:pPr>
            <a:endParaRPr lang="sv-SE"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0" y="3360077"/>
            <a:ext cx="1176473" cy="90000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p:txBody>
          <a:bodyPr/>
          <a:lstStyle/>
          <a:p>
            <a:r>
              <a:rPr lang="sv-SE" sz="1000" dirty="0"/>
              <a:t>   Ett prisvärt ramavtal med bra villkor i övrigt. </a:t>
            </a:r>
          </a:p>
          <a:p>
            <a:r>
              <a:rPr lang="sv-SE" sz="1000" dirty="0"/>
              <a:t>   Nyttjandet av entrémattor bidrar till ett minskat slitage på golv och därmed en mer kostnadseffektiv      </a:t>
            </a:r>
            <a:br>
              <a:rPr lang="sv-SE" sz="1000" dirty="0"/>
            </a:br>
            <a:r>
              <a:rPr lang="sv-SE" sz="1000" dirty="0"/>
              <a:t>   fastighetsskötsel samt en trevligare entré- och innemiljö.  </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24511" y="5177594"/>
            <a:ext cx="5518219" cy="1011160"/>
          </a:xfrm>
        </p:spPr>
        <p:txBody>
          <a:bodyPr/>
          <a:lstStyle/>
          <a:p>
            <a:r>
              <a:rPr lang="sv-SE" sz="1000" dirty="0"/>
              <a:t>   Leverantören ska kunna tillhandahålla e-handelslösning till er inom tre månader, räknat från det att</a:t>
            </a:r>
            <a:br>
              <a:rPr lang="sv-SE" sz="1000" dirty="0"/>
            </a:br>
            <a:r>
              <a:rPr lang="sv-SE" sz="1000" dirty="0"/>
              <a:t>   leverantören har tagit emot en skriftlig begäran om uppsättning av e-handelslösning. </a:t>
            </a:r>
          </a:p>
          <a:p>
            <a:pPr lvl="0"/>
            <a:r>
              <a:rPr lang="sv-SE" sz="1000" dirty="0"/>
              <a:t>   Leverantören ska kunna skicka produktkatalog, fakturor, prislista och ta emot </a:t>
            </a:r>
            <a:r>
              <a:rPr lang="sv-SE" sz="1000" dirty="0" err="1"/>
              <a:t>ordrar</a:t>
            </a:r>
            <a:r>
              <a:rPr lang="sv-SE" sz="1000" dirty="0"/>
              <a:t> med mera</a:t>
            </a:r>
            <a:br>
              <a:rPr lang="sv-SE" sz="1000" dirty="0"/>
            </a:br>
            <a:r>
              <a:rPr lang="sv-SE" sz="1000" dirty="0"/>
              <a:t>   elektroniskt om ni önskar. </a:t>
            </a:r>
          </a:p>
          <a:p>
            <a:pPr lvl="0"/>
            <a:endParaRPr lang="sv-SE" sz="1000"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3" y="4283327"/>
            <a:ext cx="2040714" cy="309309"/>
          </a:xfrm>
        </p:spPr>
        <p:txBody>
          <a:bodyPr/>
          <a:lstStyle/>
          <a:p>
            <a:r>
              <a:rPr lang="sv-SE"/>
              <a:t>Avtalsuppföljning</a:t>
            </a:r>
            <a:endParaRPr lang="sv-SE" dirty="0"/>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p:txBody>
          <a:bodyPr/>
          <a:lstStyle/>
          <a:p>
            <a:r>
              <a:rPr lang="sv-SE" sz="1000" dirty="0"/>
              <a:t>6 månader </a:t>
            </a:r>
          </a:p>
          <a:p>
            <a:r>
              <a:rPr lang="sv-SE" sz="1000" dirty="0"/>
              <a:t>18 månader</a:t>
            </a:r>
          </a:p>
          <a:p>
            <a:r>
              <a:rPr lang="sv-SE" sz="1000" dirty="0"/>
              <a:t>36 månader</a:t>
            </a:r>
          </a:p>
          <a:p>
            <a:endParaRPr lang="sv-SE" dirty="0"/>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93" y="437008"/>
            <a:ext cx="2040714" cy="309309"/>
          </a:xfrm>
        </p:spPr>
        <p:txBody>
          <a:bodyPr/>
          <a:lstStyle/>
          <a:p>
            <a:r>
              <a:rPr lang="sv-SE"/>
              <a:t>Anbudsområden</a:t>
            </a:r>
            <a:endParaRPr lang="sv-SE" dirty="0"/>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3" y="779384"/>
            <a:ext cx="2040714" cy="2012306"/>
          </a:xfrm>
        </p:spPr>
        <p:txBody>
          <a:bodyPr/>
          <a:lstStyle/>
          <a:p>
            <a:r>
              <a:rPr lang="sv-SE" sz="1000" dirty="0"/>
              <a:t>Hyra </a:t>
            </a:r>
            <a:r>
              <a:rPr lang="sv-SE" sz="1000"/>
              <a:t>av entrémattor i </a:t>
            </a:r>
            <a:r>
              <a:rPr lang="sv-SE" sz="1000" dirty="0"/>
              <a:t>olika kvaliteter och storlekar inklusive tvätt- och utbytesservice </a:t>
            </a:r>
          </a:p>
          <a:p>
            <a:endParaRPr lang="sv-SE" dirty="0"/>
          </a:p>
          <a:p>
            <a:r>
              <a:rPr lang="sv-SE" sz="1000" dirty="0"/>
              <a:t>Köp av entrémattor och logomattor i olika kvaliteter och storlekar</a:t>
            </a:r>
          </a:p>
          <a:p>
            <a:endParaRPr lang="sv-SE" dirty="0"/>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480270" y="437008"/>
            <a:ext cx="2065966" cy="309309"/>
          </a:xfrm>
        </p:spPr>
        <p:txBody>
          <a:bodyPr/>
          <a:lstStyle/>
          <a:p>
            <a:r>
              <a:rPr lang="sv-SE" dirty="0"/>
              <a:t>Avtalstid</a:t>
            </a:r>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05520" y="779381"/>
            <a:ext cx="2040715" cy="695128"/>
          </a:xfrm>
        </p:spPr>
        <p:txBody>
          <a:bodyPr/>
          <a:lstStyle/>
          <a:p>
            <a:r>
              <a:rPr lang="sv-SE" sz="1000" dirty="0"/>
              <a:t>2023-02-01 till 2027-01-31</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2" y="1495443"/>
            <a:ext cx="2040714" cy="309309"/>
          </a:xfrm>
        </p:spPr>
        <p:txBody>
          <a:bodyPr/>
          <a:lstStyle/>
          <a:p>
            <a:r>
              <a:rPr lang="sv-SE"/>
              <a:t>Avropsförfarande</a:t>
            </a:r>
            <a:endParaRPr lang="sv-SE" dirty="0"/>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1" y="1837817"/>
            <a:ext cx="2040714" cy="1870118"/>
          </a:xfrm>
        </p:spPr>
        <p:txBody>
          <a:bodyPr/>
          <a:lstStyle/>
          <a:p>
            <a:r>
              <a:rPr lang="sv-SE" sz="1000" dirty="0"/>
              <a:t>En leverantör per respektive anbudsområde. </a:t>
            </a:r>
          </a:p>
          <a:p>
            <a:pPr marL="0" indent="0">
              <a:buNone/>
            </a:pPr>
            <a:endParaRPr lang="sv-SE" dirty="0"/>
          </a:p>
          <a:p>
            <a:r>
              <a:rPr lang="sv-SE" sz="1000" dirty="0"/>
              <a:t>Tilldelningen av kontrakt görs genom att respektive upphandlande myndighet tecknar kontrakt med den ramavtalsleverantör som tilldelats ramavtal för gällande kommun. </a:t>
            </a:r>
            <a:br>
              <a:rPr lang="sv-SE" sz="1000" dirty="0"/>
            </a:br>
            <a:endParaRPr lang="sv-SE" sz="1000" dirty="0"/>
          </a:p>
          <a:p>
            <a:r>
              <a:rPr lang="sv-SE" sz="1000" dirty="0"/>
              <a:t>Se bilagan Geografiska områden.</a:t>
            </a:r>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05522" y="3740999"/>
            <a:ext cx="2040714" cy="309309"/>
          </a:xfrm>
        </p:spPr>
        <p:txBody>
          <a:bodyPr/>
          <a:lstStyle/>
          <a:p>
            <a:r>
              <a:rPr lang="sv-SE" dirty="0"/>
              <a:t>Leverantör (4)</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05522" y="4083373"/>
            <a:ext cx="2040714" cy="1094221"/>
          </a:xfrm>
        </p:spPr>
        <p:txBody>
          <a:bodyPr/>
          <a:lstStyle/>
          <a:p>
            <a:pPr marL="0" indent="0">
              <a:buNone/>
            </a:pPr>
            <a:r>
              <a:rPr lang="sv-SE" sz="1000" dirty="0"/>
              <a:t>Delområde 1 Hyra av entrémattor</a:t>
            </a:r>
          </a:p>
          <a:p>
            <a:r>
              <a:rPr lang="sv-SE" sz="1000" dirty="0"/>
              <a:t>CWS Sweden AB</a:t>
            </a:r>
          </a:p>
          <a:p>
            <a:r>
              <a:rPr lang="sv-SE" sz="1000" dirty="0"/>
              <a:t>Elis Textil Sverige AB</a:t>
            </a:r>
          </a:p>
          <a:p>
            <a:r>
              <a:rPr lang="sv-SE" sz="1000" dirty="0" err="1"/>
              <a:t>KåPI</a:t>
            </a:r>
            <a:r>
              <a:rPr lang="sv-SE" sz="1000" dirty="0"/>
              <a:t> Tvätt AB</a:t>
            </a:r>
          </a:p>
          <a:p>
            <a:pPr marL="0" indent="0">
              <a:buNone/>
            </a:pPr>
            <a:r>
              <a:rPr lang="sv-SE" sz="1000" dirty="0"/>
              <a:t>Delområde 2 Köp av entrémattor</a:t>
            </a:r>
          </a:p>
          <a:p>
            <a:r>
              <a:rPr lang="sv-SE" sz="1000" dirty="0" err="1"/>
              <a:t>Matting</a:t>
            </a:r>
            <a:r>
              <a:rPr lang="sv-SE" sz="1000" dirty="0"/>
              <a:t> AB</a:t>
            </a:r>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2" y="5198528"/>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1" y="5528771"/>
            <a:ext cx="2040713" cy="770428"/>
          </a:xfrm>
        </p:spPr>
        <p:txBody>
          <a:bodyPr/>
          <a:lstStyle/>
          <a:p>
            <a:r>
              <a:rPr lang="sv-SE" sz="1000" dirty="0"/>
              <a:t>Pris per byte och storlek.</a:t>
            </a:r>
          </a:p>
          <a:p>
            <a:r>
              <a:rPr lang="sv-SE" sz="1000" dirty="0"/>
              <a:t>Pris/matta</a:t>
            </a:r>
            <a:r>
              <a:rPr lang="sv-SE" sz="1000" baseline="0" dirty="0"/>
              <a:t> vid köp av entrématta.</a:t>
            </a:r>
          </a:p>
          <a:p>
            <a:r>
              <a:rPr lang="sv-SE" sz="1000" dirty="0"/>
              <a:t>Mer information finns i respektive </a:t>
            </a:r>
            <a:r>
              <a:rPr lang="sv-SE" sz="1000" dirty="0" err="1"/>
              <a:t>prisbilaga</a:t>
            </a:r>
            <a:r>
              <a:rPr lang="sv-SE" sz="1000" dirty="0"/>
              <a:t>.</a:t>
            </a:r>
            <a:endParaRPr lang="sv-SE" sz="1000" baseline="0" dirty="0"/>
          </a:p>
          <a:p>
            <a:pPr marL="0" indent="0">
              <a:buNone/>
            </a:pPr>
            <a:endParaRPr lang="sv-SE"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93" y="2835967"/>
            <a:ext cx="2040714" cy="309309"/>
          </a:xfrm>
        </p:spPr>
        <p:txBody>
          <a:bodyPr/>
          <a:lstStyle/>
          <a:p>
            <a:r>
              <a:rPr lang="sv-SE"/>
              <a:t>Leveransvillkor</a:t>
            </a:r>
            <a:endParaRPr lang="sv-SE" dirty="0"/>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3" y="3145276"/>
            <a:ext cx="2040713" cy="1138051"/>
          </a:xfrm>
        </p:spPr>
        <p:txBody>
          <a:bodyPr/>
          <a:lstStyle/>
          <a:p>
            <a:r>
              <a:rPr lang="sv-SE" sz="1000" dirty="0"/>
              <a:t>Leverans till den leveransadress som framgår av beställningen. Enligt DDP, </a:t>
            </a:r>
            <a:r>
              <a:rPr lang="sv-SE" sz="1000" dirty="0" err="1"/>
              <a:t>Incoterms</a:t>
            </a:r>
            <a:r>
              <a:rPr lang="sv-SE" sz="1000" dirty="0"/>
              <a:t> 2020. </a:t>
            </a:r>
            <a:br>
              <a:rPr lang="sv-SE" sz="1000" dirty="0"/>
            </a:br>
            <a:endParaRPr lang="sv-SE" sz="1000" dirty="0"/>
          </a:p>
          <a:p>
            <a:r>
              <a:rPr lang="sv-SE" sz="1000" dirty="0"/>
              <a:t>Bytesfrekvenser ska överenskommas mellan anbudsgivaren och er. </a:t>
            </a:r>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
        <p:nvSpPr>
          <p:cNvPr id="6" name="Platshållare för text 55">
            <a:extLst>
              <a:ext uri="{FF2B5EF4-FFF2-40B4-BE49-F238E27FC236}">
                <a16:creationId xmlns:a16="http://schemas.microsoft.com/office/drawing/2014/main" id="{82C24287-E2FC-D87B-4D3F-E7F0E4FA3015}"/>
              </a:ext>
            </a:extLst>
          </p:cNvPr>
          <p:cNvSpPr txBox="1">
            <a:spLocks/>
          </p:cNvSpPr>
          <p:nvPr/>
        </p:nvSpPr>
        <p:spPr>
          <a:xfrm>
            <a:off x="426129" y="5235769"/>
            <a:ext cx="1176473" cy="936945"/>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vert="horz" wrap="square" lIns="36000" tIns="72000" rIns="36000" bIns="72000" rtlCol="0" anchor="b">
            <a:noAutofit/>
          </a:bodyPr>
          <a:lstStyle>
            <a:lvl1pPr marL="0" indent="0" algn="ctr" defTabSz="914400" rtl="0" eaLnBrk="1" latinLnBrk="0" hangingPunct="1">
              <a:lnSpc>
                <a:spcPct val="100000"/>
              </a:lnSpc>
              <a:spcBef>
                <a:spcPts val="1000"/>
              </a:spcBef>
              <a:buClr>
                <a:schemeClr val="accent1"/>
              </a:buClr>
              <a:buFontTx/>
              <a:buNone/>
              <a:defRPr sz="1400" b="1" kern="1200">
                <a:solidFill>
                  <a:schemeClr val="bg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a:lstStyle>
          <a:p>
            <a:r>
              <a:rPr lang="sv-SE" dirty="0"/>
              <a:t>Digitalisering</a:t>
            </a:r>
          </a:p>
        </p:txBody>
      </p:sp>
      <p:pic>
        <p:nvPicPr>
          <p:cNvPr id="3" name="Bildobjekt 2">
            <a:extLst>
              <a:ext uri="{FF2B5EF4-FFF2-40B4-BE49-F238E27FC236}">
                <a16:creationId xmlns:a16="http://schemas.microsoft.com/office/drawing/2014/main" id="{BC71797D-EBAC-C577-DECB-9F3DF357B9D0}"/>
              </a:ext>
            </a:extLst>
          </p:cNvPr>
          <p:cNvPicPr>
            <a:picLocks noChangeAspect="1"/>
          </p:cNvPicPr>
          <p:nvPr/>
        </p:nvPicPr>
        <p:blipFill>
          <a:blip r:embed="rId5"/>
          <a:stretch>
            <a:fillRect/>
          </a:stretch>
        </p:blipFill>
        <p:spPr>
          <a:xfrm>
            <a:off x="426129" y="4312614"/>
            <a:ext cx="1176472" cy="900000"/>
          </a:xfrm>
          <a:prstGeom prst="rect">
            <a:avLst/>
          </a:prstGeom>
        </p:spPr>
      </p:pic>
      <p:sp>
        <p:nvSpPr>
          <p:cNvPr id="8" name="textruta 7">
            <a:extLst>
              <a:ext uri="{FF2B5EF4-FFF2-40B4-BE49-F238E27FC236}">
                <a16:creationId xmlns:a16="http://schemas.microsoft.com/office/drawing/2014/main" id="{ECA1520E-A5E8-AD0C-40A0-376C6334C500}"/>
              </a:ext>
            </a:extLst>
          </p:cNvPr>
          <p:cNvSpPr txBox="1"/>
          <p:nvPr/>
        </p:nvSpPr>
        <p:spPr>
          <a:xfrm>
            <a:off x="1624509" y="4322419"/>
            <a:ext cx="5506644" cy="830997"/>
          </a:xfrm>
          <a:prstGeom prst="rect">
            <a:avLst/>
          </a:prstGeom>
          <a:solidFill>
            <a:schemeClr val="bg2"/>
          </a:solidFill>
        </p:spPr>
        <p:txBody>
          <a:bodyPr wrap="square" rtlCol="0">
            <a:spAutoFit/>
          </a:bodyPr>
          <a:lstStyle/>
          <a:p>
            <a:pPr marL="171450" indent="-171450">
              <a:spcBef>
                <a:spcPts val="1000"/>
              </a:spcBef>
              <a:buClr>
                <a:schemeClr val="accent1"/>
              </a:buClr>
              <a:buFont typeface="Arial" panose="020B0604020202020204" pitchFamily="34" charset="0"/>
              <a:buChar char="•"/>
            </a:pPr>
            <a:r>
              <a:rPr lang="sv-SE" sz="1000" dirty="0">
                <a:effectLst/>
                <a:ea typeface="Calibri" panose="020F0502020204030204" pitchFamily="34" charset="0"/>
                <a:cs typeface="Times New Roman" panose="02020603050405020304" pitchFamily="18" charset="0"/>
              </a:rPr>
              <a:t>Vi har samarbetat med Svenska miljöinstitutet som tagit fram en beräkningsmodell för koldioxidrapporteringen. Mer information finns på ramavtalssidan.</a:t>
            </a:r>
          </a:p>
          <a:p>
            <a:endParaRPr lang="sv-SE" sz="1000" dirty="0">
              <a:effectLs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72460"/>
            <a:ext cx="4680000" cy="2822156"/>
          </a:xfrm>
        </p:spPr>
        <p:txBody>
          <a:bodyPr/>
          <a:lstStyle/>
          <a:p>
            <a:r>
              <a:rPr lang="sv-SE" sz="1000" dirty="0"/>
              <a:t>De varor och tjänster som omfattas ska medverka till att ni uppnår ett minskat slitage på golv, bättre hygienisk miljö samt trevligare entré- och innemiljöer. Ramavtalet ska underlätta renhållning av ytor inomhus samt att skapa en miljömässigt bra inomhusmiljö. </a:t>
            </a:r>
          </a:p>
          <a:p>
            <a:pPr marL="0" indent="0">
              <a:buNone/>
            </a:pPr>
            <a:endParaRPr lang="sv-SE" sz="1000" dirty="0"/>
          </a:p>
          <a:p>
            <a:r>
              <a:rPr lang="sv-SE" sz="1000" dirty="0"/>
              <a:t>Målsättningen är att ni i nära samarbete med leverantörerna kan uppnå en mer kostnadseffektiv fastighetsskötsel. </a:t>
            </a:r>
          </a:p>
          <a:p>
            <a:pPr marL="0" indent="0">
              <a:buNone/>
            </a:pPr>
            <a:endParaRPr lang="sv-SE" sz="1000" dirty="0"/>
          </a:p>
          <a:p>
            <a:pPr>
              <a:lnSpc>
                <a:spcPct val="107000"/>
              </a:lnSpc>
              <a:spcAft>
                <a:spcPts val="800"/>
              </a:spcAft>
            </a:pPr>
            <a:r>
              <a:rPr lang="sv-SE" sz="1000" dirty="0">
                <a:cs typeface="Times New Roman" panose="02020603050405020304" pitchFamily="18" charset="0"/>
              </a:rPr>
              <a:t>Mattorna ska kunna beställas i två olika kvaliteter: standard- och </a:t>
            </a:r>
            <a:r>
              <a:rPr lang="sv-SE" sz="1000" dirty="0" err="1">
                <a:cs typeface="Times New Roman" panose="02020603050405020304" pitchFamily="18" charset="0"/>
              </a:rPr>
              <a:t>kvalitetsmatta</a:t>
            </a:r>
            <a:r>
              <a:rPr lang="sv-SE" sz="1000" dirty="0">
                <a:cs typeface="Times New Roman" panose="02020603050405020304" pitchFamily="18" charset="0"/>
              </a:rPr>
              <a:t>. </a:t>
            </a:r>
            <a:endParaRPr lang="sv-SE" sz="10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000" dirty="0"/>
              <a:t>Vid hyra av entrémattor ska standardmattan bland annat vara </a:t>
            </a:r>
            <a:r>
              <a:rPr lang="sv-SE" sz="1000" dirty="0">
                <a:effectLst/>
                <a:ea typeface="Calibri" panose="020F0502020204030204" pitchFamily="34" charset="0"/>
                <a:cs typeface="Times New Roman" panose="02020603050405020304" pitchFamily="18" charset="0"/>
              </a:rPr>
              <a:t>tillverkad i </a:t>
            </a:r>
            <a:r>
              <a:rPr lang="sv-SE" sz="1000" dirty="0" err="1">
                <a:effectLst/>
                <a:ea typeface="Calibri" panose="020F0502020204030204" pitchFamily="34" charset="0"/>
                <a:cs typeface="Times New Roman" panose="02020603050405020304" pitchFamily="18" charset="0"/>
              </a:rPr>
              <a:t>high</a:t>
            </a:r>
            <a:r>
              <a:rPr lang="sv-SE" sz="1000" dirty="0">
                <a:effectLst/>
                <a:ea typeface="Calibri" panose="020F0502020204030204" pitchFamily="34" charset="0"/>
                <a:cs typeface="Times New Roman" panose="02020603050405020304" pitchFamily="18" charset="0"/>
              </a:rPr>
              <a:t> </a:t>
            </a:r>
            <a:r>
              <a:rPr lang="sv-SE" sz="1000" dirty="0" err="1">
                <a:effectLst/>
                <a:ea typeface="Calibri" panose="020F0502020204030204" pitchFamily="34" charset="0"/>
                <a:cs typeface="Times New Roman" panose="02020603050405020304" pitchFamily="18" charset="0"/>
              </a:rPr>
              <a:t>twisted</a:t>
            </a:r>
            <a:r>
              <a:rPr lang="sv-SE" sz="1000" dirty="0">
                <a:effectLst/>
                <a:ea typeface="Calibri" panose="020F0502020204030204" pitchFamily="34" charset="0"/>
                <a:cs typeface="Times New Roman" panose="02020603050405020304" pitchFamily="18" charset="0"/>
              </a:rPr>
              <a:t> nylon eller likvärdigt. Den ska ha en god absorptionsförmåga av smuts och väta. Mattans undersida ska vara försedd med beläggning för halksäkerhet samt vara antistatbehandlad. Den får inte utveckla skadliga rökgaser vid brand.</a:t>
            </a:r>
          </a:p>
          <a:p>
            <a:pPr>
              <a:lnSpc>
                <a:spcPct val="107000"/>
              </a:lnSpc>
              <a:spcAft>
                <a:spcPts val="800"/>
              </a:spcAft>
            </a:pPr>
            <a:r>
              <a:rPr lang="sv-SE" sz="1000" dirty="0">
                <a:cs typeface="Times New Roman" panose="02020603050405020304" pitchFamily="18" charset="0"/>
              </a:rPr>
              <a:t>Övriga storlekar för att passa ert behov och i minst två olika grundfärger. </a:t>
            </a:r>
          </a:p>
          <a:p>
            <a:pPr marL="0" indent="0">
              <a:lnSpc>
                <a:spcPct val="107000"/>
              </a:lnSpc>
              <a:spcAft>
                <a:spcPts val="800"/>
              </a:spcAft>
              <a:buNone/>
            </a:pPr>
            <a:endParaRPr lang="sv-SE" sz="1000" dirty="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35776" y="4903925"/>
            <a:ext cx="4680000" cy="1521233"/>
          </a:xfrm>
        </p:spPr>
        <p:txBody>
          <a:bodyPr/>
          <a:lstStyle/>
          <a:p>
            <a:pPr marL="0" indent="0">
              <a:buNone/>
            </a:pPr>
            <a:r>
              <a:rPr lang="sv-SE" sz="1000" dirty="0">
                <a:cs typeface="Calibri" panose="020F0502020204030204" pitchFamily="34" charset="0"/>
              </a:rPr>
              <a:t>Följande revisioner planeras att genomföras under ramavtalsperioden: </a:t>
            </a:r>
            <a:br>
              <a:rPr lang="sv-SE" sz="1000" dirty="0">
                <a:cs typeface="Calibri" panose="020F0502020204030204" pitchFamily="34" charset="0"/>
              </a:rPr>
            </a:br>
            <a:endParaRPr kumimoji="0" lang="sv-SE" altLang="sv-SE" sz="1000" b="0" i="0" u="none" strike="noStrike" cap="none" normalizeH="0" baseline="0" dirty="0">
              <a:ln>
                <a:noFill/>
              </a:ln>
              <a:solidFill>
                <a:schemeClr val="tx1"/>
              </a:solidFill>
              <a:effectLst/>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Ekonomisk revision</a:t>
            </a: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policyer och processer (arbetsrättsliga villkor, systematiskt arbetsmiljöarbete, hållbara leveranskedjor, systematiskt miljöarbete, universell utformning och klimatpåverkan från transporter) 0-9 månader in på avtalet.</a:t>
            </a:r>
            <a:endParaRPr lang="sv-SE" altLang="sv-SE" sz="1000" dirty="0">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vara och tjänst (kemikaliekrav, rapportering av koldioxidutsläpp, energi och vattenanvändning och fossilfri drift) 12-18 månader in på avtalet.</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59716"/>
            <a:ext cx="4686479" cy="2197334"/>
          </a:xfrm>
        </p:spPr>
        <p:txBody>
          <a:bodyPr/>
          <a:lstStyle/>
          <a:p>
            <a:pPr>
              <a:buFont typeface="Arial" panose="020B0604020202020204" pitchFamily="34" charset="0"/>
              <a:buChar char="•"/>
            </a:pPr>
            <a:r>
              <a:rPr lang="sv-SE" sz="1000" dirty="0"/>
              <a:t>Mattorna kan beställas i olika standardstorlekar och övriga storlekar för att passa ert behov. Standardstorlekarna är: 85 x 150 cm, 85 x 300 cm, 115 x 200 cm, 115 x 300 cm och 150 x 250 cm.</a:t>
            </a:r>
          </a:p>
          <a:p>
            <a:pPr>
              <a:buFont typeface="Arial" panose="020B0604020202020204" pitchFamily="34" charset="0"/>
              <a:buChar char="•"/>
            </a:pPr>
            <a:endParaRPr lang="sv-SE" sz="1000" dirty="0"/>
          </a:p>
          <a:p>
            <a:pPr>
              <a:buFont typeface="Arial" panose="020B0604020202020204" pitchFamily="34" charset="0"/>
              <a:buChar char="•"/>
            </a:pPr>
            <a:r>
              <a:rPr lang="sv-SE" sz="1000" dirty="0"/>
              <a:t>Leverantören genomför byte av smutsiga entrémattor mot rentvättade entrémattor under normal arbetstid (08.00-16.00) eller enligt överenskommelse med er. </a:t>
            </a:r>
          </a:p>
          <a:p>
            <a:pPr marL="0" indent="0">
              <a:buNone/>
            </a:pPr>
            <a:endParaRPr lang="sv-SE" sz="1000" dirty="0"/>
          </a:p>
          <a:p>
            <a:pPr>
              <a:buFont typeface="Arial" panose="020B0604020202020204" pitchFamily="34" charset="0"/>
              <a:buChar char="•"/>
            </a:pPr>
            <a:r>
              <a:rPr lang="sv-SE" sz="1000" dirty="0"/>
              <a:t>Utbytesmattorna ska motsvara varandra i färg, storlek, kvalitet och utförande. </a:t>
            </a:r>
          </a:p>
          <a:p>
            <a:pPr marL="0" indent="0">
              <a:buNone/>
            </a:pPr>
            <a:endParaRPr lang="sv-SE" sz="1000" dirty="0"/>
          </a:p>
          <a:p>
            <a:pPr>
              <a:buFont typeface="Arial" panose="020B0604020202020204" pitchFamily="34" charset="0"/>
              <a:buChar char="•"/>
            </a:pPr>
            <a:r>
              <a:rPr lang="sv-SE" sz="1000" dirty="0"/>
              <a:t>Även uppehåll i utbytesservicen ska kunna göras. Vid kraftig nedsmutsning ska leverantören kunna leverera utbytesmatta på vardagar inom 24 timmar.</a:t>
            </a:r>
          </a:p>
          <a:p>
            <a:endParaRPr lang="sv-SE" dirty="0"/>
          </a:p>
          <a:p>
            <a:endParaRPr lang="sv-SE" dirty="0"/>
          </a:p>
          <a:p>
            <a:endParaRPr lang="sv-SE" dirty="0"/>
          </a:p>
          <a:p>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8" y="4266360"/>
            <a:ext cx="4686479" cy="2158798"/>
          </a:xfrm>
        </p:spPr>
        <p:txBody>
          <a:bodyPr/>
          <a:lstStyle/>
          <a:p>
            <a:pPr marL="171450" indent="-171450">
              <a:buFont typeface="Arial" panose="020B0604020202020204" pitchFamily="34" charset="0"/>
              <a:buChar char="•"/>
            </a:pPr>
            <a:r>
              <a:rPr lang="sv-SE" sz="1000" dirty="0">
                <a:cs typeface="Calibri" panose="020F0502020204030204" pitchFamily="34" charset="0"/>
              </a:rPr>
              <a:t>Leverantören ska följa arbetsrättsliga villkor för tvätteriarbetare enligt kollektivavtal för </a:t>
            </a:r>
            <a:r>
              <a:rPr lang="sv-SE" sz="1000" dirty="0" err="1">
                <a:cs typeface="Calibri" panose="020F0502020204030204" pitchFamily="34" charset="0"/>
              </a:rPr>
              <a:t>Tvättindustrin</a:t>
            </a:r>
            <a:r>
              <a:rPr lang="sv-SE" sz="1000" dirty="0">
                <a:cs typeface="Calibri" panose="020F0502020204030204" pitchFamily="34" charset="0"/>
              </a:rPr>
              <a:t>/Textilservice mellan IF Metall och Innovations och kemiarbetsgivarna (IKEM).</a:t>
            </a:r>
            <a:br>
              <a:rPr lang="sv-SE" sz="1000" dirty="0">
                <a:cs typeface="Calibri" panose="020F0502020204030204" pitchFamily="34" charset="0"/>
              </a:rPr>
            </a:b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Tvätterierna ska ställas om till fossilfria tvätterier under ramavtalets löptid. De ska återcirkulera vatten och uppfylla Upphandlingsmyndighetens kriterier för vattenförbrukning och energianvändning. Entrémattor och </a:t>
            </a:r>
            <a:r>
              <a:rPr lang="sv-SE" sz="1000" dirty="0" err="1">
                <a:cs typeface="Calibri" panose="020F0502020204030204" pitchFamily="34" charset="0"/>
              </a:rPr>
              <a:t>tvättkemikalier</a:t>
            </a:r>
            <a:r>
              <a:rPr lang="sv-SE" sz="1000" dirty="0">
                <a:cs typeface="Calibri" panose="020F0502020204030204" pitchFamily="34" charset="0"/>
              </a:rPr>
              <a:t> ska uppfylla kemikaliekrav motsvarande Upphandlingsmyndighetens kriterier för tvätt- och textilservice.</a:t>
            </a:r>
          </a:p>
          <a:p>
            <a:pPr marL="0" indent="0">
              <a:buNone/>
            </a:pP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Kunden har möjlighet att begära rapport över leveransernas koldioxidutsläpp från leverantören. </a:t>
            </a:r>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p:txBody>
          <a:bodyPr/>
          <a:lstStyle/>
          <a:p>
            <a:r>
              <a:rPr lang="sv-SE" dirty="0"/>
              <a:t>Entrémattor 2021-2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35775" y="4594616"/>
            <a:ext cx="4680000" cy="309309"/>
          </a:xfrm>
        </p:spPr>
        <p:txBody>
          <a:bodyPr/>
          <a:lstStyle/>
          <a:p>
            <a:r>
              <a:rPr lang="sv-SE" dirty="0"/>
              <a:t>Revision</a:t>
            </a:r>
          </a:p>
        </p:txBody>
      </p:sp>
      <p:pic>
        <p:nvPicPr>
          <p:cNvPr id="4" name="Platshållare för bild 3">
            <a:extLst>
              <a:ext uri="{FF2B5EF4-FFF2-40B4-BE49-F238E27FC236}">
                <a16:creationId xmlns:a16="http://schemas.microsoft.com/office/drawing/2014/main" id="{A1352DED-EC0D-E62B-EEE1-0D6C5ADBF05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a:extLst>
              <a:ext uri="{FF2B5EF4-FFF2-40B4-BE49-F238E27FC236}">
                <a16:creationId xmlns:a16="http://schemas.microsoft.com/office/drawing/2014/main" id="{0FFC77C6-3D75-C544-DD5A-3F786CDD3997}"/>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a:extLst>
              <a:ext uri="{FF2B5EF4-FFF2-40B4-BE49-F238E27FC236}">
                <a16:creationId xmlns:a16="http://schemas.microsoft.com/office/drawing/2014/main" id="{A920E658-8546-054F-68ED-432213132CFC}"/>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a:extLst>
              <a:ext uri="{FF2B5EF4-FFF2-40B4-BE49-F238E27FC236}">
                <a16:creationId xmlns:a16="http://schemas.microsoft.com/office/drawing/2014/main" id="{FF384723-77AD-5C69-D1BE-6232A46471B8}"/>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a:xfrm>
            <a:off x="11206535" y="1248572"/>
            <a:ext cx="540000" cy="540000"/>
          </a:xfrm>
        </p:spPr>
      </p:pic>
      <p:pic>
        <p:nvPicPr>
          <p:cNvPr id="38" name="Platshållare för bild 37" descr="En bild som visar text&#10;&#10;Automatiskt genererad beskrivning">
            <a:extLst>
              <a:ext uri="{FF2B5EF4-FFF2-40B4-BE49-F238E27FC236}">
                <a16:creationId xmlns:a16="http://schemas.microsoft.com/office/drawing/2014/main" id="{3F1C600B-B8AC-3962-8C5A-D5CFBBBE9FD0}"/>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clipart, vektorgrafik, tecken&#10;&#10;Automatiskt genererad beskrivning">
            <a:extLst>
              <a:ext uri="{FF2B5EF4-FFF2-40B4-BE49-F238E27FC236}">
                <a16:creationId xmlns:a16="http://schemas.microsoft.com/office/drawing/2014/main" id="{E327FF6B-E3B2-51C6-FBEA-DFAE30026E62}"/>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a:xfrm>
            <a:off x="11206535" y="1792927"/>
            <a:ext cx="540000" cy="540000"/>
          </a:xfrm>
        </p:spPr>
      </p:pic>
      <p:pic>
        <p:nvPicPr>
          <p:cNvPr id="42" name="Platshållare för bild 41">
            <a:extLst>
              <a:ext uri="{FF2B5EF4-FFF2-40B4-BE49-F238E27FC236}">
                <a16:creationId xmlns:a16="http://schemas.microsoft.com/office/drawing/2014/main" id="{18961012-544A-2E44-C953-56E06D78AD9C}"/>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10;&#10;Automatiskt genererad beskrivning">
            <a:extLst>
              <a:ext uri="{FF2B5EF4-FFF2-40B4-BE49-F238E27FC236}">
                <a16:creationId xmlns:a16="http://schemas.microsoft.com/office/drawing/2014/main" id="{7EFA6E4C-40E2-BE1A-36E5-1342BE8B3933}"/>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a:xfrm>
            <a:off x="11206535" y="2337282"/>
            <a:ext cx="540000" cy="540000"/>
          </a:xfrm>
        </p:spPr>
      </p:pic>
      <p:pic>
        <p:nvPicPr>
          <p:cNvPr id="46" name="Platshållare för bild 45">
            <a:extLst>
              <a:ext uri="{FF2B5EF4-FFF2-40B4-BE49-F238E27FC236}">
                <a16:creationId xmlns:a16="http://schemas.microsoft.com/office/drawing/2014/main" id="{BE311900-CA91-DC09-39B8-8F393075A0CE}"/>
              </a:ext>
            </a:extLst>
          </p:cNvPr>
          <p:cNvPicPr>
            <a:picLocks noGrp="1" noChangeAspect="1"/>
          </p:cNvPicPr>
          <p:nvPr>
            <p:ph type="pic" sz="quarter" idx="33"/>
          </p:nvPr>
        </p:nvPicPr>
        <p:blipFill>
          <a:blip r:embed="rId10">
            <a:extLst>
              <a:ext uri="{28A0092B-C50C-407E-A947-70E740481C1C}">
                <a14:useLocalDpi xmlns:a14="http://schemas.microsoft.com/office/drawing/2010/main" val="0"/>
              </a:ext>
            </a:extLst>
          </a:blip>
          <a:srcRect/>
          <a:stretch>
            <a:fillRect/>
          </a:stretch>
        </p:blipFill>
        <p:spPr/>
      </p:pic>
      <p:pic>
        <p:nvPicPr>
          <p:cNvPr id="48" name="Platshållare för bild 47">
            <a:extLst>
              <a:ext uri="{FF2B5EF4-FFF2-40B4-BE49-F238E27FC236}">
                <a16:creationId xmlns:a16="http://schemas.microsoft.com/office/drawing/2014/main" id="{9FBA11ED-C287-26A2-EB08-12BCD4B8CB76}"/>
              </a:ext>
            </a:extLst>
          </p:cNvPr>
          <p:cNvPicPr>
            <a:picLocks noGrp="1" noChangeAspect="1"/>
          </p:cNvPicPr>
          <p:nvPr>
            <p:ph type="pic" sz="quarter" idx="34"/>
          </p:nvPr>
        </p:nvPicPr>
        <p:blipFill>
          <a:blip r:embed="rId11">
            <a:extLst>
              <a:ext uri="{28A0092B-C50C-407E-A947-70E740481C1C}">
                <a14:useLocalDpi xmlns:a14="http://schemas.microsoft.com/office/drawing/2010/main" val="0"/>
              </a:ext>
            </a:extLst>
          </a:blip>
          <a:srcRect/>
          <a:stretch>
            <a:fillRect/>
          </a:stretch>
        </p:blipFill>
        <p:spPr>
          <a:xfrm>
            <a:off x="11206535" y="2881637"/>
            <a:ext cx="540000" cy="540000"/>
          </a:xfrm>
        </p:spPr>
      </p:pic>
      <p:pic>
        <p:nvPicPr>
          <p:cNvPr id="50" name="Platshållare för bild 49" descr="En bild som visar text&#10;&#10;Automatiskt genererad beskrivning">
            <a:extLst>
              <a:ext uri="{FF2B5EF4-FFF2-40B4-BE49-F238E27FC236}">
                <a16:creationId xmlns:a16="http://schemas.microsoft.com/office/drawing/2014/main" id="{E74045F0-890E-AA84-1578-D9F85ABE9D09}"/>
              </a:ext>
            </a:extLst>
          </p:cNvPr>
          <p:cNvPicPr>
            <a:picLocks noGrp="1" noChangeAspect="1"/>
          </p:cNvPicPr>
          <p:nvPr>
            <p:ph type="pic" sz="quarter" idx="35"/>
          </p:nvPr>
        </p:nvPicPr>
        <p:blipFill>
          <a:blip r:embed="rId12">
            <a:extLst>
              <a:ext uri="{28A0092B-C50C-407E-A947-70E740481C1C}">
                <a14:useLocalDpi xmlns:a14="http://schemas.microsoft.com/office/drawing/2010/main" val="0"/>
              </a:ext>
            </a:extLst>
          </a:blip>
          <a:srcRect l="147" r="147"/>
          <a:stretch>
            <a:fillRect/>
          </a:stretch>
        </p:blipFill>
        <p:spPr>
          <a:xfrm>
            <a:off x="10660050" y="3430745"/>
            <a:ext cx="540000" cy="540000"/>
          </a:xfrm>
        </p:spPr>
      </p:pic>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3">
            <a:extLst>
              <a:ext uri="{96DAC541-7B7A-43D3-8B79-37D633B846F1}">
                <asvg:svgBlip xmlns:asvg="http://schemas.microsoft.com/office/drawing/2016/SVG/main" r:embed="rId14"/>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7798c2e-8ec6-411a-92bf-42cada8c5360"/>
    <ds:schemaRef ds:uri="http://www.w3.org/XML/1998/namespace"/>
    <ds:schemaRef ds:uri="http://purl.org/dc/dcmityp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Avtalskort mall</Template>
  <TotalTime>7147</TotalTime>
  <Words>726</Words>
  <Application>Microsoft Office PowerPoint</Application>
  <PresentationFormat>Bredbild</PresentationFormat>
  <Paragraphs>77</Paragraphs>
  <Slides>3</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Corbel</vt:lpstr>
      <vt:lpstr>Adda - Inköprscentral</vt:lpstr>
      <vt:lpstr>PowerPoint-presentation</vt:lpstr>
      <vt:lpstr>Entrémattor 2021-2</vt:lpstr>
      <vt:lpstr>Entrémattor 2021-2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Sävefjärd Helena</cp:lastModifiedBy>
  <cp:revision>64</cp:revision>
  <dcterms:created xsi:type="dcterms:W3CDTF">2021-05-25T09:19:22Z</dcterms:created>
  <dcterms:modified xsi:type="dcterms:W3CDTF">2024-01-24T09:56:54Z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