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2" r:id="rId5"/>
    <p:sldId id="283" r:id="rId6"/>
    <p:sldId id="28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2"/>
          </p14:sldIdLst>
        </p14:section>
        <p14:section name="Avtal" id="{C0D6380D-8438-43FF-990C-735F5FC0CBAF}">
          <p14:sldIdLst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" y="-2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2024-01-09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2024-01-09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sv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svg"/><Relationship Id="rId42" Type="http://schemas.openxmlformats.org/officeDocument/2006/relationships/image" Target="../media/image46.svg"/><Relationship Id="rId47" Type="http://schemas.openxmlformats.org/officeDocument/2006/relationships/image" Target="../media/image51.png"/><Relationship Id="rId50" Type="http://schemas.openxmlformats.org/officeDocument/2006/relationships/image" Target="../media/image54.sv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png"/><Relationship Id="rId11" Type="http://schemas.openxmlformats.org/officeDocument/2006/relationships/image" Target="../media/image15.png"/><Relationship Id="rId24" Type="http://schemas.openxmlformats.org/officeDocument/2006/relationships/image" Target="../media/image28.svg"/><Relationship Id="rId32" Type="http://schemas.openxmlformats.org/officeDocument/2006/relationships/image" Target="../media/image36.svg"/><Relationship Id="rId37" Type="http://schemas.openxmlformats.org/officeDocument/2006/relationships/image" Target="../media/image41.png"/><Relationship Id="rId40" Type="http://schemas.openxmlformats.org/officeDocument/2006/relationships/image" Target="../media/image44.sv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svg"/><Relationship Id="rId5" Type="http://schemas.openxmlformats.org/officeDocument/2006/relationships/image" Target="../media/image9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svg"/><Relationship Id="rId27" Type="http://schemas.openxmlformats.org/officeDocument/2006/relationships/image" Target="../media/image31.png"/><Relationship Id="rId30" Type="http://schemas.openxmlformats.org/officeDocument/2006/relationships/image" Target="../media/image34.sv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svg"/><Relationship Id="rId56" Type="http://schemas.openxmlformats.org/officeDocument/2006/relationships/image" Target="../media/image60.sv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svg"/><Relationship Id="rId46" Type="http://schemas.openxmlformats.org/officeDocument/2006/relationships/image" Target="../media/image50.svg"/><Relationship Id="rId20" Type="http://schemas.openxmlformats.org/officeDocument/2006/relationships/image" Target="../media/image24.svg"/><Relationship Id="rId41" Type="http://schemas.openxmlformats.org/officeDocument/2006/relationships/image" Target="../media/image45.png"/><Relationship Id="rId54" Type="http://schemas.openxmlformats.org/officeDocument/2006/relationships/image" Target="../media/image5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svg"/><Relationship Id="rId36" Type="http://schemas.openxmlformats.org/officeDocument/2006/relationships/image" Target="../media/image40.sv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4.png"/><Relationship Id="rId31" Type="http://schemas.openxmlformats.org/officeDocument/2006/relationships/image" Target="../media/image35.png"/><Relationship Id="rId44" Type="http://schemas.openxmlformats.org/officeDocument/2006/relationships/image" Target="../media/image48.svg"/><Relationship Id="rId52" Type="http://schemas.openxmlformats.org/officeDocument/2006/relationships/image" Target="../media/image5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0.png"/><Relationship Id="rId3" Type="http://schemas.openxmlformats.org/officeDocument/2006/relationships/image" Target="../media/image27.png"/><Relationship Id="rId7" Type="http://schemas.openxmlformats.org/officeDocument/2006/relationships/image" Target="../media/image12.png"/><Relationship Id="rId12" Type="http://schemas.openxmlformats.org/officeDocument/2006/relationships/image" Target="../media/image19.png"/><Relationship Id="rId2" Type="http://schemas.openxmlformats.org/officeDocument/2006/relationships/hyperlink" Target="https://www.adda.se/upphandling-och-ramavtal/ramavtal-och-kategorier/avtalsuppfolj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28.svg"/><Relationship Id="rId9" Type="http://schemas.openxmlformats.org/officeDocument/2006/relationships/image" Target="../media/image15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2024-01-09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1</a:t>
            </a:fld>
            <a:endParaRPr lang="sv-SE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Järnhandelsvaror inklusive skyddsutrustning 2023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35395"/>
            <a:ext cx="1176473" cy="900000"/>
          </a:xfrm>
        </p:spPr>
        <p:txBody>
          <a:bodyPr/>
          <a:lstStyle/>
          <a:p>
            <a:r>
              <a:rPr lang="sv-SE"/>
              <a:t>Enkelhet</a:t>
            </a:r>
            <a:endParaRPr lang="sv-SE" dirty="0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Ramavtalet är ett grossistavtal för järnhandelsvaror och skyddsutrustnings samt drifts- och underhållskemikalier. Syftet är att stötta beställare vid anskaffning av dessa varor. Det breda produktsortimentet passar för såväl dagligt underhåll som reparationer och renoveringar. 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3" y="2397736"/>
            <a:ext cx="1176473" cy="900000"/>
          </a:xfrm>
        </p:spPr>
        <p:txBody>
          <a:bodyPr/>
          <a:lstStyle/>
          <a:p>
            <a:r>
              <a:rPr lang="sv-SE"/>
              <a:t>Hållbarhet</a:t>
            </a:r>
            <a:endParaRPr lang="sv-SE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24511" y="2330961"/>
            <a:ext cx="5506644" cy="973918"/>
          </a:xfrm>
        </p:spPr>
        <p:txBody>
          <a:bodyPr/>
          <a:lstStyle/>
          <a:p>
            <a:pPr>
              <a:lnSpc>
                <a:spcPts val="1500"/>
              </a:lnSpc>
              <a:spcAft>
                <a:spcPts val="600"/>
              </a:spcAft>
            </a:pPr>
            <a:r>
              <a:rPr lang="sv-SE" dirty="0"/>
              <a:t>Inom anbudsområde 1 erbjuds hållbara alternativ i form av miljömärkta, allergimärkta samt miljöbedömda varor. </a:t>
            </a:r>
            <a:br>
              <a:rPr lang="sv-SE" dirty="0"/>
            </a:br>
            <a:r>
              <a:rPr lang="sv-SE" dirty="0"/>
              <a:t>Anbudsområde 2 består av ett kontrollerat sortiment av kemikalier för drift och underhåll med långtgående krav på innehåll av miljö- och hälsofarliga ämnen.  </a:t>
            </a:r>
          </a:p>
          <a:p>
            <a:pPr>
              <a:lnSpc>
                <a:spcPts val="1500"/>
              </a:lnSpc>
              <a:spcAft>
                <a:spcPts val="600"/>
              </a:spcAft>
            </a:pPr>
            <a:endParaRPr lang="sv-SE" dirty="0"/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60077"/>
            <a:ext cx="1176473" cy="900000"/>
          </a:xfrm>
        </p:spPr>
        <p:txBody>
          <a:bodyPr/>
          <a:lstStyle/>
          <a:p>
            <a:r>
              <a:rPr lang="sv-SE"/>
              <a:t>Besparing</a:t>
            </a:r>
            <a:endParaRPr lang="sv-SE" dirty="0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 Ökad administrativ nytta genom ett heltäckande ramavtal för era behov av järnhandelsvaror med marknadsutmanande priser och bra leveransvillkor. 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För varor i övrigt sortiment har inga prislistor tagits fram utan leverantörens bruttopriser gäller minus rabatt på minst 10 procent på leverantörens bruttopriser.</a:t>
            </a:r>
            <a:endParaRPr lang="sv-SE" dirty="0"/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2947B106-1FB7-43D1-B0AD-97403EFDD5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22418"/>
            <a:ext cx="1176473" cy="900000"/>
          </a:xfrm>
        </p:spPr>
        <p:txBody>
          <a:bodyPr/>
          <a:lstStyle/>
          <a:p>
            <a:r>
              <a:rPr lang="sv-SE"/>
              <a:t>Innovation</a:t>
            </a:r>
            <a:endParaRPr lang="sv-SE" dirty="0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E39088C5-C057-42F6-B4A1-33FBC5F49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v-SE" dirty="0"/>
              <a:t>Dialogmöten för kunskapsutbyte och kemikaliesubstitution kommer under avtalstiden att hållas regelbundet med leverantör och beställare inom anbudsområde 2 – kemikalier för drift och underhåll.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38BA9BE9-1477-4543-A52E-4833BA01D51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84760"/>
            <a:ext cx="1176473" cy="900000"/>
          </a:xfrm>
        </p:spPr>
        <p:txBody>
          <a:bodyPr/>
          <a:lstStyle/>
          <a:p>
            <a:r>
              <a:rPr lang="sv-SE"/>
              <a:t>Digitalisering</a:t>
            </a:r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9F30C0AE-B4D6-4D11-A57F-6FDF8CF48B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config"/>
              </a:rPr>
              <a:t>Utöver köp från den fysiska butiken genom besök eller telefonbeställning kan även beställningar av varor även ske via e-handel, webbutik, applikation i telefon samt lagerpåfyllnad vid angivna intervall i skåp eller till angiven lagerplats.</a:t>
            </a:r>
          </a:p>
          <a:p>
            <a:r>
              <a:rPr lang="sv-SE" dirty="0">
                <a:solidFill>
                  <a:srgbClr val="000000"/>
                </a:solidFill>
                <a:latin typeface="config"/>
              </a:rPr>
              <a:t>För område 2- kemikalier för drift och underhåll sker beställning via e-handel, webbutik.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3" y="4283327"/>
            <a:ext cx="2040714" cy="309309"/>
          </a:xfrm>
        </p:spPr>
        <p:txBody>
          <a:bodyPr/>
          <a:lstStyle/>
          <a:p>
            <a:r>
              <a:rPr lang="sv-SE"/>
              <a:t>Avtalsuppföljning</a:t>
            </a:r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sv-SE" dirty="0"/>
              <a:t>6 månader</a:t>
            </a:r>
          </a:p>
          <a:p>
            <a:r>
              <a:rPr lang="sv-SE" dirty="0"/>
              <a:t>18 månader</a:t>
            </a:r>
          </a:p>
          <a:p>
            <a:r>
              <a:rPr lang="sv-SE" dirty="0"/>
              <a:t>36 månader</a:t>
            </a:r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2CEC137B-1EAD-4CEC-9B12-6AD1DB6DE5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704093" y="437008"/>
            <a:ext cx="2040714" cy="309309"/>
          </a:xfrm>
        </p:spPr>
        <p:txBody>
          <a:bodyPr/>
          <a:lstStyle/>
          <a:p>
            <a:r>
              <a:rPr lang="sv-SE"/>
              <a:t>Anbudsområden</a:t>
            </a:r>
            <a:endParaRPr lang="sv-SE" dirty="0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BFA7E6E6-0234-489D-B12F-5604C0857E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sv-SE" sz="1000" dirty="0"/>
              <a:t>Ramavtalet består av två områden:</a:t>
            </a:r>
          </a:p>
          <a:p>
            <a:pPr marL="0" indent="0" algn="l">
              <a:buNone/>
            </a:pPr>
            <a:endParaRPr lang="sv-SE" sz="1000" dirty="0"/>
          </a:p>
          <a:p>
            <a:pPr algn="l"/>
            <a:r>
              <a:rPr lang="sv-SE" sz="1000" dirty="0"/>
              <a:t>Järnhandelsvaror inklusive skyddsutrustning.</a:t>
            </a:r>
          </a:p>
          <a:p>
            <a:pPr algn="l"/>
            <a:endParaRPr lang="sv-SE" sz="1000" dirty="0"/>
          </a:p>
          <a:p>
            <a:pPr algn="l"/>
            <a:r>
              <a:rPr lang="sv-SE" sz="1000" dirty="0"/>
              <a:t> Kemikalier för drift och underhåll.</a:t>
            </a:r>
          </a:p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05522" y="437008"/>
            <a:ext cx="2040714" cy="309309"/>
          </a:xfrm>
        </p:spPr>
        <p:txBody>
          <a:bodyPr/>
          <a:lstStyle/>
          <a:p>
            <a:r>
              <a:rPr lang="sv-SE"/>
              <a:t>Avtalstid</a:t>
            </a:r>
            <a:endParaRPr lang="sv-SE" dirty="0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2024-02-15 - 2028-02-28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5522" y="1495443"/>
            <a:ext cx="2040714" cy="309309"/>
          </a:xfrm>
        </p:spPr>
        <p:txBody>
          <a:bodyPr/>
          <a:lstStyle/>
          <a:p>
            <a:r>
              <a:rPr lang="sv-SE"/>
              <a:t>Avropsförfarande</a:t>
            </a:r>
            <a:endParaRPr lang="sv-SE" dirty="0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Område 1 – Järnhandel inklusive skyddsutrustning. Upp till fyra leverantörer för varje län har antagits i rangordning. För område 2 – Kemikalier finns en antagen leverantör.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05522" y="2835967"/>
            <a:ext cx="2040714" cy="309309"/>
          </a:xfrm>
        </p:spPr>
        <p:txBody>
          <a:bodyPr/>
          <a:lstStyle/>
          <a:p>
            <a:r>
              <a:rPr lang="sv-SE" dirty="0"/>
              <a:t>Leverantörer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1000" dirty="0"/>
              <a:t>Område 1 – Järnhandel: </a:t>
            </a:r>
          </a:p>
          <a:p>
            <a:pPr marL="0" indent="0">
              <a:buNone/>
            </a:pPr>
            <a:r>
              <a:rPr lang="sv-SE" sz="1000" dirty="0"/>
              <a:t>RANGORDNING SAMTLIGA LÄN FÖRUTOM DALARNA OCH GOTLAND:</a:t>
            </a:r>
          </a:p>
          <a:p>
            <a:pPr algn="l"/>
            <a:r>
              <a:rPr lang="sv-SE" sz="1000" dirty="0"/>
              <a:t> Beijer Byggmaterial AB </a:t>
            </a:r>
          </a:p>
          <a:p>
            <a:pPr algn="l"/>
            <a:r>
              <a:rPr lang="sv-SE" sz="1000" dirty="0"/>
              <a:t>Ahlsell Sverige AB </a:t>
            </a:r>
          </a:p>
          <a:p>
            <a:pPr algn="l"/>
            <a:r>
              <a:rPr lang="sv-SE" sz="1000" dirty="0" err="1"/>
              <a:t>Swedol</a:t>
            </a:r>
            <a:r>
              <a:rPr lang="sv-SE" sz="1000" dirty="0"/>
              <a:t> AB </a:t>
            </a:r>
          </a:p>
          <a:p>
            <a:r>
              <a:rPr lang="sv-SE" sz="1000" dirty="0"/>
              <a:t>Bygg och Industrigross Norden AB</a:t>
            </a:r>
          </a:p>
          <a:p>
            <a:endParaRPr lang="sv-SE" sz="1000" dirty="0"/>
          </a:p>
          <a:p>
            <a:pPr marL="0" indent="0">
              <a:buNone/>
            </a:pPr>
            <a:r>
              <a:rPr lang="sv-SE" sz="1000" dirty="0"/>
              <a:t>RANGORDNING DALARNA OCH GOTLAND:</a:t>
            </a:r>
          </a:p>
          <a:p>
            <a:pPr algn="l"/>
            <a:r>
              <a:rPr lang="de-DE" sz="1000" dirty="0" err="1"/>
              <a:t>Ahlsell</a:t>
            </a:r>
            <a:r>
              <a:rPr lang="de-DE" sz="1000" dirty="0"/>
              <a:t> </a:t>
            </a:r>
            <a:r>
              <a:rPr lang="de-DE" sz="1000" dirty="0" err="1"/>
              <a:t>Sverige</a:t>
            </a:r>
            <a:r>
              <a:rPr lang="de-DE" sz="1000" dirty="0"/>
              <a:t> AB 1</a:t>
            </a:r>
          </a:p>
          <a:p>
            <a:pPr algn="l"/>
            <a:r>
              <a:rPr lang="de-DE" sz="1000" dirty="0" err="1"/>
              <a:t>Swedol</a:t>
            </a:r>
            <a:r>
              <a:rPr lang="de-DE" sz="1000" dirty="0"/>
              <a:t> AB</a:t>
            </a:r>
            <a:endParaRPr lang="sv-SE" sz="1000" dirty="0"/>
          </a:p>
          <a:p>
            <a:pPr algn="l"/>
            <a:endParaRPr lang="sv-SE" sz="1000" dirty="0"/>
          </a:p>
          <a:p>
            <a:pPr marL="0" indent="0">
              <a:buNone/>
            </a:pPr>
            <a:r>
              <a:rPr lang="sv-SE" sz="1000" dirty="0"/>
              <a:t>För område 2 – Kemikalier</a:t>
            </a:r>
          </a:p>
          <a:p>
            <a:pPr marL="0" indent="0">
              <a:buNone/>
            </a:pPr>
            <a:r>
              <a:rPr lang="sv-SE" sz="1000" dirty="0"/>
              <a:t>1. </a:t>
            </a:r>
            <a:r>
              <a:rPr lang="sv-SE" sz="1000" dirty="0" err="1"/>
              <a:t>Chemgroup</a:t>
            </a:r>
            <a:r>
              <a:rPr lang="sv-SE" sz="1000" dirty="0"/>
              <a:t> Scandinavia AB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1C719202-A229-465C-81CE-37313F34C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5522" y="5198528"/>
            <a:ext cx="2040714" cy="309309"/>
          </a:xfrm>
        </p:spPr>
        <p:txBody>
          <a:bodyPr/>
          <a:lstStyle/>
          <a:p>
            <a:r>
              <a:rPr lang="sv-SE"/>
              <a:t>Pris och sortiment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B700810-63FD-420D-9196-451E6678EC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Prislista e-handel, webbutik</a:t>
            </a:r>
          </a:p>
          <a:p>
            <a:r>
              <a:rPr lang="sv-SE" dirty="0"/>
              <a:t> Prislista för fysisk butik</a:t>
            </a:r>
          </a:p>
          <a:p>
            <a:r>
              <a:rPr lang="sv-SE" dirty="0"/>
              <a:t>Rabatt på övrigt sortiment minst 10%</a:t>
            </a:r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704093" y="2835967"/>
            <a:ext cx="2040714" cy="309309"/>
          </a:xfrm>
        </p:spPr>
        <p:txBody>
          <a:bodyPr/>
          <a:lstStyle/>
          <a:p>
            <a:r>
              <a:rPr lang="sv-SE"/>
              <a:t>Leveransvillkor</a:t>
            </a:r>
            <a:endParaRPr lang="sv-SE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sv-SE" sz="700" dirty="0"/>
          </a:p>
          <a:p>
            <a:pPr marL="0" indent="0">
              <a:buNone/>
            </a:pPr>
            <a:r>
              <a:rPr lang="sv-SE" sz="700" dirty="0"/>
              <a:t>För UM som har en eller  flera fasta leveransdagar per vecka ska leveransen vara fraktfri. </a:t>
            </a:r>
          </a:p>
          <a:p>
            <a:pPr marL="0" indent="0">
              <a:buNone/>
            </a:pPr>
            <a:endParaRPr lang="sv-SE" sz="700" dirty="0"/>
          </a:p>
          <a:p>
            <a:pPr marL="0" indent="0">
              <a:buNone/>
            </a:pPr>
            <a:r>
              <a:rPr lang="sv-SE" sz="700" dirty="0"/>
              <a:t>För UM som väljer att  ha löpande leveranser tillkommer frakttillägg. För beställningar under</a:t>
            </a:r>
          </a:p>
          <a:p>
            <a:pPr marL="0" indent="0">
              <a:buNone/>
            </a:pPr>
            <a:r>
              <a:rPr lang="sv-SE" sz="700" dirty="0"/>
              <a:t> 1 000 kr får frakttillägg på max 300 kronor påföras. För beställningar av varor med ett värde över 1 000 kr ska leverans kunna ske utan frakttillägg. </a:t>
            </a:r>
          </a:p>
          <a:p>
            <a:endParaRPr lang="sv-SE" dirty="0"/>
          </a:p>
        </p:txBody>
      </p:sp>
      <p:pic>
        <p:nvPicPr>
          <p:cNvPr id="2" name="Platshållare för bild 1">
            <a:extLst>
              <a:ext uri="{FF2B5EF4-FFF2-40B4-BE49-F238E27FC236}">
                <a16:creationId xmlns:a16="http://schemas.microsoft.com/office/drawing/2014/main" id="{43D862EA-791A-3666-B8D1-9E6F372F65EF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8C4BFFA-5C9C-45B9-8DA4-C2C0EA70D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5775" y="1450406"/>
            <a:ext cx="4680000" cy="309309"/>
          </a:xfrm>
        </p:spPr>
        <p:txBody>
          <a:bodyPr/>
          <a:lstStyle/>
          <a:p>
            <a:r>
              <a:rPr lang="sv-SE" dirty="0"/>
              <a:t>Omfattning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D0B2195-1754-4B54-8F0E-D28F6BD9F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sv-SE" b="1" i="0" dirty="0">
                <a:solidFill>
                  <a:srgbClr val="000000"/>
                </a:solidFill>
                <a:effectLst/>
                <a:latin typeface="config"/>
              </a:rPr>
              <a:t>Område 1 – Järnhandel inklusive skyddsutrustning. 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Området består av 10 varugrupper: El, Fastighet, Fordon, Fästdon; Maskin, Redskap, Rengöring, Skyddsutrustning, Verktyg, Övrigt.</a:t>
            </a:r>
            <a:br>
              <a:rPr lang="sv-SE" b="0" i="0" dirty="0">
                <a:solidFill>
                  <a:srgbClr val="000000"/>
                </a:solidFill>
                <a:effectLst/>
                <a:latin typeface="config"/>
              </a:rPr>
            </a:br>
            <a:endParaRPr lang="sv-SE" b="0" i="0" dirty="0">
              <a:solidFill>
                <a:srgbClr val="000000"/>
              </a:solidFill>
              <a:effectLst/>
              <a:latin typeface="config"/>
            </a:endParaRP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Utöver de ca 420  artiklar som ingår i varukorgen finns krav på att ramavtalsleverantören ska kunna erbjuda totalt minst 5 000 varor lagerförda varor som kan hänföras till de varugrupper som ingått i upphandlingen. För orter som har 30 000 invånare eller lägre är kravet att butiken ska minst lagerförda 3 000 artiklar. </a:t>
            </a:r>
          </a:p>
          <a:p>
            <a:pPr marL="0" indent="0" algn="l">
              <a:buNone/>
            </a:pPr>
            <a:endParaRPr lang="sv-SE" b="0" i="0" dirty="0">
              <a:solidFill>
                <a:srgbClr val="000000"/>
              </a:solidFill>
              <a:effectLst/>
              <a:latin typeface="config"/>
            </a:endParaRPr>
          </a:p>
          <a:p>
            <a:pPr algn="l"/>
            <a:r>
              <a:rPr lang="sv-SE" b="1" i="0" dirty="0">
                <a:solidFill>
                  <a:srgbClr val="000000"/>
                </a:solidFill>
                <a:effectLst/>
                <a:latin typeface="config"/>
              </a:rPr>
              <a:t>Område 2 – Kemikalier för drift och underhåll. 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Området består av följande 6 varugrupper: Fastighet och underhåll, Fordonstillbehör, Färg, Lim och tätning, Rengöring </a:t>
            </a:r>
            <a:r>
              <a:rPr lang="sv-SE" b="0" i="0" dirty="0">
                <a:effectLst/>
                <a:latin typeface="config"/>
              </a:rPr>
              <a:t>samt Smörjning</a:t>
            </a:r>
            <a:r>
              <a:rPr lang="sv-SE" dirty="0">
                <a:latin typeface="config"/>
              </a:rPr>
              <a:t>.</a:t>
            </a:r>
            <a:endParaRPr lang="sv-SE" b="0" i="0" dirty="0">
              <a:effectLst/>
              <a:latin typeface="config"/>
            </a:endParaRPr>
          </a:p>
          <a:p>
            <a:pPr algn="l"/>
            <a:endParaRPr lang="sv-SE" dirty="0">
              <a:solidFill>
                <a:srgbClr val="000000"/>
              </a:solidFill>
              <a:latin typeface="config"/>
            </a:endParaRPr>
          </a:p>
          <a:p>
            <a:pPr algn="l"/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Utöver de artiklar som ingår i varukorgen krav på att </a:t>
            </a:r>
            <a:r>
              <a:rPr lang="sv-SE" dirty="0"/>
              <a:t>ramavtalsleverantören ska kunna erbjuda ett övrigt sortiment på minst 1 000 kemikalier inklusive de kemikalier som ingår i prislistan.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5C6A81D6-25BC-498B-9656-0E853C9E85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Uppföljning av avtalets praktiska tillämpning, ekonomisk uppföljning och hållbarhetsuppföljning utförs under avtalstiden. Lär mer om vår ramavtalsuppföljning på Addas webbplats:  </a:t>
            </a:r>
            <a:r>
              <a:rPr lang="sv-S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https://www.adda.se/upphandling-och-ramavtal/ramavtal-och-kategorier/avtalsuppfoljning/</a:t>
            </a:r>
            <a:r>
              <a:rPr lang="sv-SE" dirty="0"/>
              <a:t> </a:t>
            </a:r>
            <a:br>
              <a:rPr lang="sv-SE" sz="800" dirty="0">
                <a:solidFill>
                  <a:srgbClr val="0070C0"/>
                </a:solidFill>
              </a:rPr>
            </a:br>
            <a:endParaRPr lang="sv-SE" sz="800" dirty="0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34D21C94-6C90-4283-A6FD-413B41F62A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516223" y="1450406"/>
            <a:ext cx="4680000" cy="309309"/>
          </a:xfrm>
        </p:spPr>
        <p:txBody>
          <a:bodyPr/>
          <a:lstStyle/>
          <a:p>
            <a:r>
              <a:rPr lang="sv-SE" dirty="0"/>
              <a:t>Fördjupning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20CF050-7E44-4DEB-9D11-81BACEB55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1756789"/>
          </a:xfrm>
        </p:spPr>
        <p:txBody>
          <a:bodyPr/>
          <a:lstStyle/>
          <a:p>
            <a:r>
              <a:rPr lang="sv-SE" b="1" dirty="0">
                <a:solidFill>
                  <a:srgbClr val="000000"/>
                </a:solidFill>
                <a:latin typeface="config"/>
              </a:rPr>
              <a:t>Område 1 -Järnhandel inklusive skyddsutrustning. </a:t>
            </a:r>
            <a:r>
              <a:rPr lang="sv-SE" dirty="0">
                <a:solidFill>
                  <a:srgbClr val="000000"/>
                </a:solidFill>
                <a:latin typeface="config"/>
              </a:rPr>
              <a:t>För detta avtalsområde ska ramavtalsleverantören erbjuda minst en fysisk butik i länet och att det ska gå att hämta lagerförda varor vid besök i butiken. Utöver köp från den fysiska butiken genom besök eller telefonbeställning kan även beställningar av varor även ske via e-handel, webbutik, </a:t>
            </a:r>
            <a:r>
              <a:rPr lang="sv-SE" dirty="0" err="1">
                <a:solidFill>
                  <a:srgbClr val="000000"/>
                </a:solidFill>
                <a:latin typeface="config"/>
              </a:rPr>
              <a:t>app</a:t>
            </a:r>
            <a:r>
              <a:rPr lang="sv-SE" dirty="0">
                <a:solidFill>
                  <a:srgbClr val="000000"/>
                </a:solidFill>
                <a:latin typeface="config"/>
              </a:rPr>
              <a:t> i telefon samt lagerpåfyllnad vid angivna intervall i skåp eller till angiven lagerplats.</a:t>
            </a:r>
          </a:p>
          <a:p>
            <a:endParaRPr lang="sv-SE" dirty="0">
              <a:solidFill>
                <a:srgbClr val="000000"/>
              </a:solidFill>
              <a:latin typeface="config"/>
            </a:endParaRPr>
          </a:p>
          <a:p>
            <a:r>
              <a:rPr lang="sv-SE" b="1" i="0" dirty="0">
                <a:solidFill>
                  <a:srgbClr val="000000"/>
                </a:solidFill>
                <a:effectLst/>
                <a:latin typeface="config"/>
              </a:rPr>
              <a:t>Område 2 – Kemikalier för drift och underhåll. </a:t>
            </a:r>
            <a:r>
              <a:rPr lang="sv-SE" dirty="0">
                <a:solidFill>
                  <a:srgbClr val="000000"/>
                </a:solidFill>
                <a:latin typeface="config"/>
              </a:rPr>
              <a:t>Produkter i detta område beställs via e-handel eller webbutik.</a:t>
            </a:r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D16410D6-B1E8-4CC7-BEC1-A549A5555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74897" y="3616891"/>
            <a:ext cx="4680000" cy="309309"/>
          </a:xfrm>
        </p:spPr>
        <p:txBody>
          <a:bodyPr/>
          <a:lstStyle/>
          <a:p>
            <a:r>
              <a:rPr lang="sv-SE" dirty="0"/>
              <a:t>Hållbarhet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6F554E-30DE-4C6D-B934-C36B42FDAA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3" y="4044692"/>
            <a:ext cx="4680000" cy="214020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>
                <a:latin typeface="config"/>
              </a:rPr>
              <a:t>Miljömärkta och allergimärkta varor, samt miljöbedömda varor enligt Sunda Hus, Basta eller Byggvarubedömningen, märks ut i e-handel och webbutik för att möjliggöra hållbara produktval.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>
                <a:latin typeface="config"/>
              </a:rPr>
              <a:t>Vi har ställt krav på att leverantörerna ska ha ett systematiskt miljöarbete samt ett gediget arbete kring hållbara leveranskedjor på plats vid avtalsstart.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>
                <a:latin typeface="config"/>
              </a:rPr>
              <a:t>Leverantörerna arbetar aktivt för att minska klimatpåverkan från transporterna.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>
                <a:latin typeface="config"/>
              </a:rPr>
              <a:t>Inom anbudsområde 2 har vi även ställt krav på minskat innehåll av miljö- och hälsofarliga ämnen i de kemiska produkterna (3 kravnivåer), samt att leverantören kan ge rådgivning kring kemikalier och kemikaliesubstitution för att hjälpa verksamheterna i arbetet för en bättre arbetsmiljö och en giftfri miljö.</a:t>
            </a:r>
          </a:p>
          <a:p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8879CABA-694C-4401-BB70-6EBDB6E0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Järnhandelsvaror inklusive skyddsutrustning 2023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005B6E7-BBCA-4146-8EA9-DE68F1F6AE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775" y="4594616"/>
            <a:ext cx="4680000" cy="309309"/>
          </a:xfrm>
        </p:spPr>
        <p:txBody>
          <a:bodyPr/>
          <a:lstStyle/>
          <a:p>
            <a:r>
              <a:rPr lang="sv-SE" dirty="0"/>
              <a:t>Revision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B1B2F8AA-5A24-4A5E-86EA-F3C698A3DE6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C599A5C1-3B2F-458C-ADC3-9B04C6E41518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41BF8D45-33BA-4BBC-BDA1-90819BF781D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A076427F-C6A8-4AA7-A6D8-91DFEF79D02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11216225" y="3987321"/>
            <a:ext cx="540000" cy="540000"/>
          </a:xfrm>
        </p:spPr>
        <p:txBody>
          <a:bodyPr/>
          <a:lstStyle/>
          <a:p>
            <a:endParaRPr lang="sv-SE"/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8CAD1C1A-71BB-42AC-A357-249FAF0563E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Platshållare för bild 26">
            <a:extLst>
              <a:ext uri="{FF2B5EF4-FFF2-40B4-BE49-F238E27FC236}">
                <a16:creationId xmlns:a16="http://schemas.microsoft.com/office/drawing/2014/main" id="{6DEE6F3D-C651-445C-8B6B-8DAB1E969F0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6C829733-816F-4651-BA9E-333C03D83D8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Platshållare för bild 1">
            <a:extLst>
              <a:ext uri="{FF2B5EF4-FFF2-40B4-BE49-F238E27FC236}">
                <a16:creationId xmlns:a16="http://schemas.microsoft.com/office/drawing/2014/main" id="{B2C7D0CC-A85C-564D-17E6-CB7DB4F8AF71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  <p:pic>
        <p:nvPicPr>
          <p:cNvPr id="4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E868E1E-8CD0-48F0-21B9-76806DCC4587}"/>
              </a:ext>
            </a:extLst>
          </p:cNvPr>
          <p:cNvPicPr>
            <a:picLocks noGrp="1" noChangeAspect="1" noChangeArrowheads="1"/>
          </p:cNvPicPr>
          <p:nvPr>
            <p:ph type="pic" sz="quarter" idx="25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6985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7AD5FE3B-A046-8AE9-3B45-88DFD4CB1999}"/>
              </a:ext>
            </a:extLst>
          </p:cNvPr>
          <p:cNvPicPr>
            <a:picLocks noGrp="1" noChangeAspect="1" noChangeArrowheads="1"/>
          </p:cNvPicPr>
          <p:nvPr>
            <p:ph type="pic" sz="quarter" idx="26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6985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9509501B-4199-803F-9E9C-D147AA299AAF}"/>
              </a:ext>
            </a:extLst>
          </p:cNvPr>
          <p:cNvPicPr>
            <a:picLocks noGrp="1" noChangeAspect="1" noChangeArrowheads="1"/>
          </p:cNvPicPr>
          <p:nvPr>
            <p:ph type="pic" sz="quarter" idx="27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12446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DA07B4C1-006F-9168-A6B6-DC40731B161F}"/>
              </a:ext>
            </a:extLst>
          </p:cNvPr>
          <p:cNvPicPr>
            <a:picLocks noGrp="1" noChangeAspect="1" noChangeArrowheads="1"/>
          </p:cNvPicPr>
          <p:nvPr>
            <p:ph type="pic" sz="quarter" idx="28"/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1243013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462348AA-6A9D-FA4C-3CDD-36083F32D1E1}"/>
              </a:ext>
            </a:extLst>
          </p:cNvPr>
          <p:cNvPicPr>
            <a:picLocks noGrp="1" noChangeAspect="1" noChangeArrowheads="1"/>
          </p:cNvPicPr>
          <p:nvPr>
            <p:ph type="pic" sz="quarter" idx="29"/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7" r="147"/>
          <a:stretch>
            <a:fillRect/>
          </a:stretch>
        </p:blipFill>
        <p:spPr bwMode="auto">
          <a:xfrm>
            <a:off x="10660063" y="179070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3885B9B7-6CFB-D9CC-AA47-B6E776CF8B0B}"/>
              </a:ext>
            </a:extLst>
          </p:cNvPr>
          <p:cNvPicPr>
            <a:picLocks noGrp="1" noChangeAspect="1" noChangeArrowheads="1"/>
          </p:cNvPicPr>
          <p:nvPr>
            <p:ph type="pic" sz="quarter" idx="30"/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1787525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C20F9896-A017-3809-92BC-C83924838EB9}"/>
              </a:ext>
            </a:extLst>
          </p:cNvPr>
          <p:cNvPicPr>
            <a:picLocks noGrp="1" noChangeAspect="1" noChangeArrowheads="1"/>
          </p:cNvPicPr>
          <p:nvPr>
            <p:ph type="pic" sz="quarter" idx="31"/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2338388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578098D3-6537-8EAE-2BDD-DFC1F07A6155}"/>
              </a:ext>
            </a:extLst>
          </p:cNvPr>
          <p:cNvPicPr>
            <a:picLocks noGrp="1" noChangeAspect="1" noChangeArrowheads="1"/>
          </p:cNvPicPr>
          <p:nvPr>
            <p:ph type="pic" sz="quarter" idx="32"/>
          </p:nvPr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2332038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53D18757-4984-F38F-ED78-F69D6CA0459D}"/>
              </a:ext>
            </a:extLst>
          </p:cNvPr>
          <p:cNvPicPr>
            <a:picLocks noGrp="1" noChangeAspect="1" noChangeArrowheads="1"/>
          </p:cNvPicPr>
          <p:nvPr>
            <p:ph type="pic" sz="quarter" idx="33"/>
          </p:nvPr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2879725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EA315159-F2EE-ED9E-655F-29A75ACF1C53}"/>
              </a:ext>
            </a:extLst>
          </p:cNvPr>
          <p:cNvPicPr>
            <a:picLocks noGrp="1" noChangeAspect="1" noChangeArrowheads="1"/>
          </p:cNvPicPr>
          <p:nvPr>
            <p:ph type="pic" sz="quarter" idx="34"/>
          </p:nvPr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287655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mall.potx" id="{18ACA0A4-90AA-4935-B79A-899304D2EE78}" vid="{A404F9E9-3AFB-454B-821F-B7AF73B533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ABDA6A-1F6C-4B42-8544-08E5AE6AC91F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17798c2e-8ec6-411a-92bf-42cada8c5360"/>
  </ds:schemaRefs>
</ds:datastoreItem>
</file>

<file path=customXml/itemProps2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mall_MASTER</Template>
  <TotalTime>826</TotalTime>
  <Words>795</Words>
  <Application>Microsoft Office PowerPoint</Application>
  <PresentationFormat>Bredbild</PresentationFormat>
  <Paragraphs>71</Paragraphs>
  <Slides>3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config</vt:lpstr>
      <vt:lpstr>Corbel</vt:lpstr>
      <vt:lpstr>Adda - Inköprscentral</vt:lpstr>
      <vt:lpstr>PowerPoint-presentation</vt:lpstr>
      <vt:lpstr>Järnhandelsvaror inklusive skyddsutrustning 2023</vt:lpstr>
      <vt:lpstr>Järnhandelsvaror inklusive skyddsutrustning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Eggens Helena</dc:creator>
  <cp:lastModifiedBy>Eggens Helena</cp:lastModifiedBy>
  <cp:revision>25</cp:revision>
  <dcterms:created xsi:type="dcterms:W3CDTF">2023-12-28T08:28:52Z</dcterms:created>
  <dcterms:modified xsi:type="dcterms:W3CDTF">2024-01-09T10:30:36Z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