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82" r:id="rId5"/>
    <p:sldId id="283" r:id="rId6"/>
    <p:sldId id="284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koner" id="{406AD02E-50CA-4DF7-BD77-0DDDA8385162}">
          <p14:sldIdLst>
            <p14:sldId id="282"/>
          </p14:sldIdLst>
        </p14:section>
        <p14:section name="Avtal" id="{C0D6380D-8438-43FF-990C-735F5FC0CBAF}">
          <p14:sldIdLst>
            <p14:sldId id="283"/>
            <p14:sldId id="284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just format 2 - Dekorfärg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just format 2 - Dekorfärg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227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0FD33F4-BD81-4C01-A010-255883ABD6C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44EF17-D550-44F8-ABCE-B4DA6C148CA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6C66E9-BBA4-4CCD-BF22-2433B80B94C8}" type="datetimeFigureOut">
              <a:rPr lang="en-GB" smtClean="0"/>
              <a:t>08/04/2024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38A605-DA4D-4163-89A6-4D5195881B3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DAD345-4505-42F2-A673-DFDB85C77F3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84C2E4-42E3-41E8-90E1-D216B62FF5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6727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1A2118-E44C-4179-9E83-AD7BBEFED0C2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5852A5-C79E-44C9-9B24-627C2425C3D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7235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talsmall sida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571902-9019-4326-9DA4-70B9743B49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24511" y="432842"/>
            <a:ext cx="5506644" cy="899071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7" name="Platshållare för text 49">
            <a:extLst>
              <a:ext uri="{FF2B5EF4-FFF2-40B4-BE49-F238E27FC236}">
                <a16:creationId xmlns:a16="http://schemas.microsoft.com/office/drawing/2014/main" id="{AA219FD9-1935-47DD-8C30-4055ACFFC0FE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31673" y="1435395"/>
            <a:ext cx="1176473" cy="900000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 wrap="square" lIns="36000" tIns="72000" rIns="36000" bIns="72000" anchor="b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Enkelhet</a:t>
            </a:r>
          </a:p>
        </p:txBody>
      </p:sp>
      <p:sp>
        <p:nvSpPr>
          <p:cNvPr id="37" name="Platshållare för text 36">
            <a:extLst>
              <a:ext uri="{FF2B5EF4-FFF2-40B4-BE49-F238E27FC236}">
                <a16:creationId xmlns:a16="http://schemas.microsoft.com/office/drawing/2014/main" id="{908FD992-182C-4482-82C5-944AD44E24B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28430" y="1435396"/>
            <a:ext cx="5506644" cy="900000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36000" tIns="36000" rIns="36000" bIns="36000">
            <a:noAutofit/>
          </a:bodyPr>
          <a:lstStyle>
            <a:lvl1pPr marL="87313" indent="-87313"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9" name="Platshållare för text 49">
            <a:extLst>
              <a:ext uri="{FF2B5EF4-FFF2-40B4-BE49-F238E27FC236}">
                <a16:creationId xmlns:a16="http://schemas.microsoft.com/office/drawing/2014/main" id="{C6D39943-FF66-4D44-9D6D-517F422422A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431673" y="2397736"/>
            <a:ext cx="1176473" cy="900000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 wrap="square" lIns="36000" tIns="72000" rIns="36000" bIns="72000" anchor="b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Hållbarhet</a:t>
            </a:r>
          </a:p>
        </p:txBody>
      </p:sp>
      <p:sp>
        <p:nvSpPr>
          <p:cNvPr id="39" name="Platshållare för text 38">
            <a:extLst>
              <a:ext uri="{FF2B5EF4-FFF2-40B4-BE49-F238E27FC236}">
                <a16:creationId xmlns:a16="http://schemas.microsoft.com/office/drawing/2014/main" id="{9856E560-735F-4D71-AB2C-B100E8D91F9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36086" y="2397737"/>
            <a:ext cx="5506644" cy="900000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36000" tIns="36000" rIns="36000" bIns="36000">
            <a:noAutofit/>
          </a:bodyPr>
          <a:lstStyle>
            <a:lvl1pPr marL="87313" indent="-87313"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4" name="Platshållare för text 49">
            <a:extLst>
              <a:ext uri="{FF2B5EF4-FFF2-40B4-BE49-F238E27FC236}">
                <a16:creationId xmlns:a16="http://schemas.microsoft.com/office/drawing/2014/main" id="{7D6CD46B-1572-4161-91E3-6AA108AEE3BE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31673" y="3360077"/>
            <a:ext cx="1176473" cy="900000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 wrap="square" lIns="36000" tIns="72000" rIns="36000" bIns="72000" anchor="b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Besparing</a:t>
            </a:r>
          </a:p>
        </p:txBody>
      </p:sp>
      <p:sp>
        <p:nvSpPr>
          <p:cNvPr id="40" name="Platshållare för text 39">
            <a:extLst>
              <a:ext uri="{FF2B5EF4-FFF2-40B4-BE49-F238E27FC236}">
                <a16:creationId xmlns:a16="http://schemas.microsoft.com/office/drawing/2014/main" id="{FF4E4C60-829E-40D1-B2D7-B26FAD0868B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636086" y="3360078"/>
            <a:ext cx="5506644" cy="900000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36000" tIns="36000" rIns="36000" bIns="36000">
            <a:noAutofit/>
          </a:bodyPr>
          <a:lstStyle>
            <a:lvl1pPr marL="87313" indent="-87313"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5" name="Platshållare för text 49">
            <a:extLst>
              <a:ext uri="{FF2B5EF4-FFF2-40B4-BE49-F238E27FC236}">
                <a16:creationId xmlns:a16="http://schemas.microsoft.com/office/drawing/2014/main" id="{DE00D6EC-6105-418C-88D8-A677378910A1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673" y="4322418"/>
            <a:ext cx="1176473" cy="900000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 wrap="square" lIns="36000" tIns="72000" rIns="36000" bIns="72000" anchor="b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Innovation</a:t>
            </a:r>
          </a:p>
        </p:txBody>
      </p:sp>
      <p:sp>
        <p:nvSpPr>
          <p:cNvPr id="41" name="Platshållare för text 40">
            <a:extLst>
              <a:ext uri="{FF2B5EF4-FFF2-40B4-BE49-F238E27FC236}">
                <a16:creationId xmlns:a16="http://schemas.microsoft.com/office/drawing/2014/main" id="{63264183-49D5-49A0-B84A-6BC0DF51E5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36086" y="4322419"/>
            <a:ext cx="5506644" cy="900000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36000" tIns="36000" rIns="36000" bIns="36000">
            <a:noAutofit/>
          </a:bodyPr>
          <a:lstStyle>
            <a:lvl1pPr marL="87313" indent="-87313"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6" name="Platshållare för text 49">
            <a:extLst>
              <a:ext uri="{FF2B5EF4-FFF2-40B4-BE49-F238E27FC236}">
                <a16:creationId xmlns:a16="http://schemas.microsoft.com/office/drawing/2014/main" id="{19634749-DE79-406C-AFC9-D94FAB214424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31673" y="5284760"/>
            <a:ext cx="1176473" cy="900000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 wrap="square" lIns="36000" tIns="72000" rIns="36000" bIns="72000" anchor="b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Digitalisering</a:t>
            </a:r>
          </a:p>
        </p:txBody>
      </p:sp>
      <p:sp>
        <p:nvSpPr>
          <p:cNvPr id="43" name="Platshållare för text 42">
            <a:extLst>
              <a:ext uri="{FF2B5EF4-FFF2-40B4-BE49-F238E27FC236}">
                <a16:creationId xmlns:a16="http://schemas.microsoft.com/office/drawing/2014/main" id="{D2687D84-3794-4DDB-AC95-819B96B1539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636086" y="5284760"/>
            <a:ext cx="5506644" cy="900000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36000" tIns="36000" rIns="36000" bIns="36000">
            <a:noAutofit/>
          </a:bodyPr>
          <a:lstStyle>
            <a:lvl1pPr marL="87313" indent="-87313"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2" name="Platshållare för text 61">
            <a:extLst>
              <a:ext uri="{FF2B5EF4-FFF2-40B4-BE49-F238E27FC236}">
                <a16:creationId xmlns:a16="http://schemas.microsoft.com/office/drawing/2014/main" id="{96D62C6D-DE97-4C72-B741-851A4F37B23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704093" y="4283327"/>
            <a:ext cx="2040714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Avtalsuppföljning</a:t>
            </a:r>
          </a:p>
        </p:txBody>
      </p:sp>
      <p:sp>
        <p:nvSpPr>
          <p:cNvPr id="63" name="Platshållare för text 62">
            <a:extLst>
              <a:ext uri="{FF2B5EF4-FFF2-40B4-BE49-F238E27FC236}">
                <a16:creationId xmlns:a16="http://schemas.microsoft.com/office/drawing/2014/main" id="{AF8E6400-64BB-4B7A-9F82-A0B0AA497F72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9704092" y="4621685"/>
            <a:ext cx="2040714" cy="846418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87313" indent="-87313">
              <a:spcBef>
                <a:spcPts val="0"/>
              </a:spcBef>
              <a:defRPr sz="105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8" name="Platshållare för text 57">
            <a:extLst>
              <a:ext uri="{FF2B5EF4-FFF2-40B4-BE49-F238E27FC236}">
                <a16:creationId xmlns:a16="http://schemas.microsoft.com/office/drawing/2014/main" id="{1D58BAE4-AC6C-410A-89C5-8DB47D990239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704093" y="437008"/>
            <a:ext cx="2040714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Anbudsområden</a:t>
            </a:r>
          </a:p>
        </p:txBody>
      </p:sp>
      <p:sp>
        <p:nvSpPr>
          <p:cNvPr id="59" name="Platshållare för text 58">
            <a:extLst>
              <a:ext uri="{FF2B5EF4-FFF2-40B4-BE49-F238E27FC236}">
                <a16:creationId xmlns:a16="http://schemas.microsoft.com/office/drawing/2014/main" id="{43863816-1B70-42AF-9B9B-41B0E97C860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9704093" y="779384"/>
            <a:ext cx="2040714" cy="2032350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179388" indent="-179388">
              <a:spcBef>
                <a:spcPts val="0"/>
              </a:spcBef>
              <a:buFont typeface="+mj-lt"/>
              <a:buAutoNum type="arabicPeriod"/>
              <a:defRPr sz="105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0" name="Platshållare för text 49">
            <a:extLst>
              <a:ext uri="{FF2B5EF4-FFF2-40B4-BE49-F238E27FC236}">
                <a16:creationId xmlns:a16="http://schemas.microsoft.com/office/drawing/2014/main" id="{AE53ADFB-188E-4942-9E83-DA874B1E017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505522" y="437008"/>
            <a:ext cx="2040714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Avtalstid</a:t>
            </a:r>
          </a:p>
        </p:txBody>
      </p:sp>
      <p:sp>
        <p:nvSpPr>
          <p:cNvPr id="51" name="Platshållare för text 50">
            <a:extLst>
              <a:ext uri="{FF2B5EF4-FFF2-40B4-BE49-F238E27FC236}">
                <a16:creationId xmlns:a16="http://schemas.microsoft.com/office/drawing/2014/main" id="{C14C6910-4EEA-4B2C-AF7E-BCB0FC12D5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05522" y="779383"/>
            <a:ext cx="2040714" cy="654274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87313" indent="-87313">
              <a:spcBef>
                <a:spcPts val="0"/>
              </a:spcBef>
              <a:buFont typeface="Arial" panose="020B0604020202020204" pitchFamily="34" charset="0"/>
              <a:buChar char="•"/>
              <a:defRPr sz="105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cxnSp>
        <p:nvCxnSpPr>
          <p:cNvPr id="28" name="Rak koppling 27">
            <a:extLst>
              <a:ext uri="{FF2B5EF4-FFF2-40B4-BE49-F238E27FC236}">
                <a16:creationId xmlns:a16="http://schemas.microsoft.com/office/drawing/2014/main" id="{883B8140-BDA1-49C1-A524-806BC84FD861}"/>
              </a:ext>
            </a:extLst>
          </p:cNvPr>
          <p:cNvCxnSpPr>
            <a:cxnSpLocks/>
          </p:cNvCxnSpPr>
          <p:nvPr userDrawn="1"/>
        </p:nvCxnSpPr>
        <p:spPr>
          <a:xfrm flipV="1">
            <a:off x="7320298" y="423863"/>
            <a:ext cx="0" cy="5771777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Platshållare för sidfot 3">
            <a:extLst>
              <a:ext uri="{FF2B5EF4-FFF2-40B4-BE49-F238E27FC236}">
                <a16:creationId xmlns:a16="http://schemas.microsoft.com/office/drawing/2014/main" id="{CD5B92C8-E142-4DC1-8FAB-8059F0DA193E}"/>
              </a:ext>
            </a:extLst>
          </p:cNvPr>
          <p:cNvSpPr txBox="1">
            <a:spLocks/>
          </p:cNvSpPr>
          <p:nvPr userDrawn="1"/>
        </p:nvSpPr>
        <p:spPr>
          <a:xfrm>
            <a:off x="3616286" y="6609727"/>
            <a:ext cx="4959428" cy="25841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sv-SE"/>
            </a:defPPr>
            <a:lvl1pPr marL="0" algn="ctr" defTabSz="914400" rtl="0" eaLnBrk="1" latinLnBrk="0" hangingPunct="1">
              <a:defRPr sz="10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b="1" dirty="0">
                <a:solidFill>
                  <a:schemeClr val="bg1"/>
                </a:solidFill>
              </a:rPr>
              <a:t>Kontakta oss </a:t>
            </a:r>
            <a:r>
              <a:rPr lang="sv-SE" dirty="0"/>
              <a:t>Tel: 08 525 029 96 eller e-post: inkopscentralen@adda.se</a:t>
            </a:r>
          </a:p>
        </p:txBody>
      </p:sp>
      <p:sp>
        <p:nvSpPr>
          <p:cNvPr id="52" name="Platshållare för text 51">
            <a:extLst>
              <a:ext uri="{FF2B5EF4-FFF2-40B4-BE49-F238E27FC236}">
                <a16:creationId xmlns:a16="http://schemas.microsoft.com/office/drawing/2014/main" id="{2E300EBC-4B31-4632-B279-1A94ED66A5E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05522" y="1495443"/>
            <a:ext cx="2040714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Avropsförfarande</a:t>
            </a:r>
          </a:p>
        </p:txBody>
      </p:sp>
      <p:sp>
        <p:nvSpPr>
          <p:cNvPr id="53" name="Platshållare för text 52">
            <a:extLst>
              <a:ext uri="{FF2B5EF4-FFF2-40B4-BE49-F238E27FC236}">
                <a16:creationId xmlns:a16="http://schemas.microsoft.com/office/drawing/2014/main" id="{D71E3BCC-4DA4-4190-80B5-94A1A77F54B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505522" y="1837817"/>
            <a:ext cx="2040714" cy="973917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87313" indent="-87313">
              <a:spcBef>
                <a:spcPts val="0"/>
              </a:spcBef>
              <a:defRPr sz="105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4" name="Platshållare för text 53">
            <a:extLst>
              <a:ext uri="{FF2B5EF4-FFF2-40B4-BE49-F238E27FC236}">
                <a16:creationId xmlns:a16="http://schemas.microsoft.com/office/drawing/2014/main" id="{B55885AB-2B23-4475-A1FE-C4508FC0479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505522" y="2835967"/>
            <a:ext cx="2040714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Leverantörer (X)</a:t>
            </a:r>
          </a:p>
        </p:txBody>
      </p:sp>
      <p:sp>
        <p:nvSpPr>
          <p:cNvPr id="55" name="Platshållare för text 54">
            <a:extLst>
              <a:ext uri="{FF2B5EF4-FFF2-40B4-BE49-F238E27FC236}">
                <a16:creationId xmlns:a16="http://schemas.microsoft.com/office/drawing/2014/main" id="{E7726555-EEFC-4E01-BE40-0B7E97C062B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05522" y="3169509"/>
            <a:ext cx="2040714" cy="2029019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180975" indent="-180975">
              <a:spcBef>
                <a:spcPts val="0"/>
              </a:spcBef>
              <a:buFont typeface="+mj-lt"/>
              <a:buAutoNum type="arabicPeriod"/>
              <a:defRPr sz="105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6" name="Platshållare för text 55">
            <a:extLst>
              <a:ext uri="{FF2B5EF4-FFF2-40B4-BE49-F238E27FC236}">
                <a16:creationId xmlns:a16="http://schemas.microsoft.com/office/drawing/2014/main" id="{9BA206DD-F258-4CD7-8BE6-0132BDF1128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505522" y="5198528"/>
            <a:ext cx="2040714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Pris och sortiment</a:t>
            </a:r>
          </a:p>
        </p:txBody>
      </p:sp>
      <p:sp>
        <p:nvSpPr>
          <p:cNvPr id="57" name="Platshållare för text 56">
            <a:extLst>
              <a:ext uri="{FF2B5EF4-FFF2-40B4-BE49-F238E27FC236}">
                <a16:creationId xmlns:a16="http://schemas.microsoft.com/office/drawing/2014/main" id="{5B8FF462-4230-4737-95D2-23B96A778C6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505522" y="5528771"/>
            <a:ext cx="2040714" cy="654274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87313" indent="-87313">
              <a:spcBef>
                <a:spcPts val="0"/>
              </a:spcBef>
              <a:tabLst>
                <a:tab pos="87313" algn="l"/>
              </a:tabLst>
              <a:defRPr sz="105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0" name="Platshållare för text 59">
            <a:extLst>
              <a:ext uri="{FF2B5EF4-FFF2-40B4-BE49-F238E27FC236}">
                <a16:creationId xmlns:a16="http://schemas.microsoft.com/office/drawing/2014/main" id="{77C359DC-859E-4DC2-BF7E-B485FF0CBB6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704093" y="2835967"/>
            <a:ext cx="2040714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Leveransvillkor</a:t>
            </a:r>
          </a:p>
        </p:txBody>
      </p:sp>
      <p:sp>
        <p:nvSpPr>
          <p:cNvPr id="61" name="Platshållare för text 60">
            <a:extLst>
              <a:ext uri="{FF2B5EF4-FFF2-40B4-BE49-F238E27FC236}">
                <a16:creationId xmlns:a16="http://schemas.microsoft.com/office/drawing/2014/main" id="{32D1AECF-E945-4A00-9158-7D7EB6D3DE7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9704093" y="3169509"/>
            <a:ext cx="2040714" cy="1069541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87313" indent="-87313">
              <a:spcBef>
                <a:spcPts val="0"/>
              </a:spcBef>
              <a:buFont typeface="Arial" panose="020B0604020202020204" pitchFamily="34" charset="0"/>
              <a:buChar char="•"/>
              <a:defRPr sz="105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2" name="Platshållare för bild 41">
            <a:extLst>
              <a:ext uri="{FF2B5EF4-FFF2-40B4-BE49-F238E27FC236}">
                <a16:creationId xmlns:a16="http://schemas.microsoft.com/office/drawing/2014/main" id="{7B083E8C-9717-4BED-AC64-617DE161D3EE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575541" y="428487"/>
            <a:ext cx="900000" cy="900000"/>
          </a:xfrm>
          <a:custGeom>
            <a:avLst/>
            <a:gdLst>
              <a:gd name="connsiteX0" fmla="*/ 0 w 1176469"/>
              <a:gd name="connsiteY0" fmla="*/ 0 h 909704"/>
              <a:gd name="connsiteX1" fmla="*/ 1176469 w 1176469"/>
              <a:gd name="connsiteY1" fmla="*/ 0 h 909704"/>
              <a:gd name="connsiteX2" fmla="*/ 1176469 w 1176469"/>
              <a:gd name="connsiteY2" fmla="*/ 909704 h 909704"/>
              <a:gd name="connsiteX3" fmla="*/ 0 w 1176469"/>
              <a:gd name="connsiteY3" fmla="*/ 909704 h 909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6469" h="909704">
                <a:moveTo>
                  <a:pt x="0" y="0"/>
                </a:moveTo>
                <a:lnTo>
                  <a:pt x="1176469" y="0"/>
                </a:lnTo>
                <a:lnTo>
                  <a:pt x="1176469" y="909704"/>
                </a:lnTo>
                <a:lnTo>
                  <a:pt x="0" y="909704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Lägg till ikon utifrån avtalskategori</a:t>
            </a:r>
          </a:p>
        </p:txBody>
      </p:sp>
    </p:spTree>
    <p:extLst>
      <p:ext uri="{BB962C8B-B14F-4D97-AF65-F5344CB8AC3E}">
        <p14:creationId xmlns:p14="http://schemas.microsoft.com/office/powerpoint/2010/main" val="3933561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talsmall sida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tshållare för text 49">
            <a:extLst>
              <a:ext uri="{FF2B5EF4-FFF2-40B4-BE49-F238E27FC236}">
                <a16:creationId xmlns:a16="http://schemas.microsoft.com/office/drawing/2014/main" id="{43E7B103-CDED-4F6B-882B-85BCD09D4AE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5775" y="1435100"/>
            <a:ext cx="4680000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Omfattning</a:t>
            </a:r>
          </a:p>
        </p:txBody>
      </p:sp>
      <p:sp>
        <p:nvSpPr>
          <p:cNvPr id="51" name="Platshållare för text 50">
            <a:extLst>
              <a:ext uri="{FF2B5EF4-FFF2-40B4-BE49-F238E27FC236}">
                <a16:creationId xmlns:a16="http://schemas.microsoft.com/office/drawing/2014/main" id="{F3651281-ACD0-4D3F-ABF1-1CDE8319BDD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5775" y="1772460"/>
            <a:ext cx="4680000" cy="2761113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87313" indent="-87313">
              <a:spcBef>
                <a:spcPts val="0"/>
              </a:spcBef>
              <a:buFont typeface="Arial" panose="020B0604020202020204" pitchFamily="34" charset="0"/>
              <a:buChar char="•"/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4" name="Platshållare för text 53">
            <a:extLst>
              <a:ext uri="{FF2B5EF4-FFF2-40B4-BE49-F238E27FC236}">
                <a16:creationId xmlns:a16="http://schemas.microsoft.com/office/drawing/2014/main" id="{0BE7DE30-0700-429D-9820-1325B8DA1A9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35775" y="4943475"/>
            <a:ext cx="4680000" cy="1241426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174625" indent="-174625">
              <a:spcBef>
                <a:spcPts val="0"/>
              </a:spcBef>
              <a:buFont typeface="+mj-lt"/>
              <a:buAutoNum type="arabicPeriod"/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5" name="Platshållare för text 54">
            <a:extLst>
              <a:ext uri="{FF2B5EF4-FFF2-40B4-BE49-F238E27FC236}">
                <a16:creationId xmlns:a16="http://schemas.microsoft.com/office/drawing/2014/main" id="{ABF05006-22E5-436B-ADAC-21DEC28B298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516223" y="1435100"/>
            <a:ext cx="4680000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Fördjupning av nyttor</a:t>
            </a:r>
          </a:p>
        </p:txBody>
      </p:sp>
      <p:sp>
        <p:nvSpPr>
          <p:cNvPr id="56" name="Platshållare för text 55">
            <a:extLst>
              <a:ext uri="{FF2B5EF4-FFF2-40B4-BE49-F238E27FC236}">
                <a16:creationId xmlns:a16="http://schemas.microsoft.com/office/drawing/2014/main" id="{5D2E19DB-20BE-4F89-A219-2D9821FF37A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516229" y="1772459"/>
            <a:ext cx="4680000" cy="2105547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174625" indent="-174625">
              <a:spcBef>
                <a:spcPts val="0"/>
              </a:spcBef>
              <a:buFont typeface="+mj-lt"/>
              <a:buAutoNum type="arabicPeriod"/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7" name="Platshållare för text 56">
            <a:extLst>
              <a:ext uri="{FF2B5EF4-FFF2-40B4-BE49-F238E27FC236}">
                <a16:creationId xmlns:a16="http://schemas.microsoft.com/office/drawing/2014/main" id="{DAB0C25C-708F-41B8-8546-728202F5F24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516223" y="3957050"/>
            <a:ext cx="4680000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Hållbarhet</a:t>
            </a:r>
          </a:p>
        </p:txBody>
      </p:sp>
      <p:sp>
        <p:nvSpPr>
          <p:cNvPr id="58" name="Platshållare för text 57">
            <a:extLst>
              <a:ext uri="{FF2B5EF4-FFF2-40B4-BE49-F238E27FC236}">
                <a16:creationId xmlns:a16="http://schemas.microsoft.com/office/drawing/2014/main" id="{2AD12ED4-7A57-4A1A-94B0-EB8F8B22EF74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516229" y="4323153"/>
            <a:ext cx="4680000" cy="1861748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174625" indent="-174625">
              <a:spcBef>
                <a:spcPts val="0"/>
              </a:spcBef>
              <a:buFont typeface="+mj-lt"/>
              <a:buAutoNum type="arabicPeriod"/>
              <a:tabLst>
                <a:tab pos="87313" algn="l"/>
              </a:tabLst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5571902-9019-4326-9DA4-70B9743B49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24512" y="432842"/>
            <a:ext cx="8571693" cy="899071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sv-SE" dirty="0"/>
              <a:t>Rubrik</a:t>
            </a:r>
          </a:p>
        </p:txBody>
      </p:sp>
      <p:cxnSp>
        <p:nvCxnSpPr>
          <p:cNvPr id="44" name="Rak koppling 43">
            <a:extLst>
              <a:ext uri="{FF2B5EF4-FFF2-40B4-BE49-F238E27FC236}">
                <a16:creationId xmlns:a16="http://schemas.microsoft.com/office/drawing/2014/main" id="{23FF755A-DA8C-41DE-983D-76F83373D6DD}"/>
              </a:ext>
            </a:extLst>
          </p:cNvPr>
          <p:cNvCxnSpPr>
            <a:cxnSpLocks/>
          </p:cNvCxnSpPr>
          <p:nvPr userDrawn="1"/>
        </p:nvCxnSpPr>
        <p:spPr>
          <a:xfrm flipV="1">
            <a:off x="5315999" y="1450406"/>
            <a:ext cx="1" cy="4749504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Platshållare för text 51">
            <a:extLst>
              <a:ext uri="{FF2B5EF4-FFF2-40B4-BE49-F238E27FC236}">
                <a16:creationId xmlns:a16="http://schemas.microsoft.com/office/drawing/2014/main" id="{DA2629B3-B702-4B05-AEA4-EB71496E24D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5775" y="4594616"/>
            <a:ext cx="4680000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Revision</a:t>
            </a:r>
          </a:p>
        </p:txBody>
      </p:sp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C4DD984D-961C-407C-B7E5-2D8034D67DB7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10660050" y="698870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49" name="Platshållare för bild 4">
            <a:extLst>
              <a:ext uri="{FF2B5EF4-FFF2-40B4-BE49-F238E27FC236}">
                <a16:creationId xmlns:a16="http://schemas.microsoft.com/office/drawing/2014/main" id="{3FC96E5A-F55A-4093-B11C-D16EBDFFA6FA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11206535" y="698870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53" name="Platshållare för bild 4">
            <a:extLst>
              <a:ext uri="{FF2B5EF4-FFF2-40B4-BE49-F238E27FC236}">
                <a16:creationId xmlns:a16="http://schemas.microsoft.com/office/drawing/2014/main" id="{C15EE235-3355-4AEA-945D-F861E0345494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10660050" y="1245095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0" name="Platshållare för bild 4">
            <a:extLst>
              <a:ext uri="{FF2B5EF4-FFF2-40B4-BE49-F238E27FC236}">
                <a16:creationId xmlns:a16="http://schemas.microsoft.com/office/drawing/2014/main" id="{6FF93070-7136-4D87-B77D-F635D41A5623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11206535" y="1243225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1" name="Platshållare för bild 4">
            <a:extLst>
              <a:ext uri="{FF2B5EF4-FFF2-40B4-BE49-F238E27FC236}">
                <a16:creationId xmlns:a16="http://schemas.microsoft.com/office/drawing/2014/main" id="{E00F0AEF-A17F-49CC-B7EA-EEBF2BF0ACE6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10660050" y="1791320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2" name="Platshållare för bild 4">
            <a:extLst>
              <a:ext uri="{FF2B5EF4-FFF2-40B4-BE49-F238E27FC236}">
                <a16:creationId xmlns:a16="http://schemas.microsoft.com/office/drawing/2014/main" id="{A14185B3-3B79-42F8-8E25-F35DB4766E9C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11206535" y="1787580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3" name="Platshållare för bild 4">
            <a:extLst>
              <a:ext uri="{FF2B5EF4-FFF2-40B4-BE49-F238E27FC236}">
                <a16:creationId xmlns:a16="http://schemas.microsoft.com/office/drawing/2014/main" id="{D6450F7A-B7E2-49B7-9E79-4F298948B26E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10660050" y="2337670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4" name="Platshållare för bild 4">
            <a:extLst>
              <a:ext uri="{FF2B5EF4-FFF2-40B4-BE49-F238E27FC236}">
                <a16:creationId xmlns:a16="http://schemas.microsoft.com/office/drawing/2014/main" id="{5D4A7B9F-B72C-4AAF-9189-CF28FA8440B1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11206535" y="2331935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5" name="Platshållare för bild 4">
            <a:extLst>
              <a:ext uri="{FF2B5EF4-FFF2-40B4-BE49-F238E27FC236}">
                <a16:creationId xmlns:a16="http://schemas.microsoft.com/office/drawing/2014/main" id="{BEEBE3DF-28A7-4CA5-9D53-4FFFD9343573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10660050" y="2880051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6" name="Platshållare för bild 4">
            <a:extLst>
              <a:ext uri="{FF2B5EF4-FFF2-40B4-BE49-F238E27FC236}">
                <a16:creationId xmlns:a16="http://schemas.microsoft.com/office/drawing/2014/main" id="{3FD8FC2F-875E-4678-BF57-4B03DB6BD90E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>
            <a:off x="11206535" y="2876290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7" name="Platshållare för bild 4">
            <a:extLst>
              <a:ext uri="{FF2B5EF4-FFF2-40B4-BE49-F238E27FC236}">
                <a16:creationId xmlns:a16="http://schemas.microsoft.com/office/drawing/2014/main" id="{01EE0C08-2F95-4422-B2AE-8D8B1D955A64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10660050" y="3420051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8" name="Platshållare för bild 4">
            <a:extLst>
              <a:ext uri="{FF2B5EF4-FFF2-40B4-BE49-F238E27FC236}">
                <a16:creationId xmlns:a16="http://schemas.microsoft.com/office/drawing/2014/main" id="{BB16C71D-3E5D-40E0-9BDD-72237B8E1B66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11206535" y="3420645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9" name="Platshållare för bild 4">
            <a:extLst>
              <a:ext uri="{FF2B5EF4-FFF2-40B4-BE49-F238E27FC236}">
                <a16:creationId xmlns:a16="http://schemas.microsoft.com/office/drawing/2014/main" id="{DFCC6829-3976-4780-8ADD-804DB97F7A97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10660050" y="3960051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100" name="Platshållare för bild 4">
            <a:extLst>
              <a:ext uri="{FF2B5EF4-FFF2-40B4-BE49-F238E27FC236}">
                <a16:creationId xmlns:a16="http://schemas.microsoft.com/office/drawing/2014/main" id="{4E6921C9-C9D1-4409-9E48-3454E2B7F479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11206535" y="3965000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101" name="Platshållare för bild 4">
            <a:extLst>
              <a:ext uri="{FF2B5EF4-FFF2-40B4-BE49-F238E27FC236}">
                <a16:creationId xmlns:a16="http://schemas.microsoft.com/office/drawing/2014/main" id="{D0D444A7-A2B9-4918-AD46-55859C8B64F9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10660050" y="4506401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102" name="Platshållare för bild 4">
            <a:extLst>
              <a:ext uri="{FF2B5EF4-FFF2-40B4-BE49-F238E27FC236}">
                <a16:creationId xmlns:a16="http://schemas.microsoft.com/office/drawing/2014/main" id="{2938E9B7-1DEE-415F-9864-E2DA656D7C0C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11206535" y="4509357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103" name="Platshållare för bild 4">
            <a:extLst>
              <a:ext uri="{FF2B5EF4-FFF2-40B4-BE49-F238E27FC236}">
                <a16:creationId xmlns:a16="http://schemas.microsoft.com/office/drawing/2014/main" id="{F2C0F6B1-C799-42B0-BE05-A50841798824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10660050" y="5052751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4264D557-F3A9-4663-9CB7-B622E99098E1}"/>
              </a:ext>
            </a:extLst>
          </p:cNvPr>
          <p:cNvSpPr/>
          <p:nvPr userDrawn="1"/>
        </p:nvSpPr>
        <p:spPr>
          <a:xfrm>
            <a:off x="10061583" y="-1346165"/>
            <a:ext cx="2130417" cy="133191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l"/>
            <a:r>
              <a:rPr lang="sv-SE" dirty="0"/>
              <a:t>Lägg till ikonen för det globala mål ditt avtal uppfyller från sidan 1</a:t>
            </a:r>
          </a:p>
        </p:txBody>
      </p:sp>
      <p:sp>
        <p:nvSpPr>
          <p:cNvPr id="34" name="Platshållare för sidfot 3">
            <a:extLst>
              <a:ext uri="{FF2B5EF4-FFF2-40B4-BE49-F238E27FC236}">
                <a16:creationId xmlns:a16="http://schemas.microsoft.com/office/drawing/2014/main" id="{5470B3C7-4220-4016-A3C9-74443325E422}"/>
              </a:ext>
            </a:extLst>
          </p:cNvPr>
          <p:cNvSpPr txBox="1">
            <a:spLocks/>
          </p:cNvSpPr>
          <p:nvPr userDrawn="1"/>
        </p:nvSpPr>
        <p:spPr>
          <a:xfrm>
            <a:off x="3616286" y="6609727"/>
            <a:ext cx="4959428" cy="25841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sv-SE"/>
            </a:defPPr>
            <a:lvl1pPr marL="0" algn="ctr" defTabSz="914400" rtl="0" eaLnBrk="1" latinLnBrk="0" hangingPunct="1">
              <a:defRPr sz="10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b="1" dirty="0">
                <a:solidFill>
                  <a:schemeClr val="bg1"/>
                </a:solidFill>
              </a:rPr>
              <a:t>Kontakta oss </a:t>
            </a:r>
            <a:r>
              <a:rPr lang="sv-SE" dirty="0"/>
              <a:t>Tel: 08 525 029 96 eller e-post: inkopscentralen@adda.se</a:t>
            </a:r>
          </a:p>
        </p:txBody>
      </p:sp>
      <p:sp>
        <p:nvSpPr>
          <p:cNvPr id="33" name="Platshållare för bild 32">
            <a:extLst>
              <a:ext uri="{FF2B5EF4-FFF2-40B4-BE49-F238E27FC236}">
                <a16:creationId xmlns:a16="http://schemas.microsoft.com/office/drawing/2014/main" id="{4F483588-C678-417C-BD54-0FB8E1940844}"/>
              </a:ext>
            </a:extLst>
          </p:cNvPr>
          <p:cNvSpPr>
            <a:spLocks noGrp="1"/>
          </p:cNvSpPr>
          <p:nvPr>
            <p:ph type="pic" sz="quarter" idx="42" hasCustomPrompt="1"/>
          </p:nvPr>
        </p:nvSpPr>
        <p:spPr>
          <a:xfrm>
            <a:off x="575541" y="428487"/>
            <a:ext cx="900000" cy="900000"/>
          </a:xfrm>
          <a:custGeom>
            <a:avLst/>
            <a:gdLst>
              <a:gd name="connsiteX0" fmla="*/ 0 w 1176469"/>
              <a:gd name="connsiteY0" fmla="*/ 0 h 909704"/>
              <a:gd name="connsiteX1" fmla="*/ 1176469 w 1176469"/>
              <a:gd name="connsiteY1" fmla="*/ 0 h 909704"/>
              <a:gd name="connsiteX2" fmla="*/ 1176469 w 1176469"/>
              <a:gd name="connsiteY2" fmla="*/ 909704 h 909704"/>
              <a:gd name="connsiteX3" fmla="*/ 0 w 1176469"/>
              <a:gd name="connsiteY3" fmla="*/ 909704 h 909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6469" h="909704">
                <a:moveTo>
                  <a:pt x="0" y="0"/>
                </a:moveTo>
                <a:lnTo>
                  <a:pt x="1176469" y="0"/>
                </a:lnTo>
                <a:lnTo>
                  <a:pt x="1176469" y="909704"/>
                </a:lnTo>
                <a:lnTo>
                  <a:pt x="0" y="909704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Lägg till ikon utifrån avtalskategori</a:t>
            </a:r>
          </a:p>
        </p:txBody>
      </p:sp>
    </p:spTree>
    <p:extLst>
      <p:ext uri="{BB962C8B-B14F-4D97-AF65-F5344CB8AC3E}">
        <p14:creationId xmlns:p14="http://schemas.microsoft.com/office/powerpoint/2010/main" val="1829286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EF0C26C3-B13E-495A-A6E4-2EC4E724A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ADC28-92A4-4CA6-8C79-4E478C3FD03B}" type="datetime1">
              <a:rPr lang="sv-SE" smtClean="0"/>
              <a:t>2024-04-08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BF95847E-A091-4B48-90CC-8498D25ED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99583"/>
            <a:ext cx="4114800" cy="258417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1B4C505-33E4-4681-8C5B-77BB1E17C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03C6E2E3-491F-433A-8879-4246908B20B9}"/>
              </a:ext>
            </a:extLst>
          </p:cNvPr>
          <p:cNvSpPr/>
          <p:nvPr userDrawn="1"/>
        </p:nvSpPr>
        <p:spPr>
          <a:xfrm>
            <a:off x="6157619" y="1067849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Bygg och fastighet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FCA1E68C-D867-4475-9F44-47595C56751A}"/>
              </a:ext>
            </a:extLst>
          </p:cNvPr>
          <p:cNvSpPr/>
          <p:nvPr userDrawn="1"/>
        </p:nvSpPr>
        <p:spPr>
          <a:xfrm>
            <a:off x="7655224" y="1067849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Fastighetsnära tjänster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5E2DAB37-96B2-4578-B109-278E0E293DE6}"/>
              </a:ext>
            </a:extLst>
          </p:cNvPr>
          <p:cNvSpPr/>
          <p:nvPr userDrawn="1"/>
        </p:nvSpPr>
        <p:spPr>
          <a:xfrm>
            <a:off x="9152829" y="1067849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Fastighetsnära varor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7D7AB4E9-2C26-4785-9B4C-C3E26A0F301A}"/>
              </a:ext>
            </a:extLst>
          </p:cNvPr>
          <p:cNvSpPr/>
          <p:nvPr userDrawn="1"/>
        </p:nvSpPr>
        <p:spPr>
          <a:xfrm>
            <a:off x="10650433" y="1067849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Gata och park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46492A9E-54EC-4D10-B26B-211C55EA1DC7}"/>
              </a:ext>
            </a:extLst>
          </p:cNvPr>
          <p:cNvSpPr/>
          <p:nvPr userDrawn="1"/>
        </p:nvSpPr>
        <p:spPr>
          <a:xfrm>
            <a:off x="6157619" y="2279246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Energi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31F49E73-C0E4-4A90-92E9-A7E7414AC78A}"/>
              </a:ext>
            </a:extLst>
          </p:cNvPr>
          <p:cNvSpPr/>
          <p:nvPr userDrawn="1"/>
        </p:nvSpPr>
        <p:spPr>
          <a:xfrm>
            <a:off x="7655224" y="2279246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Fordon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44D414A8-33C2-4B75-A0F6-7D3572C0567F}"/>
              </a:ext>
            </a:extLst>
          </p:cNvPr>
          <p:cNvSpPr/>
          <p:nvPr userDrawn="1"/>
        </p:nvSpPr>
        <p:spPr>
          <a:xfrm>
            <a:off x="9152829" y="2279246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Kontor och förbrukning</a:t>
            </a: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97190158-A9B0-44F1-B420-B2DFA7AB290C}"/>
              </a:ext>
            </a:extLst>
          </p:cNvPr>
          <p:cNvSpPr/>
          <p:nvPr userDrawn="1"/>
        </p:nvSpPr>
        <p:spPr>
          <a:xfrm>
            <a:off x="10650433" y="2279246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Förbruknings-material</a:t>
            </a: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D00130AD-CEA4-4710-A4D0-A053F6EE7C7C}"/>
              </a:ext>
            </a:extLst>
          </p:cNvPr>
          <p:cNvSpPr/>
          <p:nvPr userDrawn="1"/>
        </p:nvSpPr>
        <p:spPr>
          <a:xfrm>
            <a:off x="6157619" y="3490643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IT-produkter och tjänster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2B177758-224A-4224-987B-63F376528A3B}"/>
              </a:ext>
            </a:extLst>
          </p:cNvPr>
          <p:cNvSpPr/>
          <p:nvPr userDrawn="1"/>
        </p:nvSpPr>
        <p:spPr>
          <a:xfrm>
            <a:off x="7655224" y="3490643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Programvaror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7563B4DC-A43E-4D36-8CE7-E024BDCD721D}"/>
              </a:ext>
            </a:extLst>
          </p:cNvPr>
          <p:cNvSpPr/>
          <p:nvPr userDrawn="1"/>
        </p:nvSpPr>
        <p:spPr>
          <a:xfrm>
            <a:off x="9152829" y="3490643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Välfärds-teknologi</a:t>
            </a:r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57F55F0B-8EE0-4818-A053-9F8555DE6B21}"/>
              </a:ext>
            </a:extLst>
          </p:cNvPr>
          <p:cNvSpPr/>
          <p:nvPr userDrawn="1"/>
        </p:nvSpPr>
        <p:spPr>
          <a:xfrm>
            <a:off x="10650433" y="3490643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Digitala tjänster</a:t>
            </a:r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FFAF2838-DC7C-4AB3-BE29-EA304DA6ED34}"/>
              </a:ext>
            </a:extLst>
          </p:cNvPr>
          <p:cNvSpPr/>
          <p:nvPr userDrawn="1"/>
        </p:nvSpPr>
        <p:spPr>
          <a:xfrm>
            <a:off x="6157619" y="4702040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Utbildning och lärande</a:t>
            </a:r>
          </a:p>
        </p:txBody>
      </p:sp>
      <p:sp>
        <p:nvSpPr>
          <p:cNvPr id="18" name="Rektangel 17">
            <a:extLst>
              <a:ext uri="{FF2B5EF4-FFF2-40B4-BE49-F238E27FC236}">
                <a16:creationId xmlns:a16="http://schemas.microsoft.com/office/drawing/2014/main" id="{7BA7E5DA-3296-437B-BBF1-ADD126AB9891}"/>
              </a:ext>
            </a:extLst>
          </p:cNvPr>
          <p:cNvSpPr/>
          <p:nvPr userDrawn="1"/>
        </p:nvSpPr>
        <p:spPr>
          <a:xfrm>
            <a:off x="7655224" y="4702040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Professionella tjänster</a:t>
            </a: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829C2EF7-3ED7-4847-A969-F089A9E79BCD}"/>
              </a:ext>
            </a:extLst>
          </p:cNvPr>
          <p:cNvSpPr/>
          <p:nvPr userDrawn="1"/>
        </p:nvSpPr>
        <p:spPr>
          <a:xfrm>
            <a:off x="9152829" y="4702040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HR</a:t>
            </a:r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F61E1320-9380-4099-918D-640DC44ACB6B}"/>
              </a:ext>
            </a:extLst>
          </p:cNvPr>
          <p:cNvSpPr/>
          <p:nvPr userDrawn="1"/>
        </p:nvSpPr>
        <p:spPr>
          <a:xfrm>
            <a:off x="10650433" y="4702040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Resor</a:t>
            </a:r>
          </a:p>
        </p:txBody>
      </p:sp>
      <p:sp>
        <p:nvSpPr>
          <p:cNvPr id="21" name="Rektangel 20">
            <a:extLst>
              <a:ext uri="{FF2B5EF4-FFF2-40B4-BE49-F238E27FC236}">
                <a16:creationId xmlns:a16="http://schemas.microsoft.com/office/drawing/2014/main" id="{F9D7BE53-2CED-4593-BF53-BA7899D84227}"/>
              </a:ext>
            </a:extLst>
          </p:cNvPr>
          <p:cNvSpPr/>
          <p:nvPr userDrawn="1"/>
        </p:nvSpPr>
        <p:spPr>
          <a:xfrm>
            <a:off x="6157619" y="5913438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Vårdrelaterad förbrukning och läkemedel</a:t>
            </a:r>
          </a:p>
        </p:txBody>
      </p:sp>
      <p:sp>
        <p:nvSpPr>
          <p:cNvPr id="22" name="Rektangel 21">
            <a:extLst>
              <a:ext uri="{FF2B5EF4-FFF2-40B4-BE49-F238E27FC236}">
                <a16:creationId xmlns:a16="http://schemas.microsoft.com/office/drawing/2014/main" id="{7A966CAF-E747-4A97-A07D-2CE378EFA548}"/>
              </a:ext>
            </a:extLst>
          </p:cNvPr>
          <p:cNvSpPr/>
          <p:nvPr userDrawn="1"/>
        </p:nvSpPr>
        <p:spPr>
          <a:xfrm>
            <a:off x="7655224" y="5913438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Läkemedel</a:t>
            </a:r>
          </a:p>
        </p:txBody>
      </p:sp>
      <p:sp>
        <p:nvSpPr>
          <p:cNvPr id="23" name="Rektangel 22">
            <a:extLst>
              <a:ext uri="{FF2B5EF4-FFF2-40B4-BE49-F238E27FC236}">
                <a16:creationId xmlns:a16="http://schemas.microsoft.com/office/drawing/2014/main" id="{365A2B77-2B96-44CE-8930-6B1DA5379A7F}"/>
              </a:ext>
            </a:extLst>
          </p:cNvPr>
          <p:cNvSpPr/>
          <p:nvPr userDrawn="1"/>
        </p:nvSpPr>
        <p:spPr>
          <a:xfrm>
            <a:off x="9152829" y="5913438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Sociala tjänster</a:t>
            </a:r>
          </a:p>
        </p:txBody>
      </p:sp>
      <p:sp>
        <p:nvSpPr>
          <p:cNvPr id="24" name="Rektangel 23">
            <a:extLst>
              <a:ext uri="{FF2B5EF4-FFF2-40B4-BE49-F238E27FC236}">
                <a16:creationId xmlns:a16="http://schemas.microsoft.com/office/drawing/2014/main" id="{40B3A792-C648-47EC-A7EC-907DC2F0309F}"/>
              </a:ext>
            </a:extLst>
          </p:cNvPr>
          <p:cNvSpPr/>
          <p:nvPr userDrawn="1"/>
        </p:nvSpPr>
        <p:spPr>
          <a:xfrm>
            <a:off x="10650433" y="5913438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Stockholms inköpscentral STIC</a:t>
            </a:r>
          </a:p>
        </p:txBody>
      </p:sp>
    </p:spTree>
    <p:extLst>
      <p:ext uri="{BB962C8B-B14F-4D97-AF65-F5344CB8AC3E}">
        <p14:creationId xmlns:p14="http://schemas.microsoft.com/office/powerpoint/2010/main" val="1800422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31E16F94-93D3-41D4-9DA0-1DB3AB4A8E03}"/>
              </a:ext>
            </a:extLst>
          </p:cNvPr>
          <p:cNvGrpSpPr/>
          <p:nvPr userDrawn="1"/>
        </p:nvGrpSpPr>
        <p:grpSpPr>
          <a:xfrm>
            <a:off x="0" y="6426614"/>
            <a:ext cx="12192000" cy="431386"/>
            <a:chOff x="0" y="6426614"/>
            <a:chExt cx="12192000" cy="431386"/>
          </a:xfrm>
        </p:grpSpPr>
        <p:sp>
          <p:nvSpPr>
            <p:cNvPr id="39" name="Rektangel 14">
              <a:extLst>
                <a:ext uri="{FF2B5EF4-FFF2-40B4-BE49-F238E27FC236}">
                  <a16:creationId xmlns:a16="http://schemas.microsoft.com/office/drawing/2014/main" id="{547FBEF0-CA26-4B9A-AAF0-BB27888B11E7}"/>
                </a:ext>
              </a:extLst>
            </p:cNvPr>
            <p:cNvSpPr/>
            <p:nvPr userDrawn="1"/>
          </p:nvSpPr>
          <p:spPr>
            <a:xfrm>
              <a:off x="0" y="6606000"/>
              <a:ext cx="12192000" cy="25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9E5234B7-FFA0-4F2B-9AAD-74BA1EF6A5C1}"/>
                </a:ext>
              </a:extLst>
            </p:cNvPr>
            <p:cNvSpPr/>
            <p:nvPr userDrawn="1"/>
          </p:nvSpPr>
          <p:spPr>
            <a:xfrm>
              <a:off x="0" y="6426614"/>
              <a:ext cx="12192000" cy="180000"/>
            </a:xfrm>
            <a:prstGeom prst="rect">
              <a:avLst/>
            </a:prstGeom>
            <a:solidFill>
              <a:schemeClr val="accent2">
                <a:alpha val="6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52683E2-9A31-4B47-ACFE-390B6E0AF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925" y="762062"/>
            <a:ext cx="10326688" cy="520086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1C0710F-3CB3-4F01-9977-A1A69928F1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3925" y="1684275"/>
            <a:ext cx="10326688" cy="44116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07D54BB-8EC7-458A-A082-8AF4306364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99583"/>
            <a:ext cx="2743200" cy="25841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50">
                <a:solidFill>
                  <a:schemeClr val="bg1"/>
                </a:solidFill>
              </a:defRPr>
            </a:lvl1pPr>
          </a:lstStyle>
          <a:p>
            <a:fld id="{F1AE9DF4-4855-4AF6-9D3F-64333BD37423}" type="datetime1">
              <a:rPr lang="sv-SE" smtClean="0"/>
              <a:pPr/>
              <a:t>2024-04-08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C0A3ABB-C906-40E9-AF35-0DB0B34032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99583"/>
            <a:ext cx="4114800" cy="25841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1050"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7249AA9-CC7D-40E0-9894-3652F2EE8C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99583"/>
            <a:ext cx="2743200" cy="25841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1050" cap="all" baseline="0">
                <a:solidFill>
                  <a:schemeClr val="bg1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grpSp>
        <p:nvGrpSpPr>
          <p:cNvPr id="10" name="Bild 8">
            <a:extLst>
              <a:ext uri="{FF2B5EF4-FFF2-40B4-BE49-F238E27FC236}">
                <a16:creationId xmlns:a16="http://schemas.microsoft.com/office/drawing/2014/main" id="{0703AB49-5B43-4AF1-BEDC-7FFD42AF8D59}"/>
              </a:ext>
            </a:extLst>
          </p:cNvPr>
          <p:cNvGrpSpPr/>
          <p:nvPr/>
        </p:nvGrpSpPr>
        <p:grpSpPr>
          <a:xfrm>
            <a:off x="10675144" y="5811076"/>
            <a:ext cx="980086" cy="407030"/>
            <a:chOff x="10675144" y="5811076"/>
            <a:chExt cx="980086" cy="407030"/>
          </a:xfrm>
        </p:grpSpPr>
        <p:grpSp>
          <p:nvGrpSpPr>
            <p:cNvPr id="11" name="Bild 8">
              <a:extLst>
                <a:ext uri="{FF2B5EF4-FFF2-40B4-BE49-F238E27FC236}">
                  <a16:creationId xmlns:a16="http://schemas.microsoft.com/office/drawing/2014/main" id="{0703AB49-5B43-4AF1-BEDC-7FFD42AF8D59}"/>
                </a:ext>
              </a:extLst>
            </p:cNvPr>
            <p:cNvGrpSpPr/>
            <p:nvPr/>
          </p:nvGrpSpPr>
          <p:grpSpPr>
            <a:xfrm>
              <a:off x="10675231" y="5811076"/>
              <a:ext cx="556723" cy="161383"/>
              <a:chOff x="10675231" y="5811076"/>
              <a:chExt cx="556723" cy="161383"/>
            </a:xfrm>
            <a:solidFill>
              <a:srgbClr val="EB5C2E"/>
            </a:solidFill>
          </p:grpSpPr>
          <p:sp>
            <p:nvSpPr>
              <p:cNvPr id="13" name="Frihandsfigur: Form 12">
                <a:extLst>
                  <a:ext uri="{FF2B5EF4-FFF2-40B4-BE49-F238E27FC236}">
                    <a16:creationId xmlns:a16="http://schemas.microsoft.com/office/drawing/2014/main" id="{096225C5-FE67-4929-9B91-C6679453ECF2}"/>
                  </a:ext>
                </a:extLst>
              </p:cNvPr>
              <p:cNvSpPr/>
              <p:nvPr/>
            </p:nvSpPr>
            <p:spPr>
              <a:xfrm>
                <a:off x="10962116" y="5844546"/>
                <a:ext cx="127039" cy="127734"/>
              </a:xfrm>
              <a:custGeom>
                <a:avLst/>
                <a:gdLst>
                  <a:gd name="connsiteX0" fmla="*/ 64002 w 127039"/>
                  <a:gd name="connsiteY0" fmla="*/ 127735 h 127734"/>
                  <a:gd name="connsiteX1" fmla="*/ 53648 w 127039"/>
                  <a:gd name="connsiteY1" fmla="*/ 126842 h 127734"/>
                  <a:gd name="connsiteX2" fmla="*/ 805 w 127039"/>
                  <a:gd name="connsiteY2" fmla="*/ 53648 h 127734"/>
                  <a:gd name="connsiteX3" fmla="*/ 73999 w 127039"/>
                  <a:gd name="connsiteY3" fmla="*/ 805 h 127734"/>
                  <a:gd name="connsiteX4" fmla="*/ 84711 w 127039"/>
                  <a:gd name="connsiteY4" fmla="*/ 15623 h 127734"/>
                  <a:gd name="connsiteX5" fmla="*/ 69893 w 127039"/>
                  <a:gd name="connsiteY5" fmla="*/ 26334 h 127734"/>
                  <a:gd name="connsiteX6" fmla="*/ 26513 w 127039"/>
                  <a:gd name="connsiteY6" fmla="*/ 57575 h 127734"/>
                  <a:gd name="connsiteX7" fmla="*/ 57754 w 127039"/>
                  <a:gd name="connsiteY7" fmla="*/ 100956 h 127734"/>
                  <a:gd name="connsiteX8" fmla="*/ 85960 w 127039"/>
                  <a:gd name="connsiteY8" fmla="*/ 94351 h 127734"/>
                  <a:gd name="connsiteX9" fmla="*/ 101135 w 127039"/>
                  <a:gd name="connsiteY9" fmla="*/ 69715 h 127734"/>
                  <a:gd name="connsiteX10" fmla="*/ 116131 w 127039"/>
                  <a:gd name="connsiteY10" fmla="*/ 59004 h 127734"/>
                  <a:gd name="connsiteX11" fmla="*/ 126842 w 127039"/>
                  <a:gd name="connsiteY11" fmla="*/ 73999 h 127734"/>
                  <a:gd name="connsiteX12" fmla="*/ 101135 w 127039"/>
                  <a:gd name="connsiteY12" fmla="*/ 115595 h 127734"/>
                  <a:gd name="connsiteX13" fmla="*/ 64002 w 127039"/>
                  <a:gd name="connsiteY13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27039" h="127734">
                    <a:moveTo>
                      <a:pt x="64002" y="127735"/>
                    </a:moveTo>
                    <a:cubicBezTo>
                      <a:pt x="60610" y="127735"/>
                      <a:pt x="57218" y="127377"/>
                      <a:pt x="53648" y="126842"/>
                    </a:cubicBezTo>
                    <a:cubicBezTo>
                      <a:pt x="18836" y="121308"/>
                      <a:pt x="-4729" y="88460"/>
                      <a:pt x="805" y="53648"/>
                    </a:cubicBezTo>
                    <a:cubicBezTo>
                      <a:pt x="6340" y="18836"/>
                      <a:pt x="39188" y="-4729"/>
                      <a:pt x="73999" y="805"/>
                    </a:cubicBezTo>
                    <a:cubicBezTo>
                      <a:pt x="81140" y="1877"/>
                      <a:pt x="85960" y="8660"/>
                      <a:pt x="84711" y="15623"/>
                    </a:cubicBezTo>
                    <a:cubicBezTo>
                      <a:pt x="83640" y="22764"/>
                      <a:pt x="76856" y="27584"/>
                      <a:pt x="69893" y="26334"/>
                    </a:cubicBezTo>
                    <a:cubicBezTo>
                      <a:pt x="49185" y="22942"/>
                      <a:pt x="29905" y="37045"/>
                      <a:pt x="26513" y="57575"/>
                    </a:cubicBezTo>
                    <a:cubicBezTo>
                      <a:pt x="23121" y="78105"/>
                      <a:pt x="37224" y="97564"/>
                      <a:pt x="57754" y="100956"/>
                    </a:cubicBezTo>
                    <a:cubicBezTo>
                      <a:pt x="67751" y="102563"/>
                      <a:pt x="77748" y="100242"/>
                      <a:pt x="85960" y="94351"/>
                    </a:cubicBezTo>
                    <a:cubicBezTo>
                      <a:pt x="94172" y="88460"/>
                      <a:pt x="99528" y="79712"/>
                      <a:pt x="101135" y="69715"/>
                    </a:cubicBezTo>
                    <a:cubicBezTo>
                      <a:pt x="102206" y="62574"/>
                      <a:pt x="108990" y="57754"/>
                      <a:pt x="116131" y="59004"/>
                    </a:cubicBezTo>
                    <a:cubicBezTo>
                      <a:pt x="123272" y="60075"/>
                      <a:pt x="128092" y="66859"/>
                      <a:pt x="126842" y="73999"/>
                    </a:cubicBezTo>
                    <a:cubicBezTo>
                      <a:pt x="124164" y="90781"/>
                      <a:pt x="115060" y="105598"/>
                      <a:pt x="101135" y="115595"/>
                    </a:cubicBezTo>
                    <a:cubicBezTo>
                      <a:pt x="90245" y="123629"/>
                      <a:pt x="77213" y="127735"/>
                      <a:pt x="64002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7" name="Frihandsfigur: Form 16">
                <a:extLst>
                  <a:ext uri="{FF2B5EF4-FFF2-40B4-BE49-F238E27FC236}">
                    <a16:creationId xmlns:a16="http://schemas.microsoft.com/office/drawing/2014/main" id="{16C405E1-0264-4DF5-8B4C-D2E80D91E54E}"/>
                  </a:ext>
                </a:extLst>
              </p:cNvPr>
              <p:cNvSpPr/>
              <p:nvPr/>
            </p:nvSpPr>
            <p:spPr>
              <a:xfrm>
                <a:off x="10818762" y="5844546"/>
                <a:ext cx="126860" cy="127734"/>
              </a:xfrm>
              <a:custGeom>
                <a:avLst/>
                <a:gdLst>
                  <a:gd name="connsiteX0" fmla="*/ 64002 w 126860"/>
                  <a:gd name="connsiteY0" fmla="*/ 127735 h 127734"/>
                  <a:gd name="connsiteX1" fmla="*/ 53648 w 126860"/>
                  <a:gd name="connsiteY1" fmla="*/ 126842 h 127734"/>
                  <a:gd name="connsiteX2" fmla="*/ 805 w 126860"/>
                  <a:gd name="connsiteY2" fmla="*/ 53648 h 127734"/>
                  <a:gd name="connsiteX3" fmla="*/ 73999 w 126860"/>
                  <a:gd name="connsiteY3" fmla="*/ 805 h 127734"/>
                  <a:gd name="connsiteX4" fmla="*/ 84711 w 126860"/>
                  <a:gd name="connsiteY4" fmla="*/ 15623 h 127734"/>
                  <a:gd name="connsiteX5" fmla="*/ 69715 w 126860"/>
                  <a:gd name="connsiteY5" fmla="*/ 26334 h 127734"/>
                  <a:gd name="connsiteX6" fmla="*/ 26334 w 126860"/>
                  <a:gd name="connsiteY6" fmla="*/ 57575 h 127734"/>
                  <a:gd name="connsiteX7" fmla="*/ 57575 w 126860"/>
                  <a:gd name="connsiteY7" fmla="*/ 100956 h 127734"/>
                  <a:gd name="connsiteX8" fmla="*/ 85782 w 126860"/>
                  <a:gd name="connsiteY8" fmla="*/ 94351 h 127734"/>
                  <a:gd name="connsiteX9" fmla="*/ 100956 w 126860"/>
                  <a:gd name="connsiteY9" fmla="*/ 69715 h 127734"/>
                  <a:gd name="connsiteX10" fmla="*/ 115952 w 126860"/>
                  <a:gd name="connsiteY10" fmla="*/ 59004 h 127734"/>
                  <a:gd name="connsiteX11" fmla="*/ 126663 w 126860"/>
                  <a:gd name="connsiteY11" fmla="*/ 73999 h 127734"/>
                  <a:gd name="connsiteX12" fmla="*/ 100956 w 126860"/>
                  <a:gd name="connsiteY12" fmla="*/ 115595 h 127734"/>
                  <a:gd name="connsiteX13" fmla="*/ 64002 w 126860"/>
                  <a:gd name="connsiteY13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26860" h="127734">
                    <a:moveTo>
                      <a:pt x="64002" y="127735"/>
                    </a:moveTo>
                    <a:cubicBezTo>
                      <a:pt x="60610" y="127735"/>
                      <a:pt x="57040" y="127377"/>
                      <a:pt x="53648" y="126842"/>
                    </a:cubicBezTo>
                    <a:cubicBezTo>
                      <a:pt x="18836" y="121308"/>
                      <a:pt x="-4729" y="88460"/>
                      <a:pt x="805" y="53648"/>
                    </a:cubicBezTo>
                    <a:cubicBezTo>
                      <a:pt x="6340" y="18836"/>
                      <a:pt x="39366" y="-4729"/>
                      <a:pt x="73999" y="805"/>
                    </a:cubicBezTo>
                    <a:cubicBezTo>
                      <a:pt x="81140" y="1877"/>
                      <a:pt x="85960" y="8660"/>
                      <a:pt x="84711" y="15623"/>
                    </a:cubicBezTo>
                    <a:cubicBezTo>
                      <a:pt x="83640" y="22764"/>
                      <a:pt x="76856" y="27584"/>
                      <a:pt x="69715" y="26334"/>
                    </a:cubicBezTo>
                    <a:cubicBezTo>
                      <a:pt x="49185" y="22942"/>
                      <a:pt x="29726" y="37045"/>
                      <a:pt x="26334" y="57575"/>
                    </a:cubicBezTo>
                    <a:cubicBezTo>
                      <a:pt x="22942" y="78105"/>
                      <a:pt x="37045" y="97564"/>
                      <a:pt x="57575" y="100956"/>
                    </a:cubicBezTo>
                    <a:cubicBezTo>
                      <a:pt x="67573" y="102563"/>
                      <a:pt x="77570" y="100242"/>
                      <a:pt x="85782" y="94351"/>
                    </a:cubicBezTo>
                    <a:cubicBezTo>
                      <a:pt x="93994" y="88460"/>
                      <a:pt x="99350" y="79712"/>
                      <a:pt x="100956" y="69715"/>
                    </a:cubicBezTo>
                    <a:cubicBezTo>
                      <a:pt x="102027" y="62574"/>
                      <a:pt x="108811" y="57754"/>
                      <a:pt x="115952" y="59004"/>
                    </a:cubicBezTo>
                    <a:cubicBezTo>
                      <a:pt x="123093" y="60075"/>
                      <a:pt x="127913" y="66859"/>
                      <a:pt x="126663" y="73999"/>
                    </a:cubicBezTo>
                    <a:cubicBezTo>
                      <a:pt x="123986" y="90781"/>
                      <a:pt x="114881" y="105598"/>
                      <a:pt x="100956" y="115595"/>
                    </a:cubicBezTo>
                    <a:cubicBezTo>
                      <a:pt x="90066" y="123629"/>
                      <a:pt x="77213" y="127735"/>
                      <a:pt x="64002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8" name="Frihandsfigur: Form 17">
                <a:extLst>
                  <a:ext uri="{FF2B5EF4-FFF2-40B4-BE49-F238E27FC236}">
                    <a16:creationId xmlns:a16="http://schemas.microsoft.com/office/drawing/2014/main" id="{7BAF364B-2217-4A23-BA92-4298100AB100}"/>
                  </a:ext>
                </a:extLst>
              </p:cNvPr>
              <p:cNvSpPr/>
              <p:nvPr/>
            </p:nvSpPr>
            <p:spPr>
              <a:xfrm>
                <a:off x="10675231" y="5844546"/>
                <a:ext cx="126991" cy="127734"/>
              </a:xfrm>
              <a:custGeom>
                <a:avLst/>
                <a:gdLst>
                  <a:gd name="connsiteX0" fmla="*/ 63824 w 126991"/>
                  <a:gd name="connsiteY0" fmla="*/ 127735 h 127734"/>
                  <a:gd name="connsiteX1" fmla="*/ 805 w 126991"/>
                  <a:gd name="connsiteY1" fmla="*/ 73999 h 127734"/>
                  <a:gd name="connsiteX2" fmla="*/ 53648 w 126991"/>
                  <a:gd name="connsiteY2" fmla="*/ 805 h 127734"/>
                  <a:gd name="connsiteX3" fmla="*/ 126842 w 126991"/>
                  <a:gd name="connsiteY3" fmla="*/ 53648 h 127734"/>
                  <a:gd name="connsiteX4" fmla="*/ 116131 w 126991"/>
                  <a:gd name="connsiteY4" fmla="*/ 68644 h 127734"/>
                  <a:gd name="connsiteX5" fmla="*/ 101135 w 126991"/>
                  <a:gd name="connsiteY5" fmla="*/ 57932 h 127734"/>
                  <a:gd name="connsiteX6" fmla="*/ 57754 w 126991"/>
                  <a:gd name="connsiteY6" fmla="*/ 26691 h 127734"/>
                  <a:gd name="connsiteX7" fmla="*/ 26513 w 126991"/>
                  <a:gd name="connsiteY7" fmla="*/ 70072 h 127734"/>
                  <a:gd name="connsiteX8" fmla="*/ 69893 w 126991"/>
                  <a:gd name="connsiteY8" fmla="*/ 101313 h 127734"/>
                  <a:gd name="connsiteX9" fmla="*/ 84889 w 126991"/>
                  <a:gd name="connsiteY9" fmla="*/ 112025 h 127734"/>
                  <a:gd name="connsiteX10" fmla="*/ 74178 w 126991"/>
                  <a:gd name="connsiteY10" fmla="*/ 127020 h 127734"/>
                  <a:gd name="connsiteX11" fmla="*/ 63824 w 126991"/>
                  <a:gd name="connsiteY11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26991" h="127734">
                    <a:moveTo>
                      <a:pt x="63824" y="127735"/>
                    </a:moveTo>
                    <a:cubicBezTo>
                      <a:pt x="33118" y="127735"/>
                      <a:pt x="5804" y="105419"/>
                      <a:pt x="805" y="73999"/>
                    </a:cubicBezTo>
                    <a:cubicBezTo>
                      <a:pt x="-4729" y="39188"/>
                      <a:pt x="18836" y="6340"/>
                      <a:pt x="53648" y="805"/>
                    </a:cubicBezTo>
                    <a:cubicBezTo>
                      <a:pt x="88460" y="-4729"/>
                      <a:pt x="121308" y="18836"/>
                      <a:pt x="126842" y="53648"/>
                    </a:cubicBezTo>
                    <a:cubicBezTo>
                      <a:pt x="127913" y="60789"/>
                      <a:pt x="123093" y="67394"/>
                      <a:pt x="116131" y="68644"/>
                    </a:cubicBezTo>
                    <a:cubicBezTo>
                      <a:pt x="108990" y="69715"/>
                      <a:pt x="102384" y="64895"/>
                      <a:pt x="101135" y="57932"/>
                    </a:cubicBezTo>
                    <a:cubicBezTo>
                      <a:pt x="97743" y="37402"/>
                      <a:pt x="78284" y="23299"/>
                      <a:pt x="57754" y="26691"/>
                    </a:cubicBezTo>
                    <a:cubicBezTo>
                      <a:pt x="37224" y="30083"/>
                      <a:pt x="23121" y="49542"/>
                      <a:pt x="26513" y="70072"/>
                    </a:cubicBezTo>
                    <a:cubicBezTo>
                      <a:pt x="29905" y="90602"/>
                      <a:pt x="49363" y="104705"/>
                      <a:pt x="69893" y="101313"/>
                    </a:cubicBezTo>
                    <a:cubicBezTo>
                      <a:pt x="77034" y="100242"/>
                      <a:pt x="83640" y="105062"/>
                      <a:pt x="84889" y="112025"/>
                    </a:cubicBezTo>
                    <a:cubicBezTo>
                      <a:pt x="85960" y="119165"/>
                      <a:pt x="81140" y="125771"/>
                      <a:pt x="74178" y="127020"/>
                    </a:cubicBezTo>
                    <a:cubicBezTo>
                      <a:pt x="70608" y="127556"/>
                      <a:pt x="67216" y="127735"/>
                      <a:pt x="63824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9" name="Frihandsfigur: Form 18">
                <a:extLst>
                  <a:ext uri="{FF2B5EF4-FFF2-40B4-BE49-F238E27FC236}">
                    <a16:creationId xmlns:a16="http://schemas.microsoft.com/office/drawing/2014/main" id="{A1E0F8D3-417D-443A-A96E-1E214FD590A1}"/>
                  </a:ext>
                </a:extLst>
              </p:cNvPr>
              <p:cNvSpPr/>
              <p:nvPr/>
            </p:nvSpPr>
            <p:spPr>
              <a:xfrm>
                <a:off x="11104576" y="5844546"/>
                <a:ext cx="126991" cy="127734"/>
              </a:xfrm>
              <a:custGeom>
                <a:avLst/>
                <a:gdLst>
                  <a:gd name="connsiteX0" fmla="*/ 63824 w 126991"/>
                  <a:gd name="connsiteY0" fmla="*/ 127735 h 127734"/>
                  <a:gd name="connsiteX1" fmla="*/ 805 w 126991"/>
                  <a:gd name="connsiteY1" fmla="*/ 73999 h 127734"/>
                  <a:gd name="connsiteX2" fmla="*/ 53648 w 126991"/>
                  <a:gd name="connsiteY2" fmla="*/ 805 h 127734"/>
                  <a:gd name="connsiteX3" fmla="*/ 126842 w 126991"/>
                  <a:gd name="connsiteY3" fmla="*/ 53648 h 127734"/>
                  <a:gd name="connsiteX4" fmla="*/ 116131 w 126991"/>
                  <a:gd name="connsiteY4" fmla="*/ 68644 h 127734"/>
                  <a:gd name="connsiteX5" fmla="*/ 101135 w 126991"/>
                  <a:gd name="connsiteY5" fmla="*/ 57932 h 127734"/>
                  <a:gd name="connsiteX6" fmla="*/ 57754 w 126991"/>
                  <a:gd name="connsiteY6" fmla="*/ 26691 h 127734"/>
                  <a:gd name="connsiteX7" fmla="*/ 26513 w 126991"/>
                  <a:gd name="connsiteY7" fmla="*/ 70072 h 127734"/>
                  <a:gd name="connsiteX8" fmla="*/ 69894 w 126991"/>
                  <a:gd name="connsiteY8" fmla="*/ 101313 h 127734"/>
                  <a:gd name="connsiteX9" fmla="*/ 84889 w 126991"/>
                  <a:gd name="connsiteY9" fmla="*/ 112025 h 127734"/>
                  <a:gd name="connsiteX10" fmla="*/ 74178 w 126991"/>
                  <a:gd name="connsiteY10" fmla="*/ 127020 h 127734"/>
                  <a:gd name="connsiteX11" fmla="*/ 63824 w 126991"/>
                  <a:gd name="connsiteY11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26991" h="127734">
                    <a:moveTo>
                      <a:pt x="63824" y="127735"/>
                    </a:moveTo>
                    <a:cubicBezTo>
                      <a:pt x="33118" y="127735"/>
                      <a:pt x="5804" y="105419"/>
                      <a:pt x="805" y="73999"/>
                    </a:cubicBezTo>
                    <a:cubicBezTo>
                      <a:pt x="-4729" y="39188"/>
                      <a:pt x="18836" y="6340"/>
                      <a:pt x="53648" y="805"/>
                    </a:cubicBezTo>
                    <a:cubicBezTo>
                      <a:pt x="88460" y="-4729"/>
                      <a:pt x="121308" y="18836"/>
                      <a:pt x="126842" y="53648"/>
                    </a:cubicBezTo>
                    <a:cubicBezTo>
                      <a:pt x="127913" y="60789"/>
                      <a:pt x="123093" y="67394"/>
                      <a:pt x="116131" y="68644"/>
                    </a:cubicBezTo>
                    <a:cubicBezTo>
                      <a:pt x="108990" y="69715"/>
                      <a:pt x="102384" y="64895"/>
                      <a:pt x="101135" y="57932"/>
                    </a:cubicBezTo>
                    <a:cubicBezTo>
                      <a:pt x="97743" y="37402"/>
                      <a:pt x="78284" y="23299"/>
                      <a:pt x="57754" y="26691"/>
                    </a:cubicBezTo>
                    <a:cubicBezTo>
                      <a:pt x="37224" y="30083"/>
                      <a:pt x="23121" y="49542"/>
                      <a:pt x="26513" y="70072"/>
                    </a:cubicBezTo>
                    <a:cubicBezTo>
                      <a:pt x="29905" y="90602"/>
                      <a:pt x="49363" y="104705"/>
                      <a:pt x="69894" y="101313"/>
                    </a:cubicBezTo>
                    <a:cubicBezTo>
                      <a:pt x="77034" y="100242"/>
                      <a:pt x="83640" y="105062"/>
                      <a:pt x="84889" y="112025"/>
                    </a:cubicBezTo>
                    <a:cubicBezTo>
                      <a:pt x="85960" y="119165"/>
                      <a:pt x="81140" y="125771"/>
                      <a:pt x="74178" y="127020"/>
                    </a:cubicBezTo>
                    <a:cubicBezTo>
                      <a:pt x="70608" y="127556"/>
                      <a:pt x="67216" y="127735"/>
                      <a:pt x="63824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0" name="Frihandsfigur: Form 19">
                <a:extLst>
                  <a:ext uri="{FF2B5EF4-FFF2-40B4-BE49-F238E27FC236}">
                    <a16:creationId xmlns:a16="http://schemas.microsoft.com/office/drawing/2014/main" id="{197B5933-0CA8-4EAE-92FC-6C66D23DD227}"/>
                  </a:ext>
                </a:extLst>
              </p:cNvPr>
              <p:cNvSpPr/>
              <p:nvPr/>
            </p:nvSpPr>
            <p:spPr>
              <a:xfrm>
                <a:off x="10760830" y="5922116"/>
                <a:ext cx="41956" cy="50343"/>
              </a:xfrm>
              <a:custGeom>
                <a:avLst/>
                <a:gdLst>
                  <a:gd name="connsiteX0" fmla="*/ 12858 w 41956"/>
                  <a:gd name="connsiteY0" fmla="*/ 26064 h 50343"/>
                  <a:gd name="connsiteX1" fmla="*/ 12858 w 41956"/>
                  <a:gd name="connsiteY1" fmla="*/ 26064 h 50343"/>
                  <a:gd name="connsiteX2" fmla="*/ 15892 w 41956"/>
                  <a:gd name="connsiteY2" fmla="*/ 26064 h 50343"/>
                  <a:gd name="connsiteX3" fmla="*/ 15892 w 41956"/>
                  <a:gd name="connsiteY3" fmla="*/ 50343 h 50343"/>
                  <a:gd name="connsiteX4" fmla="*/ 41957 w 41956"/>
                  <a:gd name="connsiteY4" fmla="*/ 50343 h 50343"/>
                  <a:gd name="connsiteX5" fmla="*/ 41957 w 41956"/>
                  <a:gd name="connsiteY5" fmla="*/ 13032 h 50343"/>
                  <a:gd name="connsiteX6" fmla="*/ 38208 w 41956"/>
                  <a:gd name="connsiteY6" fmla="*/ 3749 h 50343"/>
                  <a:gd name="connsiteX7" fmla="*/ 29103 w 41956"/>
                  <a:gd name="connsiteY7" fmla="*/ 0 h 50343"/>
                  <a:gd name="connsiteX8" fmla="*/ 29103 w 41956"/>
                  <a:gd name="connsiteY8" fmla="*/ 0 h 50343"/>
                  <a:gd name="connsiteX9" fmla="*/ 13036 w 41956"/>
                  <a:gd name="connsiteY9" fmla="*/ 0 h 50343"/>
                  <a:gd name="connsiteX10" fmla="*/ 4 w 41956"/>
                  <a:gd name="connsiteY10" fmla="*/ 13032 h 50343"/>
                  <a:gd name="connsiteX11" fmla="*/ 12858 w 41956"/>
                  <a:gd name="connsiteY11" fmla="*/ 26064 h 50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1956" h="50343">
                    <a:moveTo>
                      <a:pt x="12858" y="26064"/>
                    </a:moveTo>
                    <a:lnTo>
                      <a:pt x="12858" y="26064"/>
                    </a:lnTo>
                    <a:lnTo>
                      <a:pt x="15892" y="26064"/>
                    </a:lnTo>
                    <a:lnTo>
                      <a:pt x="15892" y="50343"/>
                    </a:lnTo>
                    <a:lnTo>
                      <a:pt x="41957" y="50343"/>
                    </a:lnTo>
                    <a:lnTo>
                      <a:pt x="41957" y="13032"/>
                    </a:lnTo>
                    <a:cubicBezTo>
                      <a:pt x="41957" y="9640"/>
                      <a:pt x="40528" y="6248"/>
                      <a:pt x="38208" y="3749"/>
                    </a:cubicBezTo>
                    <a:cubicBezTo>
                      <a:pt x="35708" y="1250"/>
                      <a:pt x="32495" y="0"/>
                      <a:pt x="29103" y="0"/>
                    </a:cubicBezTo>
                    <a:lnTo>
                      <a:pt x="29103" y="0"/>
                    </a:lnTo>
                    <a:lnTo>
                      <a:pt x="13036" y="0"/>
                    </a:lnTo>
                    <a:cubicBezTo>
                      <a:pt x="5895" y="0"/>
                      <a:pt x="4" y="5891"/>
                      <a:pt x="4" y="13032"/>
                    </a:cubicBezTo>
                    <a:cubicBezTo>
                      <a:pt x="-175" y="20351"/>
                      <a:pt x="5717" y="26064"/>
                      <a:pt x="12858" y="26064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1" name="Frihandsfigur: Form 20">
                <a:extLst>
                  <a:ext uri="{FF2B5EF4-FFF2-40B4-BE49-F238E27FC236}">
                    <a16:creationId xmlns:a16="http://schemas.microsoft.com/office/drawing/2014/main" id="{3EEFF7E3-7994-4DFC-A6C6-60C24C617F61}"/>
                  </a:ext>
                </a:extLst>
              </p:cNvPr>
              <p:cNvSpPr/>
              <p:nvPr/>
            </p:nvSpPr>
            <p:spPr>
              <a:xfrm>
                <a:off x="11190001" y="5922116"/>
                <a:ext cx="41952" cy="50343"/>
              </a:xfrm>
              <a:custGeom>
                <a:avLst/>
                <a:gdLst>
                  <a:gd name="connsiteX0" fmla="*/ 12854 w 41952"/>
                  <a:gd name="connsiteY0" fmla="*/ 26064 h 50343"/>
                  <a:gd name="connsiteX1" fmla="*/ 12854 w 41952"/>
                  <a:gd name="connsiteY1" fmla="*/ 26064 h 50343"/>
                  <a:gd name="connsiteX2" fmla="*/ 15888 w 41952"/>
                  <a:gd name="connsiteY2" fmla="*/ 26064 h 50343"/>
                  <a:gd name="connsiteX3" fmla="*/ 15888 w 41952"/>
                  <a:gd name="connsiteY3" fmla="*/ 50343 h 50343"/>
                  <a:gd name="connsiteX4" fmla="*/ 41953 w 41952"/>
                  <a:gd name="connsiteY4" fmla="*/ 50343 h 50343"/>
                  <a:gd name="connsiteX5" fmla="*/ 41953 w 41952"/>
                  <a:gd name="connsiteY5" fmla="*/ 13032 h 50343"/>
                  <a:gd name="connsiteX6" fmla="*/ 38204 w 41952"/>
                  <a:gd name="connsiteY6" fmla="*/ 3749 h 50343"/>
                  <a:gd name="connsiteX7" fmla="*/ 29099 w 41952"/>
                  <a:gd name="connsiteY7" fmla="*/ 0 h 50343"/>
                  <a:gd name="connsiteX8" fmla="*/ 29099 w 41952"/>
                  <a:gd name="connsiteY8" fmla="*/ 0 h 50343"/>
                  <a:gd name="connsiteX9" fmla="*/ 13032 w 41952"/>
                  <a:gd name="connsiteY9" fmla="*/ 0 h 50343"/>
                  <a:gd name="connsiteX10" fmla="*/ 0 w 41952"/>
                  <a:gd name="connsiteY10" fmla="*/ 13032 h 50343"/>
                  <a:gd name="connsiteX11" fmla="*/ 12854 w 41952"/>
                  <a:gd name="connsiteY11" fmla="*/ 26064 h 50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1952" h="50343">
                    <a:moveTo>
                      <a:pt x="12854" y="26064"/>
                    </a:moveTo>
                    <a:lnTo>
                      <a:pt x="12854" y="26064"/>
                    </a:lnTo>
                    <a:lnTo>
                      <a:pt x="15888" y="26064"/>
                    </a:lnTo>
                    <a:lnTo>
                      <a:pt x="15888" y="50343"/>
                    </a:lnTo>
                    <a:lnTo>
                      <a:pt x="41953" y="50343"/>
                    </a:lnTo>
                    <a:lnTo>
                      <a:pt x="41953" y="13032"/>
                    </a:lnTo>
                    <a:cubicBezTo>
                      <a:pt x="41953" y="9640"/>
                      <a:pt x="40525" y="6248"/>
                      <a:pt x="38204" y="3749"/>
                    </a:cubicBezTo>
                    <a:cubicBezTo>
                      <a:pt x="35704" y="1250"/>
                      <a:pt x="32491" y="0"/>
                      <a:pt x="29099" y="0"/>
                    </a:cubicBezTo>
                    <a:lnTo>
                      <a:pt x="29099" y="0"/>
                    </a:lnTo>
                    <a:lnTo>
                      <a:pt x="13032" y="0"/>
                    </a:lnTo>
                    <a:cubicBezTo>
                      <a:pt x="5891" y="0"/>
                      <a:pt x="0" y="5891"/>
                      <a:pt x="0" y="13032"/>
                    </a:cubicBezTo>
                    <a:cubicBezTo>
                      <a:pt x="0" y="20351"/>
                      <a:pt x="5713" y="26064"/>
                      <a:pt x="12854" y="26064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2" name="Frihandsfigur: Form 21">
                <a:extLst>
                  <a:ext uri="{FF2B5EF4-FFF2-40B4-BE49-F238E27FC236}">
                    <a16:creationId xmlns:a16="http://schemas.microsoft.com/office/drawing/2014/main" id="{1090AEA8-2635-4720-ADEF-B9445D7820CB}"/>
                  </a:ext>
                </a:extLst>
              </p:cNvPr>
              <p:cNvSpPr/>
              <p:nvPr/>
            </p:nvSpPr>
            <p:spPr>
              <a:xfrm>
                <a:off x="10904009" y="5811076"/>
                <a:ext cx="41952" cy="83548"/>
              </a:xfrm>
              <a:custGeom>
                <a:avLst/>
                <a:gdLst>
                  <a:gd name="connsiteX0" fmla="*/ 16424 w 41952"/>
                  <a:gd name="connsiteY0" fmla="*/ 0 h 83548"/>
                  <a:gd name="connsiteX1" fmla="*/ 16067 w 41952"/>
                  <a:gd name="connsiteY1" fmla="*/ 2678 h 83548"/>
                  <a:gd name="connsiteX2" fmla="*/ 16067 w 41952"/>
                  <a:gd name="connsiteY2" fmla="*/ 57484 h 83548"/>
                  <a:gd name="connsiteX3" fmla="*/ 13032 w 41952"/>
                  <a:gd name="connsiteY3" fmla="*/ 57484 h 83548"/>
                  <a:gd name="connsiteX4" fmla="*/ 13032 w 41952"/>
                  <a:gd name="connsiteY4" fmla="*/ 57484 h 83548"/>
                  <a:gd name="connsiteX5" fmla="*/ 0 w 41952"/>
                  <a:gd name="connsiteY5" fmla="*/ 70516 h 83548"/>
                  <a:gd name="connsiteX6" fmla="*/ 13032 w 41952"/>
                  <a:gd name="connsiteY6" fmla="*/ 83548 h 83548"/>
                  <a:gd name="connsiteX7" fmla="*/ 29099 w 41952"/>
                  <a:gd name="connsiteY7" fmla="*/ 83548 h 83548"/>
                  <a:gd name="connsiteX8" fmla="*/ 29099 w 41952"/>
                  <a:gd name="connsiteY8" fmla="*/ 83548 h 83548"/>
                  <a:gd name="connsiteX9" fmla="*/ 38204 w 41952"/>
                  <a:gd name="connsiteY9" fmla="*/ 79799 h 83548"/>
                  <a:gd name="connsiteX10" fmla="*/ 41953 w 41952"/>
                  <a:gd name="connsiteY10" fmla="*/ 70516 h 83548"/>
                  <a:gd name="connsiteX11" fmla="*/ 41953 w 41952"/>
                  <a:gd name="connsiteY11" fmla="*/ 2678 h 83548"/>
                  <a:gd name="connsiteX12" fmla="*/ 41596 w 41952"/>
                  <a:gd name="connsiteY12" fmla="*/ 0 h 83548"/>
                  <a:gd name="connsiteX13" fmla="*/ 16424 w 41952"/>
                  <a:gd name="connsiteY13" fmla="*/ 0 h 83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1952" h="83548">
                    <a:moveTo>
                      <a:pt x="16424" y="0"/>
                    </a:moveTo>
                    <a:cubicBezTo>
                      <a:pt x="16246" y="893"/>
                      <a:pt x="16067" y="1785"/>
                      <a:pt x="16067" y="2678"/>
                    </a:cubicBezTo>
                    <a:lnTo>
                      <a:pt x="16067" y="57484"/>
                    </a:lnTo>
                    <a:lnTo>
                      <a:pt x="13032" y="57484"/>
                    </a:lnTo>
                    <a:lnTo>
                      <a:pt x="13032" y="57484"/>
                    </a:lnTo>
                    <a:cubicBezTo>
                      <a:pt x="5891" y="57484"/>
                      <a:pt x="0" y="63375"/>
                      <a:pt x="0" y="70516"/>
                    </a:cubicBezTo>
                    <a:cubicBezTo>
                      <a:pt x="0" y="77657"/>
                      <a:pt x="5713" y="83548"/>
                      <a:pt x="13032" y="83548"/>
                    </a:cubicBezTo>
                    <a:lnTo>
                      <a:pt x="29099" y="83548"/>
                    </a:lnTo>
                    <a:lnTo>
                      <a:pt x="29099" y="83548"/>
                    </a:lnTo>
                    <a:cubicBezTo>
                      <a:pt x="32491" y="83548"/>
                      <a:pt x="35883" y="82120"/>
                      <a:pt x="38204" y="79799"/>
                    </a:cubicBezTo>
                    <a:cubicBezTo>
                      <a:pt x="40703" y="77300"/>
                      <a:pt x="41953" y="74087"/>
                      <a:pt x="41953" y="70516"/>
                    </a:cubicBezTo>
                    <a:lnTo>
                      <a:pt x="41953" y="2678"/>
                    </a:lnTo>
                    <a:cubicBezTo>
                      <a:pt x="41953" y="1785"/>
                      <a:pt x="41774" y="893"/>
                      <a:pt x="41596" y="0"/>
                    </a:cubicBezTo>
                    <a:lnTo>
                      <a:pt x="16424" y="0"/>
                    </a:lnTo>
                    <a:close/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3" name="Frihandsfigur: Form 22">
                <a:extLst>
                  <a:ext uri="{FF2B5EF4-FFF2-40B4-BE49-F238E27FC236}">
                    <a16:creationId xmlns:a16="http://schemas.microsoft.com/office/drawing/2014/main" id="{EE452009-BD33-42BC-8ACE-FFD197C650BA}"/>
                  </a:ext>
                </a:extLst>
              </p:cNvPr>
              <p:cNvSpPr/>
              <p:nvPr/>
            </p:nvSpPr>
            <p:spPr>
              <a:xfrm>
                <a:off x="11047362" y="5811076"/>
                <a:ext cx="41952" cy="83548"/>
              </a:xfrm>
              <a:custGeom>
                <a:avLst/>
                <a:gdLst>
                  <a:gd name="connsiteX0" fmla="*/ 16424 w 41952"/>
                  <a:gd name="connsiteY0" fmla="*/ 0 h 83548"/>
                  <a:gd name="connsiteX1" fmla="*/ 16067 w 41952"/>
                  <a:gd name="connsiteY1" fmla="*/ 2678 h 83548"/>
                  <a:gd name="connsiteX2" fmla="*/ 16067 w 41952"/>
                  <a:gd name="connsiteY2" fmla="*/ 57484 h 83548"/>
                  <a:gd name="connsiteX3" fmla="*/ 13032 w 41952"/>
                  <a:gd name="connsiteY3" fmla="*/ 57484 h 83548"/>
                  <a:gd name="connsiteX4" fmla="*/ 13032 w 41952"/>
                  <a:gd name="connsiteY4" fmla="*/ 57484 h 83548"/>
                  <a:gd name="connsiteX5" fmla="*/ 0 w 41952"/>
                  <a:gd name="connsiteY5" fmla="*/ 70516 h 83548"/>
                  <a:gd name="connsiteX6" fmla="*/ 13032 w 41952"/>
                  <a:gd name="connsiteY6" fmla="*/ 83548 h 83548"/>
                  <a:gd name="connsiteX7" fmla="*/ 29099 w 41952"/>
                  <a:gd name="connsiteY7" fmla="*/ 83548 h 83548"/>
                  <a:gd name="connsiteX8" fmla="*/ 29099 w 41952"/>
                  <a:gd name="connsiteY8" fmla="*/ 83548 h 83548"/>
                  <a:gd name="connsiteX9" fmla="*/ 38204 w 41952"/>
                  <a:gd name="connsiteY9" fmla="*/ 79799 h 83548"/>
                  <a:gd name="connsiteX10" fmla="*/ 41953 w 41952"/>
                  <a:gd name="connsiteY10" fmla="*/ 70516 h 83548"/>
                  <a:gd name="connsiteX11" fmla="*/ 41953 w 41952"/>
                  <a:gd name="connsiteY11" fmla="*/ 2678 h 83548"/>
                  <a:gd name="connsiteX12" fmla="*/ 41596 w 41952"/>
                  <a:gd name="connsiteY12" fmla="*/ 0 h 83548"/>
                  <a:gd name="connsiteX13" fmla="*/ 16424 w 41952"/>
                  <a:gd name="connsiteY13" fmla="*/ 0 h 83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1952" h="83548">
                    <a:moveTo>
                      <a:pt x="16424" y="0"/>
                    </a:moveTo>
                    <a:cubicBezTo>
                      <a:pt x="16246" y="893"/>
                      <a:pt x="16067" y="1785"/>
                      <a:pt x="16067" y="2678"/>
                    </a:cubicBezTo>
                    <a:lnTo>
                      <a:pt x="16067" y="57484"/>
                    </a:lnTo>
                    <a:lnTo>
                      <a:pt x="13032" y="57484"/>
                    </a:lnTo>
                    <a:lnTo>
                      <a:pt x="13032" y="57484"/>
                    </a:lnTo>
                    <a:cubicBezTo>
                      <a:pt x="5891" y="57484"/>
                      <a:pt x="0" y="63375"/>
                      <a:pt x="0" y="70516"/>
                    </a:cubicBezTo>
                    <a:cubicBezTo>
                      <a:pt x="0" y="77657"/>
                      <a:pt x="5713" y="83548"/>
                      <a:pt x="13032" y="83548"/>
                    </a:cubicBezTo>
                    <a:lnTo>
                      <a:pt x="29099" y="83548"/>
                    </a:lnTo>
                    <a:lnTo>
                      <a:pt x="29099" y="83548"/>
                    </a:lnTo>
                    <a:cubicBezTo>
                      <a:pt x="32491" y="83548"/>
                      <a:pt x="35883" y="82120"/>
                      <a:pt x="38204" y="79799"/>
                    </a:cubicBezTo>
                    <a:cubicBezTo>
                      <a:pt x="40703" y="77300"/>
                      <a:pt x="41953" y="74087"/>
                      <a:pt x="41953" y="70516"/>
                    </a:cubicBezTo>
                    <a:lnTo>
                      <a:pt x="41953" y="2678"/>
                    </a:lnTo>
                    <a:cubicBezTo>
                      <a:pt x="41953" y="1785"/>
                      <a:pt x="41774" y="893"/>
                      <a:pt x="41596" y="0"/>
                    </a:cubicBezTo>
                    <a:lnTo>
                      <a:pt x="16424" y="0"/>
                    </a:lnTo>
                    <a:close/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</p:grpSp>
        <p:grpSp>
          <p:nvGrpSpPr>
            <p:cNvPr id="24" name="Bild 8">
              <a:extLst>
                <a:ext uri="{FF2B5EF4-FFF2-40B4-BE49-F238E27FC236}">
                  <a16:creationId xmlns:a16="http://schemas.microsoft.com/office/drawing/2014/main" id="{0703AB49-5B43-4AF1-BEDC-7FFD42AF8D59}"/>
                </a:ext>
              </a:extLst>
            </p:cNvPr>
            <p:cNvGrpSpPr/>
            <p:nvPr/>
          </p:nvGrpSpPr>
          <p:grpSpPr>
            <a:xfrm>
              <a:off x="10685498" y="6071539"/>
              <a:ext cx="969196" cy="146745"/>
              <a:chOff x="10685498" y="6071539"/>
              <a:chExt cx="969196" cy="146745"/>
            </a:xfrm>
            <a:solidFill>
              <a:srgbClr val="8E8D89"/>
            </a:solidFill>
          </p:grpSpPr>
          <p:sp>
            <p:nvSpPr>
              <p:cNvPr id="25" name="Frihandsfigur: Form 24">
                <a:extLst>
                  <a:ext uri="{FF2B5EF4-FFF2-40B4-BE49-F238E27FC236}">
                    <a16:creationId xmlns:a16="http://schemas.microsoft.com/office/drawing/2014/main" id="{C04096D6-5503-4A60-97F4-654AFBD008C4}"/>
                  </a:ext>
                </a:extLst>
              </p:cNvPr>
              <p:cNvSpPr/>
              <p:nvPr/>
            </p:nvSpPr>
            <p:spPr>
              <a:xfrm>
                <a:off x="10685498" y="6076538"/>
                <a:ext cx="21244" cy="111754"/>
              </a:xfrm>
              <a:custGeom>
                <a:avLst/>
                <a:gdLst>
                  <a:gd name="connsiteX0" fmla="*/ 0 w 21244"/>
                  <a:gd name="connsiteY0" fmla="*/ 0 h 111754"/>
                  <a:gd name="connsiteX1" fmla="*/ 21244 w 21244"/>
                  <a:gd name="connsiteY1" fmla="*/ 0 h 111754"/>
                  <a:gd name="connsiteX2" fmla="*/ 21244 w 21244"/>
                  <a:gd name="connsiteY2" fmla="*/ 111755 h 111754"/>
                  <a:gd name="connsiteX3" fmla="*/ 0 w 21244"/>
                  <a:gd name="connsiteY3" fmla="*/ 111755 h 111754"/>
                  <a:gd name="connsiteX4" fmla="*/ 0 w 21244"/>
                  <a:gd name="connsiteY4" fmla="*/ 0 h 1117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244" h="111754">
                    <a:moveTo>
                      <a:pt x="0" y="0"/>
                    </a:moveTo>
                    <a:lnTo>
                      <a:pt x="21244" y="0"/>
                    </a:lnTo>
                    <a:lnTo>
                      <a:pt x="21244" y="111755"/>
                    </a:lnTo>
                    <a:lnTo>
                      <a:pt x="0" y="11175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6" name="Frihandsfigur: Form 25">
                <a:extLst>
                  <a:ext uri="{FF2B5EF4-FFF2-40B4-BE49-F238E27FC236}">
                    <a16:creationId xmlns:a16="http://schemas.microsoft.com/office/drawing/2014/main" id="{ECD20AF7-1A47-4092-9D48-8B02BD5BA6F6}"/>
                  </a:ext>
                </a:extLst>
              </p:cNvPr>
              <p:cNvSpPr/>
              <p:nvPr/>
            </p:nvSpPr>
            <p:spPr>
              <a:xfrm>
                <a:off x="10729950" y="6103135"/>
                <a:ext cx="70516" cy="85335"/>
              </a:xfrm>
              <a:custGeom>
                <a:avLst/>
                <a:gdLst>
                  <a:gd name="connsiteX0" fmla="*/ 70516 w 70516"/>
                  <a:gd name="connsiteY0" fmla="*/ 24995 h 85335"/>
                  <a:gd name="connsiteX1" fmla="*/ 70516 w 70516"/>
                  <a:gd name="connsiteY1" fmla="*/ 85157 h 85335"/>
                  <a:gd name="connsiteX2" fmla="*/ 50522 w 70516"/>
                  <a:gd name="connsiteY2" fmla="*/ 85157 h 85335"/>
                  <a:gd name="connsiteX3" fmla="*/ 50522 w 70516"/>
                  <a:gd name="connsiteY3" fmla="*/ 32493 h 85335"/>
                  <a:gd name="connsiteX4" fmla="*/ 35883 w 70516"/>
                  <a:gd name="connsiteY4" fmla="*/ 18569 h 85335"/>
                  <a:gd name="connsiteX5" fmla="*/ 19994 w 70516"/>
                  <a:gd name="connsiteY5" fmla="*/ 32493 h 85335"/>
                  <a:gd name="connsiteX6" fmla="*/ 19994 w 70516"/>
                  <a:gd name="connsiteY6" fmla="*/ 85336 h 85335"/>
                  <a:gd name="connsiteX7" fmla="*/ 0 w 70516"/>
                  <a:gd name="connsiteY7" fmla="*/ 85336 h 85335"/>
                  <a:gd name="connsiteX8" fmla="*/ 0 w 70516"/>
                  <a:gd name="connsiteY8" fmla="*/ 1966 h 85335"/>
                  <a:gd name="connsiteX9" fmla="*/ 19994 w 70516"/>
                  <a:gd name="connsiteY9" fmla="*/ 1966 h 85335"/>
                  <a:gd name="connsiteX10" fmla="*/ 19994 w 70516"/>
                  <a:gd name="connsiteY10" fmla="*/ 14284 h 85335"/>
                  <a:gd name="connsiteX11" fmla="*/ 21244 w 70516"/>
                  <a:gd name="connsiteY11" fmla="*/ 14284 h 85335"/>
                  <a:gd name="connsiteX12" fmla="*/ 44631 w 70516"/>
                  <a:gd name="connsiteY12" fmla="*/ 2 h 85335"/>
                  <a:gd name="connsiteX13" fmla="*/ 70516 w 70516"/>
                  <a:gd name="connsiteY13" fmla="*/ 24995 h 85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0516" h="85335">
                    <a:moveTo>
                      <a:pt x="70516" y="24995"/>
                    </a:moveTo>
                    <a:lnTo>
                      <a:pt x="70516" y="85157"/>
                    </a:lnTo>
                    <a:lnTo>
                      <a:pt x="50522" y="85157"/>
                    </a:lnTo>
                    <a:lnTo>
                      <a:pt x="50522" y="32493"/>
                    </a:lnTo>
                    <a:cubicBezTo>
                      <a:pt x="50522" y="23924"/>
                      <a:pt x="44631" y="18569"/>
                      <a:pt x="35883" y="18569"/>
                    </a:cubicBezTo>
                    <a:cubicBezTo>
                      <a:pt x="26421" y="18569"/>
                      <a:pt x="19994" y="24995"/>
                      <a:pt x="19994" y="32493"/>
                    </a:cubicBezTo>
                    <a:lnTo>
                      <a:pt x="19994" y="85336"/>
                    </a:lnTo>
                    <a:lnTo>
                      <a:pt x="0" y="85336"/>
                    </a:lnTo>
                    <a:lnTo>
                      <a:pt x="0" y="1966"/>
                    </a:lnTo>
                    <a:lnTo>
                      <a:pt x="19994" y="1966"/>
                    </a:lnTo>
                    <a:lnTo>
                      <a:pt x="19994" y="14284"/>
                    </a:lnTo>
                    <a:lnTo>
                      <a:pt x="21244" y="14284"/>
                    </a:lnTo>
                    <a:cubicBezTo>
                      <a:pt x="24458" y="5894"/>
                      <a:pt x="33205" y="2"/>
                      <a:pt x="44631" y="2"/>
                    </a:cubicBezTo>
                    <a:cubicBezTo>
                      <a:pt x="59983" y="-176"/>
                      <a:pt x="70516" y="9821"/>
                      <a:pt x="70516" y="24995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7" name="Frihandsfigur: Form 26">
                <a:extLst>
                  <a:ext uri="{FF2B5EF4-FFF2-40B4-BE49-F238E27FC236}">
                    <a16:creationId xmlns:a16="http://schemas.microsoft.com/office/drawing/2014/main" id="{D20C2145-F8FA-4BB2-9195-8EAFB17D2AB8}"/>
                  </a:ext>
                </a:extLst>
              </p:cNvPr>
              <p:cNvSpPr/>
              <p:nvPr/>
            </p:nvSpPr>
            <p:spPr>
              <a:xfrm>
                <a:off x="10820282" y="6071539"/>
                <a:ext cx="73908" cy="116753"/>
              </a:xfrm>
              <a:custGeom>
                <a:avLst/>
                <a:gdLst>
                  <a:gd name="connsiteX0" fmla="*/ 29635 w 73908"/>
                  <a:gd name="connsiteY0" fmla="*/ 81585 h 116753"/>
                  <a:gd name="connsiteX1" fmla="*/ 19994 w 73908"/>
                  <a:gd name="connsiteY1" fmla="*/ 92117 h 116753"/>
                  <a:gd name="connsiteX2" fmla="*/ 19994 w 73908"/>
                  <a:gd name="connsiteY2" fmla="*/ 116753 h 116753"/>
                  <a:gd name="connsiteX3" fmla="*/ 0 w 73908"/>
                  <a:gd name="connsiteY3" fmla="*/ 116753 h 116753"/>
                  <a:gd name="connsiteX4" fmla="*/ 0 w 73908"/>
                  <a:gd name="connsiteY4" fmla="*/ 0 h 116753"/>
                  <a:gd name="connsiteX5" fmla="*/ 19994 w 73908"/>
                  <a:gd name="connsiteY5" fmla="*/ 0 h 116753"/>
                  <a:gd name="connsiteX6" fmla="*/ 19994 w 73908"/>
                  <a:gd name="connsiteY6" fmla="*/ 66232 h 116753"/>
                  <a:gd name="connsiteX7" fmla="*/ 21423 w 73908"/>
                  <a:gd name="connsiteY7" fmla="*/ 66232 h 116753"/>
                  <a:gd name="connsiteX8" fmla="*/ 49808 w 73908"/>
                  <a:gd name="connsiteY8" fmla="*/ 33384 h 116753"/>
                  <a:gd name="connsiteX9" fmla="*/ 73373 w 73908"/>
                  <a:gd name="connsiteY9" fmla="*/ 33384 h 116753"/>
                  <a:gd name="connsiteX10" fmla="*/ 42667 w 73908"/>
                  <a:gd name="connsiteY10" fmla="*/ 67124 h 116753"/>
                  <a:gd name="connsiteX11" fmla="*/ 73908 w 73908"/>
                  <a:gd name="connsiteY11" fmla="*/ 116753 h 116753"/>
                  <a:gd name="connsiteX12" fmla="*/ 50343 w 73908"/>
                  <a:gd name="connsiteY12" fmla="*/ 116753 h 116753"/>
                  <a:gd name="connsiteX13" fmla="*/ 29635 w 73908"/>
                  <a:gd name="connsiteY13" fmla="*/ 81585 h 116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3908" h="116753">
                    <a:moveTo>
                      <a:pt x="29635" y="81585"/>
                    </a:moveTo>
                    <a:lnTo>
                      <a:pt x="19994" y="92117"/>
                    </a:lnTo>
                    <a:lnTo>
                      <a:pt x="19994" y="116753"/>
                    </a:lnTo>
                    <a:lnTo>
                      <a:pt x="0" y="116753"/>
                    </a:lnTo>
                    <a:lnTo>
                      <a:pt x="0" y="0"/>
                    </a:lnTo>
                    <a:lnTo>
                      <a:pt x="19994" y="0"/>
                    </a:lnTo>
                    <a:lnTo>
                      <a:pt x="19994" y="66232"/>
                    </a:lnTo>
                    <a:lnTo>
                      <a:pt x="21423" y="66232"/>
                    </a:lnTo>
                    <a:lnTo>
                      <a:pt x="49808" y="33384"/>
                    </a:lnTo>
                    <a:lnTo>
                      <a:pt x="73373" y="33384"/>
                    </a:lnTo>
                    <a:lnTo>
                      <a:pt x="42667" y="67124"/>
                    </a:lnTo>
                    <a:lnTo>
                      <a:pt x="73908" y="116753"/>
                    </a:lnTo>
                    <a:lnTo>
                      <a:pt x="50343" y="116753"/>
                    </a:lnTo>
                    <a:lnTo>
                      <a:pt x="29635" y="81585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8" name="Frihandsfigur: Form 27">
                <a:extLst>
                  <a:ext uri="{FF2B5EF4-FFF2-40B4-BE49-F238E27FC236}">
                    <a16:creationId xmlns:a16="http://schemas.microsoft.com/office/drawing/2014/main" id="{3FCBDC95-CEB8-4370-A175-737BD0ACB4B5}"/>
                  </a:ext>
                </a:extLst>
              </p:cNvPr>
              <p:cNvSpPr/>
              <p:nvPr/>
            </p:nvSpPr>
            <p:spPr>
              <a:xfrm>
                <a:off x="10899010" y="6072253"/>
                <a:ext cx="71587" cy="118002"/>
              </a:xfrm>
              <a:custGeom>
                <a:avLst/>
                <a:gdLst>
                  <a:gd name="connsiteX0" fmla="*/ 0 w 71587"/>
                  <a:gd name="connsiteY0" fmla="*/ 85155 h 118002"/>
                  <a:gd name="connsiteX1" fmla="*/ 0 w 71587"/>
                  <a:gd name="connsiteY1" fmla="*/ 63554 h 118002"/>
                  <a:gd name="connsiteX2" fmla="*/ 35883 w 71587"/>
                  <a:gd name="connsiteY2" fmla="*/ 30706 h 118002"/>
                  <a:gd name="connsiteX3" fmla="*/ 71587 w 71587"/>
                  <a:gd name="connsiteY3" fmla="*/ 63554 h 118002"/>
                  <a:gd name="connsiteX4" fmla="*/ 71587 w 71587"/>
                  <a:gd name="connsiteY4" fmla="*/ 85155 h 118002"/>
                  <a:gd name="connsiteX5" fmla="*/ 35883 w 71587"/>
                  <a:gd name="connsiteY5" fmla="*/ 118003 h 118002"/>
                  <a:gd name="connsiteX6" fmla="*/ 0 w 71587"/>
                  <a:gd name="connsiteY6" fmla="*/ 85155 h 118002"/>
                  <a:gd name="connsiteX7" fmla="*/ 8212 w 71587"/>
                  <a:gd name="connsiteY7" fmla="*/ 11247 h 118002"/>
                  <a:gd name="connsiteX8" fmla="*/ 19459 w 71587"/>
                  <a:gd name="connsiteY8" fmla="*/ 0 h 118002"/>
                  <a:gd name="connsiteX9" fmla="*/ 30706 w 71587"/>
                  <a:gd name="connsiteY9" fmla="*/ 11247 h 118002"/>
                  <a:gd name="connsiteX10" fmla="*/ 19459 w 71587"/>
                  <a:gd name="connsiteY10" fmla="*/ 22672 h 118002"/>
                  <a:gd name="connsiteX11" fmla="*/ 8212 w 71587"/>
                  <a:gd name="connsiteY11" fmla="*/ 11247 h 118002"/>
                  <a:gd name="connsiteX12" fmla="*/ 51593 w 71587"/>
                  <a:gd name="connsiteY12" fmla="*/ 85155 h 118002"/>
                  <a:gd name="connsiteX13" fmla="*/ 51593 w 71587"/>
                  <a:gd name="connsiteY13" fmla="*/ 63554 h 118002"/>
                  <a:gd name="connsiteX14" fmla="*/ 35883 w 71587"/>
                  <a:gd name="connsiteY14" fmla="*/ 49272 h 118002"/>
                  <a:gd name="connsiteX15" fmla="*/ 19994 w 71587"/>
                  <a:gd name="connsiteY15" fmla="*/ 63554 h 118002"/>
                  <a:gd name="connsiteX16" fmla="*/ 19994 w 71587"/>
                  <a:gd name="connsiteY16" fmla="*/ 85155 h 118002"/>
                  <a:gd name="connsiteX17" fmla="*/ 35883 w 71587"/>
                  <a:gd name="connsiteY17" fmla="*/ 99437 h 118002"/>
                  <a:gd name="connsiteX18" fmla="*/ 51593 w 71587"/>
                  <a:gd name="connsiteY18" fmla="*/ 85155 h 118002"/>
                  <a:gd name="connsiteX19" fmla="*/ 41060 w 71587"/>
                  <a:gd name="connsiteY19" fmla="*/ 11247 h 118002"/>
                  <a:gd name="connsiteX20" fmla="*/ 52485 w 71587"/>
                  <a:gd name="connsiteY20" fmla="*/ 0 h 118002"/>
                  <a:gd name="connsiteX21" fmla="*/ 63732 w 71587"/>
                  <a:gd name="connsiteY21" fmla="*/ 11247 h 118002"/>
                  <a:gd name="connsiteX22" fmla="*/ 52485 w 71587"/>
                  <a:gd name="connsiteY22" fmla="*/ 22672 h 118002"/>
                  <a:gd name="connsiteX23" fmla="*/ 41060 w 71587"/>
                  <a:gd name="connsiteY23" fmla="*/ 11247 h 118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71587" h="118002">
                    <a:moveTo>
                      <a:pt x="0" y="85155"/>
                    </a:moveTo>
                    <a:lnTo>
                      <a:pt x="0" y="63554"/>
                    </a:lnTo>
                    <a:cubicBezTo>
                      <a:pt x="0" y="43738"/>
                      <a:pt x="14282" y="30706"/>
                      <a:pt x="35883" y="30706"/>
                    </a:cubicBezTo>
                    <a:cubicBezTo>
                      <a:pt x="57484" y="30706"/>
                      <a:pt x="71587" y="43738"/>
                      <a:pt x="71587" y="63554"/>
                    </a:cubicBezTo>
                    <a:lnTo>
                      <a:pt x="71587" y="85155"/>
                    </a:lnTo>
                    <a:cubicBezTo>
                      <a:pt x="71587" y="104971"/>
                      <a:pt x="57484" y="118003"/>
                      <a:pt x="35883" y="118003"/>
                    </a:cubicBezTo>
                    <a:cubicBezTo>
                      <a:pt x="14282" y="118003"/>
                      <a:pt x="0" y="105149"/>
                      <a:pt x="0" y="85155"/>
                    </a:cubicBezTo>
                    <a:close/>
                    <a:moveTo>
                      <a:pt x="8212" y="11247"/>
                    </a:moveTo>
                    <a:cubicBezTo>
                      <a:pt x="8212" y="4642"/>
                      <a:pt x="12675" y="0"/>
                      <a:pt x="19459" y="0"/>
                    </a:cubicBezTo>
                    <a:cubicBezTo>
                      <a:pt x="26243" y="0"/>
                      <a:pt x="30706" y="4463"/>
                      <a:pt x="30706" y="11247"/>
                    </a:cubicBezTo>
                    <a:cubicBezTo>
                      <a:pt x="30706" y="18031"/>
                      <a:pt x="26421" y="22672"/>
                      <a:pt x="19459" y="22672"/>
                    </a:cubicBezTo>
                    <a:cubicBezTo>
                      <a:pt x="12675" y="22494"/>
                      <a:pt x="8212" y="18031"/>
                      <a:pt x="8212" y="11247"/>
                    </a:cubicBezTo>
                    <a:close/>
                    <a:moveTo>
                      <a:pt x="51593" y="85155"/>
                    </a:moveTo>
                    <a:lnTo>
                      <a:pt x="51593" y="63554"/>
                    </a:lnTo>
                    <a:cubicBezTo>
                      <a:pt x="51593" y="54806"/>
                      <a:pt x="45345" y="49272"/>
                      <a:pt x="35883" y="49272"/>
                    </a:cubicBezTo>
                    <a:cubicBezTo>
                      <a:pt x="26421" y="49272"/>
                      <a:pt x="19994" y="54985"/>
                      <a:pt x="19994" y="63554"/>
                    </a:cubicBezTo>
                    <a:lnTo>
                      <a:pt x="19994" y="85155"/>
                    </a:lnTo>
                    <a:cubicBezTo>
                      <a:pt x="19994" y="93903"/>
                      <a:pt x="26243" y="99437"/>
                      <a:pt x="35883" y="99437"/>
                    </a:cubicBezTo>
                    <a:cubicBezTo>
                      <a:pt x="45523" y="99437"/>
                      <a:pt x="51593" y="93903"/>
                      <a:pt x="51593" y="85155"/>
                    </a:cubicBezTo>
                    <a:close/>
                    <a:moveTo>
                      <a:pt x="41060" y="11247"/>
                    </a:moveTo>
                    <a:cubicBezTo>
                      <a:pt x="41060" y="4642"/>
                      <a:pt x="45523" y="0"/>
                      <a:pt x="52485" y="0"/>
                    </a:cubicBezTo>
                    <a:cubicBezTo>
                      <a:pt x="59091" y="0"/>
                      <a:pt x="63732" y="4463"/>
                      <a:pt x="63732" y="11247"/>
                    </a:cubicBezTo>
                    <a:cubicBezTo>
                      <a:pt x="63732" y="18031"/>
                      <a:pt x="59269" y="22672"/>
                      <a:pt x="52485" y="22672"/>
                    </a:cubicBezTo>
                    <a:cubicBezTo>
                      <a:pt x="45523" y="22494"/>
                      <a:pt x="41060" y="18031"/>
                      <a:pt x="41060" y="11247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9" name="Frihandsfigur: Form 28">
                <a:extLst>
                  <a:ext uri="{FF2B5EF4-FFF2-40B4-BE49-F238E27FC236}">
                    <a16:creationId xmlns:a16="http://schemas.microsoft.com/office/drawing/2014/main" id="{B1E23123-D578-4A4E-8FC8-CC24041D2F2F}"/>
                  </a:ext>
                </a:extLst>
              </p:cNvPr>
              <p:cNvSpPr/>
              <p:nvPr/>
            </p:nvSpPr>
            <p:spPr>
              <a:xfrm>
                <a:off x="10988271" y="6102959"/>
                <a:ext cx="71408" cy="115325"/>
              </a:xfrm>
              <a:custGeom>
                <a:avLst/>
                <a:gdLst>
                  <a:gd name="connsiteX0" fmla="*/ 71409 w 71408"/>
                  <a:gd name="connsiteY0" fmla="*/ 27314 h 115325"/>
                  <a:gd name="connsiteX1" fmla="*/ 71409 w 71408"/>
                  <a:gd name="connsiteY1" fmla="*/ 59983 h 115325"/>
                  <a:gd name="connsiteX2" fmla="*/ 44452 w 71408"/>
                  <a:gd name="connsiteY2" fmla="*/ 87297 h 115325"/>
                  <a:gd name="connsiteX3" fmla="*/ 21244 w 71408"/>
                  <a:gd name="connsiteY3" fmla="*/ 73015 h 115325"/>
                  <a:gd name="connsiteX4" fmla="*/ 19994 w 71408"/>
                  <a:gd name="connsiteY4" fmla="*/ 73015 h 115325"/>
                  <a:gd name="connsiteX5" fmla="*/ 19994 w 71408"/>
                  <a:gd name="connsiteY5" fmla="*/ 115325 h 115325"/>
                  <a:gd name="connsiteX6" fmla="*/ 0 w 71408"/>
                  <a:gd name="connsiteY6" fmla="*/ 115325 h 115325"/>
                  <a:gd name="connsiteX7" fmla="*/ 0 w 71408"/>
                  <a:gd name="connsiteY7" fmla="*/ 1964 h 115325"/>
                  <a:gd name="connsiteX8" fmla="*/ 19994 w 71408"/>
                  <a:gd name="connsiteY8" fmla="*/ 1964 h 115325"/>
                  <a:gd name="connsiteX9" fmla="*/ 19994 w 71408"/>
                  <a:gd name="connsiteY9" fmla="*/ 14282 h 115325"/>
                  <a:gd name="connsiteX10" fmla="*/ 21244 w 71408"/>
                  <a:gd name="connsiteY10" fmla="*/ 14282 h 115325"/>
                  <a:gd name="connsiteX11" fmla="*/ 44452 w 71408"/>
                  <a:gd name="connsiteY11" fmla="*/ 0 h 115325"/>
                  <a:gd name="connsiteX12" fmla="*/ 71409 w 71408"/>
                  <a:gd name="connsiteY12" fmla="*/ 27314 h 115325"/>
                  <a:gd name="connsiteX13" fmla="*/ 51414 w 71408"/>
                  <a:gd name="connsiteY13" fmla="*/ 33205 h 115325"/>
                  <a:gd name="connsiteX14" fmla="*/ 35883 w 71408"/>
                  <a:gd name="connsiteY14" fmla="*/ 18745 h 115325"/>
                  <a:gd name="connsiteX15" fmla="*/ 19816 w 71408"/>
                  <a:gd name="connsiteY15" fmla="*/ 33027 h 115325"/>
                  <a:gd name="connsiteX16" fmla="*/ 19816 w 71408"/>
                  <a:gd name="connsiteY16" fmla="*/ 54449 h 115325"/>
                  <a:gd name="connsiteX17" fmla="*/ 35883 w 71408"/>
                  <a:gd name="connsiteY17" fmla="*/ 68731 h 115325"/>
                  <a:gd name="connsiteX18" fmla="*/ 51414 w 71408"/>
                  <a:gd name="connsiteY18" fmla="*/ 54271 h 115325"/>
                  <a:gd name="connsiteX19" fmla="*/ 51414 w 71408"/>
                  <a:gd name="connsiteY19" fmla="*/ 33205 h 115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1408" h="115325">
                    <a:moveTo>
                      <a:pt x="71409" y="27314"/>
                    </a:moveTo>
                    <a:lnTo>
                      <a:pt x="71409" y="59983"/>
                    </a:lnTo>
                    <a:cubicBezTo>
                      <a:pt x="71409" y="76407"/>
                      <a:pt x="60340" y="87297"/>
                      <a:pt x="44452" y="87297"/>
                    </a:cubicBezTo>
                    <a:cubicBezTo>
                      <a:pt x="33027" y="87297"/>
                      <a:pt x="24458" y="81227"/>
                      <a:pt x="21244" y="73015"/>
                    </a:cubicBezTo>
                    <a:lnTo>
                      <a:pt x="19994" y="73015"/>
                    </a:lnTo>
                    <a:lnTo>
                      <a:pt x="19994" y="115325"/>
                    </a:lnTo>
                    <a:lnTo>
                      <a:pt x="0" y="115325"/>
                    </a:lnTo>
                    <a:lnTo>
                      <a:pt x="0" y="1964"/>
                    </a:lnTo>
                    <a:lnTo>
                      <a:pt x="19994" y="1964"/>
                    </a:lnTo>
                    <a:lnTo>
                      <a:pt x="19994" y="14282"/>
                    </a:lnTo>
                    <a:lnTo>
                      <a:pt x="21244" y="14282"/>
                    </a:lnTo>
                    <a:cubicBezTo>
                      <a:pt x="24458" y="5891"/>
                      <a:pt x="33027" y="0"/>
                      <a:pt x="44452" y="0"/>
                    </a:cubicBezTo>
                    <a:cubicBezTo>
                      <a:pt x="60340" y="0"/>
                      <a:pt x="71409" y="11068"/>
                      <a:pt x="71409" y="27314"/>
                    </a:cubicBezTo>
                    <a:close/>
                    <a:moveTo>
                      <a:pt x="51414" y="33205"/>
                    </a:moveTo>
                    <a:cubicBezTo>
                      <a:pt x="51414" y="24457"/>
                      <a:pt x="45166" y="18745"/>
                      <a:pt x="35883" y="18745"/>
                    </a:cubicBezTo>
                    <a:cubicBezTo>
                      <a:pt x="26421" y="18745"/>
                      <a:pt x="19816" y="25172"/>
                      <a:pt x="19816" y="33027"/>
                    </a:cubicBezTo>
                    <a:lnTo>
                      <a:pt x="19816" y="54449"/>
                    </a:lnTo>
                    <a:cubicBezTo>
                      <a:pt x="19816" y="62304"/>
                      <a:pt x="26243" y="68731"/>
                      <a:pt x="35883" y="68731"/>
                    </a:cubicBezTo>
                    <a:cubicBezTo>
                      <a:pt x="45166" y="68731"/>
                      <a:pt x="51414" y="62840"/>
                      <a:pt x="51414" y="54271"/>
                    </a:cubicBezTo>
                    <a:lnTo>
                      <a:pt x="51414" y="33205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0" name="Frihandsfigur: Form 29">
                <a:extLst>
                  <a:ext uri="{FF2B5EF4-FFF2-40B4-BE49-F238E27FC236}">
                    <a16:creationId xmlns:a16="http://schemas.microsoft.com/office/drawing/2014/main" id="{B530F463-3AD2-42B7-B638-D61691D3F1B9}"/>
                  </a:ext>
                </a:extLst>
              </p:cNvPr>
              <p:cNvSpPr/>
              <p:nvPr/>
            </p:nvSpPr>
            <p:spPr>
              <a:xfrm>
                <a:off x="11072355" y="6102959"/>
                <a:ext cx="68016" cy="87120"/>
              </a:xfrm>
              <a:custGeom>
                <a:avLst/>
                <a:gdLst>
                  <a:gd name="connsiteX0" fmla="*/ 0 w 68016"/>
                  <a:gd name="connsiteY0" fmla="*/ 61233 h 87120"/>
                  <a:gd name="connsiteX1" fmla="*/ 0 w 68016"/>
                  <a:gd name="connsiteY1" fmla="*/ 59805 h 87120"/>
                  <a:gd name="connsiteX2" fmla="*/ 20530 w 68016"/>
                  <a:gd name="connsiteY2" fmla="*/ 59805 h 87120"/>
                  <a:gd name="connsiteX3" fmla="*/ 20530 w 68016"/>
                  <a:gd name="connsiteY3" fmla="*/ 61233 h 87120"/>
                  <a:gd name="connsiteX4" fmla="*/ 34276 w 68016"/>
                  <a:gd name="connsiteY4" fmla="*/ 70873 h 87120"/>
                  <a:gd name="connsiteX5" fmla="*/ 47308 w 68016"/>
                  <a:gd name="connsiteY5" fmla="*/ 62483 h 87120"/>
                  <a:gd name="connsiteX6" fmla="*/ 1071 w 68016"/>
                  <a:gd name="connsiteY6" fmla="*/ 25707 h 87120"/>
                  <a:gd name="connsiteX7" fmla="*/ 33027 w 68016"/>
                  <a:gd name="connsiteY7" fmla="*/ 0 h 87120"/>
                  <a:gd name="connsiteX8" fmla="*/ 66232 w 68016"/>
                  <a:gd name="connsiteY8" fmla="*/ 24636 h 87120"/>
                  <a:gd name="connsiteX9" fmla="*/ 66232 w 68016"/>
                  <a:gd name="connsiteY9" fmla="*/ 26064 h 87120"/>
                  <a:gd name="connsiteX10" fmla="*/ 45880 w 68016"/>
                  <a:gd name="connsiteY10" fmla="*/ 26064 h 87120"/>
                  <a:gd name="connsiteX11" fmla="*/ 45880 w 68016"/>
                  <a:gd name="connsiteY11" fmla="*/ 24815 h 87120"/>
                  <a:gd name="connsiteX12" fmla="*/ 33562 w 68016"/>
                  <a:gd name="connsiteY12" fmla="*/ 16246 h 87120"/>
                  <a:gd name="connsiteX13" fmla="*/ 21601 w 68016"/>
                  <a:gd name="connsiteY13" fmla="*/ 23922 h 87120"/>
                  <a:gd name="connsiteX14" fmla="*/ 68017 w 68016"/>
                  <a:gd name="connsiteY14" fmla="*/ 60340 h 87120"/>
                  <a:gd name="connsiteX15" fmla="*/ 34455 w 68016"/>
                  <a:gd name="connsiteY15" fmla="*/ 87119 h 87120"/>
                  <a:gd name="connsiteX16" fmla="*/ 0 w 68016"/>
                  <a:gd name="connsiteY16" fmla="*/ 61233 h 871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68016" h="87120">
                    <a:moveTo>
                      <a:pt x="0" y="61233"/>
                    </a:moveTo>
                    <a:lnTo>
                      <a:pt x="0" y="59805"/>
                    </a:lnTo>
                    <a:lnTo>
                      <a:pt x="20530" y="59805"/>
                    </a:lnTo>
                    <a:lnTo>
                      <a:pt x="20530" y="61233"/>
                    </a:lnTo>
                    <a:cubicBezTo>
                      <a:pt x="20530" y="67124"/>
                      <a:pt x="25707" y="70873"/>
                      <a:pt x="34276" y="70873"/>
                    </a:cubicBezTo>
                    <a:cubicBezTo>
                      <a:pt x="42488" y="70873"/>
                      <a:pt x="47308" y="67481"/>
                      <a:pt x="47308" y="62483"/>
                    </a:cubicBezTo>
                    <a:cubicBezTo>
                      <a:pt x="47308" y="47487"/>
                      <a:pt x="1071" y="57306"/>
                      <a:pt x="1071" y="25707"/>
                    </a:cubicBezTo>
                    <a:cubicBezTo>
                      <a:pt x="1071" y="9105"/>
                      <a:pt x="13925" y="0"/>
                      <a:pt x="33027" y="0"/>
                    </a:cubicBezTo>
                    <a:cubicBezTo>
                      <a:pt x="53378" y="0"/>
                      <a:pt x="66232" y="10176"/>
                      <a:pt x="66232" y="24636"/>
                    </a:cubicBezTo>
                    <a:lnTo>
                      <a:pt x="66232" y="26064"/>
                    </a:lnTo>
                    <a:lnTo>
                      <a:pt x="45880" y="26064"/>
                    </a:lnTo>
                    <a:lnTo>
                      <a:pt x="45880" y="24815"/>
                    </a:lnTo>
                    <a:cubicBezTo>
                      <a:pt x="45880" y="19637"/>
                      <a:pt x="41060" y="16246"/>
                      <a:pt x="33562" y="16246"/>
                    </a:cubicBezTo>
                    <a:cubicBezTo>
                      <a:pt x="26064" y="16246"/>
                      <a:pt x="21601" y="19280"/>
                      <a:pt x="21601" y="23922"/>
                    </a:cubicBezTo>
                    <a:cubicBezTo>
                      <a:pt x="21601" y="38739"/>
                      <a:pt x="68017" y="28206"/>
                      <a:pt x="68017" y="60340"/>
                    </a:cubicBezTo>
                    <a:cubicBezTo>
                      <a:pt x="68017" y="77121"/>
                      <a:pt x="54985" y="87119"/>
                      <a:pt x="34455" y="87119"/>
                    </a:cubicBezTo>
                    <a:cubicBezTo>
                      <a:pt x="13389" y="87297"/>
                      <a:pt x="0" y="76586"/>
                      <a:pt x="0" y="61233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1" name="Frihandsfigur: Form 30">
                <a:extLst>
                  <a:ext uri="{FF2B5EF4-FFF2-40B4-BE49-F238E27FC236}">
                    <a16:creationId xmlns:a16="http://schemas.microsoft.com/office/drawing/2014/main" id="{F4A99F5E-4CB9-40D1-AA21-2209F101C11B}"/>
                  </a:ext>
                </a:extLst>
              </p:cNvPr>
              <p:cNvSpPr/>
              <p:nvPr/>
            </p:nvSpPr>
            <p:spPr>
              <a:xfrm>
                <a:off x="11151976" y="6102959"/>
                <a:ext cx="70516" cy="87297"/>
              </a:xfrm>
              <a:custGeom>
                <a:avLst/>
                <a:gdLst>
                  <a:gd name="connsiteX0" fmla="*/ 0 w 70516"/>
                  <a:gd name="connsiteY0" fmla="*/ 54806 h 87297"/>
                  <a:gd name="connsiteX1" fmla="*/ 0 w 70516"/>
                  <a:gd name="connsiteY1" fmla="*/ 32491 h 87297"/>
                  <a:gd name="connsiteX2" fmla="*/ 35169 w 70516"/>
                  <a:gd name="connsiteY2" fmla="*/ 0 h 87297"/>
                  <a:gd name="connsiteX3" fmla="*/ 70516 w 70516"/>
                  <a:gd name="connsiteY3" fmla="*/ 32491 h 87297"/>
                  <a:gd name="connsiteX4" fmla="*/ 70516 w 70516"/>
                  <a:gd name="connsiteY4" fmla="*/ 34455 h 87297"/>
                  <a:gd name="connsiteX5" fmla="*/ 50522 w 70516"/>
                  <a:gd name="connsiteY5" fmla="*/ 34455 h 87297"/>
                  <a:gd name="connsiteX6" fmla="*/ 50522 w 70516"/>
                  <a:gd name="connsiteY6" fmla="*/ 32491 h 87297"/>
                  <a:gd name="connsiteX7" fmla="*/ 35169 w 70516"/>
                  <a:gd name="connsiteY7" fmla="*/ 18566 h 87297"/>
                  <a:gd name="connsiteX8" fmla="*/ 19994 w 70516"/>
                  <a:gd name="connsiteY8" fmla="*/ 32491 h 87297"/>
                  <a:gd name="connsiteX9" fmla="*/ 19994 w 70516"/>
                  <a:gd name="connsiteY9" fmla="*/ 54806 h 87297"/>
                  <a:gd name="connsiteX10" fmla="*/ 35169 w 70516"/>
                  <a:gd name="connsiteY10" fmla="*/ 68731 h 87297"/>
                  <a:gd name="connsiteX11" fmla="*/ 50522 w 70516"/>
                  <a:gd name="connsiteY11" fmla="*/ 54806 h 87297"/>
                  <a:gd name="connsiteX12" fmla="*/ 50522 w 70516"/>
                  <a:gd name="connsiteY12" fmla="*/ 52843 h 87297"/>
                  <a:gd name="connsiteX13" fmla="*/ 70516 w 70516"/>
                  <a:gd name="connsiteY13" fmla="*/ 52843 h 87297"/>
                  <a:gd name="connsiteX14" fmla="*/ 70516 w 70516"/>
                  <a:gd name="connsiteY14" fmla="*/ 54806 h 87297"/>
                  <a:gd name="connsiteX15" fmla="*/ 35169 w 70516"/>
                  <a:gd name="connsiteY15" fmla="*/ 87297 h 87297"/>
                  <a:gd name="connsiteX16" fmla="*/ 0 w 70516"/>
                  <a:gd name="connsiteY16" fmla="*/ 54806 h 872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70516" h="87297">
                    <a:moveTo>
                      <a:pt x="0" y="54806"/>
                    </a:moveTo>
                    <a:lnTo>
                      <a:pt x="0" y="32491"/>
                    </a:lnTo>
                    <a:cubicBezTo>
                      <a:pt x="0" y="12854"/>
                      <a:pt x="13925" y="0"/>
                      <a:pt x="35169" y="0"/>
                    </a:cubicBezTo>
                    <a:cubicBezTo>
                      <a:pt x="56591" y="0"/>
                      <a:pt x="70516" y="12854"/>
                      <a:pt x="70516" y="32491"/>
                    </a:cubicBezTo>
                    <a:lnTo>
                      <a:pt x="70516" y="34455"/>
                    </a:lnTo>
                    <a:lnTo>
                      <a:pt x="50522" y="34455"/>
                    </a:lnTo>
                    <a:lnTo>
                      <a:pt x="50522" y="32491"/>
                    </a:lnTo>
                    <a:cubicBezTo>
                      <a:pt x="50522" y="23922"/>
                      <a:pt x="44273" y="18566"/>
                      <a:pt x="35169" y="18566"/>
                    </a:cubicBezTo>
                    <a:cubicBezTo>
                      <a:pt x="26064" y="18566"/>
                      <a:pt x="19994" y="24100"/>
                      <a:pt x="19994" y="32491"/>
                    </a:cubicBezTo>
                    <a:lnTo>
                      <a:pt x="19994" y="54806"/>
                    </a:lnTo>
                    <a:cubicBezTo>
                      <a:pt x="19994" y="63375"/>
                      <a:pt x="26064" y="68731"/>
                      <a:pt x="35169" y="68731"/>
                    </a:cubicBezTo>
                    <a:cubicBezTo>
                      <a:pt x="44273" y="68731"/>
                      <a:pt x="50522" y="63197"/>
                      <a:pt x="50522" y="54806"/>
                    </a:cubicBezTo>
                    <a:lnTo>
                      <a:pt x="50522" y="52843"/>
                    </a:lnTo>
                    <a:lnTo>
                      <a:pt x="70516" y="52843"/>
                    </a:lnTo>
                    <a:lnTo>
                      <a:pt x="70516" y="54806"/>
                    </a:lnTo>
                    <a:cubicBezTo>
                      <a:pt x="70516" y="74444"/>
                      <a:pt x="56591" y="87297"/>
                      <a:pt x="35169" y="87297"/>
                    </a:cubicBezTo>
                    <a:cubicBezTo>
                      <a:pt x="13925" y="87297"/>
                      <a:pt x="0" y="74622"/>
                      <a:pt x="0" y="54806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2" name="Frihandsfigur: Form 31">
                <a:extLst>
                  <a:ext uri="{FF2B5EF4-FFF2-40B4-BE49-F238E27FC236}">
                    <a16:creationId xmlns:a16="http://schemas.microsoft.com/office/drawing/2014/main" id="{B8A36C80-AC15-49D0-A3C9-F8140E70259B}"/>
                  </a:ext>
                </a:extLst>
              </p:cNvPr>
              <p:cNvSpPr/>
              <p:nvPr/>
            </p:nvSpPr>
            <p:spPr>
              <a:xfrm>
                <a:off x="11235703" y="6102959"/>
                <a:ext cx="71408" cy="87297"/>
              </a:xfrm>
              <a:custGeom>
                <a:avLst/>
                <a:gdLst>
                  <a:gd name="connsiteX0" fmla="*/ 19994 w 71408"/>
                  <a:gd name="connsiteY0" fmla="*/ 50879 h 87297"/>
                  <a:gd name="connsiteX1" fmla="*/ 19994 w 71408"/>
                  <a:gd name="connsiteY1" fmla="*/ 55877 h 87297"/>
                  <a:gd name="connsiteX2" fmla="*/ 36418 w 71408"/>
                  <a:gd name="connsiteY2" fmla="*/ 70516 h 87297"/>
                  <a:gd name="connsiteX3" fmla="*/ 51414 w 71408"/>
                  <a:gd name="connsiteY3" fmla="*/ 60162 h 87297"/>
                  <a:gd name="connsiteX4" fmla="*/ 51414 w 71408"/>
                  <a:gd name="connsiteY4" fmla="*/ 59805 h 87297"/>
                  <a:gd name="connsiteX5" fmla="*/ 71409 w 71408"/>
                  <a:gd name="connsiteY5" fmla="*/ 59805 h 87297"/>
                  <a:gd name="connsiteX6" fmla="*/ 71409 w 71408"/>
                  <a:gd name="connsiteY6" fmla="*/ 60340 h 87297"/>
                  <a:gd name="connsiteX7" fmla="*/ 36418 w 71408"/>
                  <a:gd name="connsiteY7" fmla="*/ 87297 h 87297"/>
                  <a:gd name="connsiteX8" fmla="*/ 0 w 71408"/>
                  <a:gd name="connsiteY8" fmla="*/ 54449 h 87297"/>
                  <a:gd name="connsiteX9" fmla="*/ 0 w 71408"/>
                  <a:gd name="connsiteY9" fmla="*/ 32848 h 87297"/>
                  <a:gd name="connsiteX10" fmla="*/ 35883 w 71408"/>
                  <a:gd name="connsiteY10" fmla="*/ 0 h 87297"/>
                  <a:gd name="connsiteX11" fmla="*/ 71409 w 71408"/>
                  <a:gd name="connsiteY11" fmla="*/ 32848 h 87297"/>
                  <a:gd name="connsiteX12" fmla="*/ 71409 w 71408"/>
                  <a:gd name="connsiteY12" fmla="*/ 50879 h 87297"/>
                  <a:gd name="connsiteX13" fmla="*/ 19994 w 71408"/>
                  <a:gd name="connsiteY13" fmla="*/ 50879 h 87297"/>
                  <a:gd name="connsiteX14" fmla="*/ 19994 w 71408"/>
                  <a:gd name="connsiteY14" fmla="*/ 31420 h 87297"/>
                  <a:gd name="connsiteX15" fmla="*/ 19994 w 71408"/>
                  <a:gd name="connsiteY15" fmla="*/ 35526 h 87297"/>
                  <a:gd name="connsiteX16" fmla="*/ 51414 w 71408"/>
                  <a:gd name="connsiteY16" fmla="*/ 35526 h 87297"/>
                  <a:gd name="connsiteX17" fmla="*/ 51414 w 71408"/>
                  <a:gd name="connsiteY17" fmla="*/ 31420 h 87297"/>
                  <a:gd name="connsiteX18" fmla="*/ 35883 w 71408"/>
                  <a:gd name="connsiteY18" fmla="*/ 16960 h 87297"/>
                  <a:gd name="connsiteX19" fmla="*/ 19994 w 71408"/>
                  <a:gd name="connsiteY19" fmla="*/ 31420 h 872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1408" h="87297">
                    <a:moveTo>
                      <a:pt x="19994" y="50879"/>
                    </a:moveTo>
                    <a:lnTo>
                      <a:pt x="19994" y="55877"/>
                    </a:lnTo>
                    <a:cubicBezTo>
                      <a:pt x="19994" y="64803"/>
                      <a:pt x="26243" y="70516"/>
                      <a:pt x="36418" y="70516"/>
                    </a:cubicBezTo>
                    <a:cubicBezTo>
                      <a:pt x="45345" y="70516"/>
                      <a:pt x="51414" y="66410"/>
                      <a:pt x="51414" y="60162"/>
                    </a:cubicBezTo>
                    <a:lnTo>
                      <a:pt x="51414" y="59805"/>
                    </a:lnTo>
                    <a:lnTo>
                      <a:pt x="71409" y="59805"/>
                    </a:lnTo>
                    <a:lnTo>
                      <a:pt x="71409" y="60340"/>
                    </a:lnTo>
                    <a:cubicBezTo>
                      <a:pt x="71409" y="76586"/>
                      <a:pt x="57306" y="87297"/>
                      <a:pt x="36418" y="87297"/>
                    </a:cubicBezTo>
                    <a:cubicBezTo>
                      <a:pt x="14460" y="87297"/>
                      <a:pt x="0" y="74265"/>
                      <a:pt x="0" y="54449"/>
                    </a:cubicBezTo>
                    <a:lnTo>
                      <a:pt x="0" y="32848"/>
                    </a:lnTo>
                    <a:cubicBezTo>
                      <a:pt x="0" y="13032"/>
                      <a:pt x="14103" y="0"/>
                      <a:pt x="35883" y="0"/>
                    </a:cubicBezTo>
                    <a:cubicBezTo>
                      <a:pt x="57306" y="0"/>
                      <a:pt x="71409" y="13032"/>
                      <a:pt x="71409" y="32848"/>
                    </a:cubicBezTo>
                    <a:lnTo>
                      <a:pt x="71409" y="50879"/>
                    </a:lnTo>
                    <a:lnTo>
                      <a:pt x="19994" y="50879"/>
                    </a:lnTo>
                    <a:close/>
                    <a:moveTo>
                      <a:pt x="19994" y="31420"/>
                    </a:moveTo>
                    <a:lnTo>
                      <a:pt x="19994" y="35526"/>
                    </a:lnTo>
                    <a:lnTo>
                      <a:pt x="51414" y="35526"/>
                    </a:lnTo>
                    <a:lnTo>
                      <a:pt x="51414" y="31420"/>
                    </a:lnTo>
                    <a:cubicBezTo>
                      <a:pt x="51414" y="22494"/>
                      <a:pt x="45166" y="16960"/>
                      <a:pt x="35883" y="16960"/>
                    </a:cubicBezTo>
                    <a:cubicBezTo>
                      <a:pt x="26243" y="16781"/>
                      <a:pt x="19994" y="22494"/>
                      <a:pt x="19994" y="31420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3" name="Frihandsfigur: Form 32">
                <a:extLst>
                  <a:ext uri="{FF2B5EF4-FFF2-40B4-BE49-F238E27FC236}">
                    <a16:creationId xmlns:a16="http://schemas.microsoft.com/office/drawing/2014/main" id="{A1EB2D3E-5589-480F-810E-C5CB92C44BCD}"/>
                  </a:ext>
                </a:extLst>
              </p:cNvPr>
              <p:cNvSpPr/>
              <p:nvPr/>
            </p:nvSpPr>
            <p:spPr>
              <a:xfrm>
                <a:off x="11324607" y="6103135"/>
                <a:ext cx="70516" cy="85335"/>
              </a:xfrm>
              <a:custGeom>
                <a:avLst/>
                <a:gdLst>
                  <a:gd name="connsiteX0" fmla="*/ 70516 w 70516"/>
                  <a:gd name="connsiteY0" fmla="*/ 24995 h 85335"/>
                  <a:gd name="connsiteX1" fmla="*/ 70516 w 70516"/>
                  <a:gd name="connsiteY1" fmla="*/ 85157 h 85335"/>
                  <a:gd name="connsiteX2" fmla="*/ 50522 w 70516"/>
                  <a:gd name="connsiteY2" fmla="*/ 85157 h 85335"/>
                  <a:gd name="connsiteX3" fmla="*/ 50522 w 70516"/>
                  <a:gd name="connsiteY3" fmla="*/ 32493 h 85335"/>
                  <a:gd name="connsiteX4" fmla="*/ 35883 w 70516"/>
                  <a:gd name="connsiteY4" fmla="*/ 18569 h 85335"/>
                  <a:gd name="connsiteX5" fmla="*/ 19994 w 70516"/>
                  <a:gd name="connsiteY5" fmla="*/ 32493 h 85335"/>
                  <a:gd name="connsiteX6" fmla="*/ 19994 w 70516"/>
                  <a:gd name="connsiteY6" fmla="*/ 85336 h 85335"/>
                  <a:gd name="connsiteX7" fmla="*/ 0 w 70516"/>
                  <a:gd name="connsiteY7" fmla="*/ 85336 h 85335"/>
                  <a:gd name="connsiteX8" fmla="*/ 0 w 70516"/>
                  <a:gd name="connsiteY8" fmla="*/ 1966 h 85335"/>
                  <a:gd name="connsiteX9" fmla="*/ 19994 w 70516"/>
                  <a:gd name="connsiteY9" fmla="*/ 1966 h 85335"/>
                  <a:gd name="connsiteX10" fmla="*/ 19994 w 70516"/>
                  <a:gd name="connsiteY10" fmla="*/ 14284 h 85335"/>
                  <a:gd name="connsiteX11" fmla="*/ 21244 w 70516"/>
                  <a:gd name="connsiteY11" fmla="*/ 14284 h 85335"/>
                  <a:gd name="connsiteX12" fmla="*/ 44631 w 70516"/>
                  <a:gd name="connsiteY12" fmla="*/ 2 h 85335"/>
                  <a:gd name="connsiteX13" fmla="*/ 70516 w 70516"/>
                  <a:gd name="connsiteY13" fmla="*/ 24995 h 85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0516" h="85335">
                    <a:moveTo>
                      <a:pt x="70516" y="24995"/>
                    </a:moveTo>
                    <a:lnTo>
                      <a:pt x="70516" y="85157"/>
                    </a:lnTo>
                    <a:lnTo>
                      <a:pt x="50522" y="85157"/>
                    </a:lnTo>
                    <a:lnTo>
                      <a:pt x="50522" y="32493"/>
                    </a:lnTo>
                    <a:cubicBezTo>
                      <a:pt x="50522" y="23924"/>
                      <a:pt x="44631" y="18569"/>
                      <a:pt x="35883" y="18569"/>
                    </a:cubicBezTo>
                    <a:cubicBezTo>
                      <a:pt x="26421" y="18569"/>
                      <a:pt x="19994" y="24995"/>
                      <a:pt x="19994" y="32493"/>
                    </a:cubicBezTo>
                    <a:lnTo>
                      <a:pt x="19994" y="85336"/>
                    </a:lnTo>
                    <a:lnTo>
                      <a:pt x="0" y="85336"/>
                    </a:lnTo>
                    <a:lnTo>
                      <a:pt x="0" y="1966"/>
                    </a:lnTo>
                    <a:lnTo>
                      <a:pt x="19994" y="1966"/>
                    </a:lnTo>
                    <a:lnTo>
                      <a:pt x="19994" y="14284"/>
                    </a:lnTo>
                    <a:lnTo>
                      <a:pt x="21244" y="14284"/>
                    </a:lnTo>
                    <a:cubicBezTo>
                      <a:pt x="24458" y="5894"/>
                      <a:pt x="33205" y="2"/>
                      <a:pt x="44631" y="2"/>
                    </a:cubicBezTo>
                    <a:cubicBezTo>
                      <a:pt x="59983" y="-176"/>
                      <a:pt x="70516" y="9821"/>
                      <a:pt x="70516" y="24995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4" name="Frihandsfigur: Form 33">
                <a:extLst>
                  <a:ext uri="{FF2B5EF4-FFF2-40B4-BE49-F238E27FC236}">
                    <a16:creationId xmlns:a16="http://schemas.microsoft.com/office/drawing/2014/main" id="{B3CD443A-369B-419B-86F9-0CA3008F760F}"/>
                  </a:ext>
                </a:extLst>
              </p:cNvPr>
              <p:cNvSpPr/>
              <p:nvPr/>
            </p:nvSpPr>
            <p:spPr>
              <a:xfrm>
                <a:off x="11407084" y="6083143"/>
                <a:ext cx="53556" cy="105149"/>
              </a:xfrm>
              <a:custGeom>
                <a:avLst/>
                <a:gdLst>
                  <a:gd name="connsiteX0" fmla="*/ 34098 w 53556"/>
                  <a:gd name="connsiteY0" fmla="*/ 39632 h 105149"/>
                  <a:gd name="connsiteX1" fmla="*/ 34098 w 53556"/>
                  <a:gd name="connsiteY1" fmla="*/ 77121 h 105149"/>
                  <a:gd name="connsiteX2" fmla="*/ 43738 w 53556"/>
                  <a:gd name="connsiteY2" fmla="*/ 86583 h 105149"/>
                  <a:gd name="connsiteX3" fmla="*/ 52485 w 53556"/>
                  <a:gd name="connsiteY3" fmla="*/ 86583 h 105149"/>
                  <a:gd name="connsiteX4" fmla="*/ 52485 w 53556"/>
                  <a:gd name="connsiteY4" fmla="*/ 105149 h 105149"/>
                  <a:gd name="connsiteX5" fmla="*/ 38561 w 53556"/>
                  <a:gd name="connsiteY5" fmla="*/ 105149 h 105149"/>
                  <a:gd name="connsiteX6" fmla="*/ 14103 w 53556"/>
                  <a:gd name="connsiteY6" fmla="*/ 82299 h 105149"/>
                  <a:gd name="connsiteX7" fmla="*/ 14103 w 53556"/>
                  <a:gd name="connsiteY7" fmla="*/ 39632 h 105149"/>
                  <a:gd name="connsiteX8" fmla="*/ 0 w 53556"/>
                  <a:gd name="connsiteY8" fmla="*/ 39632 h 105149"/>
                  <a:gd name="connsiteX9" fmla="*/ 0 w 53556"/>
                  <a:gd name="connsiteY9" fmla="*/ 21780 h 105149"/>
                  <a:gd name="connsiteX10" fmla="*/ 9462 w 53556"/>
                  <a:gd name="connsiteY10" fmla="*/ 21780 h 105149"/>
                  <a:gd name="connsiteX11" fmla="*/ 15531 w 53556"/>
                  <a:gd name="connsiteY11" fmla="*/ 15531 h 105149"/>
                  <a:gd name="connsiteX12" fmla="*/ 15531 w 53556"/>
                  <a:gd name="connsiteY12" fmla="*/ 0 h 105149"/>
                  <a:gd name="connsiteX13" fmla="*/ 34276 w 53556"/>
                  <a:gd name="connsiteY13" fmla="*/ 0 h 105149"/>
                  <a:gd name="connsiteX14" fmla="*/ 34276 w 53556"/>
                  <a:gd name="connsiteY14" fmla="*/ 21601 h 105149"/>
                  <a:gd name="connsiteX15" fmla="*/ 53557 w 53556"/>
                  <a:gd name="connsiteY15" fmla="*/ 21601 h 105149"/>
                  <a:gd name="connsiteX16" fmla="*/ 53557 w 53556"/>
                  <a:gd name="connsiteY16" fmla="*/ 39453 h 105149"/>
                  <a:gd name="connsiteX17" fmla="*/ 34098 w 53556"/>
                  <a:gd name="connsiteY17" fmla="*/ 39453 h 105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53556" h="105149">
                    <a:moveTo>
                      <a:pt x="34098" y="39632"/>
                    </a:moveTo>
                    <a:lnTo>
                      <a:pt x="34098" y="77121"/>
                    </a:lnTo>
                    <a:cubicBezTo>
                      <a:pt x="34098" y="83191"/>
                      <a:pt x="37847" y="86583"/>
                      <a:pt x="43738" y="86583"/>
                    </a:cubicBezTo>
                    <a:lnTo>
                      <a:pt x="52485" y="86583"/>
                    </a:lnTo>
                    <a:lnTo>
                      <a:pt x="52485" y="105149"/>
                    </a:lnTo>
                    <a:lnTo>
                      <a:pt x="38561" y="105149"/>
                    </a:lnTo>
                    <a:cubicBezTo>
                      <a:pt x="23922" y="105149"/>
                      <a:pt x="14103" y="96223"/>
                      <a:pt x="14103" y="82299"/>
                    </a:cubicBezTo>
                    <a:lnTo>
                      <a:pt x="14103" y="39632"/>
                    </a:lnTo>
                    <a:lnTo>
                      <a:pt x="0" y="39632"/>
                    </a:lnTo>
                    <a:lnTo>
                      <a:pt x="0" y="21780"/>
                    </a:lnTo>
                    <a:lnTo>
                      <a:pt x="9462" y="21780"/>
                    </a:lnTo>
                    <a:cubicBezTo>
                      <a:pt x="13211" y="21780"/>
                      <a:pt x="15531" y="19637"/>
                      <a:pt x="15531" y="15531"/>
                    </a:cubicBezTo>
                    <a:lnTo>
                      <a:pt x="15531" y="0"/>
                    </a:lnTo>
                    <a:lnTo>
                      <a:pt x="34276" y="0"/>
                    </a:lnTo>
                    <a:lnTo>
                      <a:pt x="34276" y="21601"/>
                    </a:lnTo>
                    <a:lnTo>
                      <a:pt x="53557" y="21601"/>
                    </a:lnTo>
                    <a:lnTo>
                      <a:pt x="53557" y="39453"/>
                    </a:lnTo>
                    <a:lnTo>
                      <a:pt x="34098" y="39453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5" name="Frihandsfigur: Form 34">
                <a:extLst>
                  <a:ext uri="{FF2B5EF4-FFF2-40B4-BE49-F238E27FC236}">
                    <a16:creationId xmlns:a16="http://schemas.microsoft.com/office/drawing/2014/main" id="{8891260E-0CFE-41CF-BC02-4C1E7E29F750}"/>
                  </a:ext>
                </a:extLst>
              </p:cNvPr>
              <p:cNvSpPr/>
              <p:nvPr/>
            </p:nvSpPr>
            <p:spPr>
              <a:xfrm>
                <a:off x="11476886" y="6102959"/>
                <a:ext cx="46415" cy="85333"/>
              </a:xfrm>
              <a:custGeom>
                <a:avLst/>
                <a:gdLst>
                  <a:gd name="connsiteX0" fmla="*/ 46416 w 46415"/>
                  <a:gd name="connsiteY0" fmla="*/ 0 h 85333"/>
                  <a:gd name="connsiteX1" fmla="*/ 46416 w 46415"/>
                  <a:gd name="connsiteY1" fmla="*/ 20351 h 85333"/>
                  <a:gd name="connsiteX2" fmla="*/ 42667 w 46415"/>
                  <a:gd name="connsiteY2" fmla="*/ 20351 h 85333"/>
                  <a:gd name="connsiteX3" fmla="*/ 19994 w 46415"/>
                  <a:gd name="connsiteY3" fmla="*/ 40882 h 85333"/>
                  <a:gd name="connsiteX4" fmla="*/ 19994 w 46415"/>
                  <a:gd name="connsiteY4" fmla="*/ 85333 h 85333"/>
                  <a:gd name="connsiteX5" fmla="*/ 0 w 46415"/>
                  <a:gd name="connsiteY5" fmla="*/ 85333 h 85333"/>
                  <a:gd name="connsiteX6" fmla="*/ 0 w 46415"/>
                  <a:gd name="connsiteY6" fmla="*/ 1964 h 85333"/>
                  <a:gd name="connsiteX7" fmla="*/ 19994 w 46415"/>
                  <a:gd name="connsiteY7" fmla="*/ 1964 h 85333"/>
                  <a:gd name="connsiteX8" fmla="*/ 19994 w 46415"/>
                  <a:gd name="connsiteY8" fmla="*/ 16424 h 85333"/>
                  <a:gd name="connsiteX9" fmla="*/ 21244 w 46415"/>
                  <a:gd name="connsiteY9" fmla="*/ 16424 h 85333"/>
                  <a:gd name="connsiteX10" fmla="*/ 43381 w 46415"/>
                  <a:gd name="connsiteY10" fmla="*/ 0 h 85333"/>
                  <a:gd name="connsiteX11" fmla="*/ 46416 w 46415"/>
                  <a:gd name="connsiteY11" fmla="*/ 0 h 853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6415" h="85333">
                    <a:moveTo>
                      <a:pt x="46416" y="0"/>
                    </a:moveTo>
                    <a:lnTo>
                      <a:pt x="46416" y="20351"/>
                    </a:lnTo>
                    <a:lnTo>
                      <a:pt x="42667" y="20351"/>
                    </a:lnTo>
                    <a:cubicBezTo>
                      <a:pt x="28385" y="20351"/>
                      <a:pt x="19994" y="29456"/>
                      <a:pt x="19994" y="40882"/>
                    </a:cubicBezTo>
                    <a:lnTo>
                      <a:pt x="19994" y="85333"/>
                    </a:lnTo>
                    <a:lnTo>
                      <a:pt x="0" y="85333"/>
                    </a:lnTo>
                    <a:lnTo>
                      <a:pt x="0" y="1964"/>
                    </a:lnTo>
                    <a:lnTo>
                      <a:pt x="19994" y="1964"/>
                    </a:lnTo>
                    <a:lnTo>
                      <a:pt x="19994" y="16424"/>
                    </a:lnTo>
                    <a:lnTo>
                      <a:pt x="21244" y="16424"/>
                    </a:lnTo>
                    <a:cubicBezTo>
                      <a:pt x="24279" y="6070"/>
                      <a:pt x="32313" y="0"/>
                      <a:pt x="43381" y="0"/>
                    </a:cubicBezTo>
                    <a:lnTo>
                      <a:pt x="46416" y="0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6" name="Frihandsfigur: Form 35">
                <a:extLst>
                  <a:ext uri="{FF2B5EF4-FFF2-40B4-BE49-F238E27FC236}">
                    <a16:creationId xmlns:a16="http://schemas.microsoft.com/office/drawing/2014/main" id="{89C1E42C-803A-4BC6-8562-02AB801A317F}"/>
                  </a:ext>
                </a:extLst>
              </p:cNvPr>
              <p:cNvSpPr/>
              <p:nvPr/>
            </p:nvSpPr>
            <p:spPr>
              <a:xfrm>
                <a:off x="11530800" y="6102959"/>
                <a:ext cx="71587" cy="87475"/>
              </a:xfrm>
              <a:custGeom>
                <a:avLst/>
                <a:gdLst>
                  <a:gd name="connsiteX0" fmla="*/ 71587 w 71587"/>
                  <a:gd name="connsiteY0" fmla="*/ 28206 h 87475"/>
                  <a:gd name="connsiteX1" fmla="*/ 71587 w 71587"/>
                  <a:gd name="connsiteY1" fmla="*/ 85333 h 87475"/>
                  <a:gd name="connsiteX2" fmla="*/ 52486 w 71587"/>
                  <a:gd name="connsiteY2" fmla="*/ 85333 h 87475"/>
                  <a:gd name="connsiteX3" fmla="*/ 52486 w 71587"/>
                  <a:gd name="connsiteY3" fmla="*/ 74087 h 87475"/>
                  <a:gd name="connsiteX4" fmla="*/ 51236 w 71587"/>
                  <a:gd name="connsiteY4" fmla="*/ 74087 h 87475"/>
                  <a:gd name="connsiteX5" fmla="*/ 27671 w 71587"/>
                  <a:gd name="connsiteY5" fmla="*/ 87476 h 87475"/>
                  <a:gd name="connsiteX6" fmla="*/ 0 w 71587"/>
                  <a:gd name="connsiteY6" fmla="*/ 62840 h 87475"/>
                  <a:gd name="connsiteX7" fmla="*/ 27671 w 71587"/>
                  <a:gd name="connsiteY7" fmla="*/ 37668 h 87475"/>
                  <a:gd name="connsiteX8" fmla="*/ 51771 w 71587"/>
                  <a:gd name="connsiteY8" fmla="*/ 37668 h 87475"/>
                  <a:gd name="connsiteX9" fmla="*/ 51771 w 71587"/>
                  <a:gd name="connsiteY9" fmla="*/ 30170 h 87475"/>
                  <a:gd name="connsiteX10" fmla="*/ 36776 w 71587"/>
                  <a:gd name="connsiteY10" fmla="*/ 16960 h 87475"/>
                  <a:gd name="connsiteX11" fmla="*/ 22851 w 71587"/>
                  <a:gd name="connsiteY11" fmla="*/ 26957 h 87475"/>
                  <a:gd name="connsiteX12" fmla="*/ 22851 w 71587"/>
                  <a:gd name="connsiteY12" fmla="*/ 28742 h 87475"/>
                  <a:gd name="connsiteX13" fmla="*/ 3035 w 71587"/>
                  <a:gd name="connsiteY13" fmla="*/ 28742 h 87475"/>
                  <a:gd name="connsiteX14" fmla="*/ 3035 w 71587"/>
                  <a:gd name="connsiteY14" fmla="*/ 25707 h 87475"/>
                  <a:gd name="connsiteX15" fmla="*/ 37133 w 71587"/>
                  <a:gd name="connsiteY15" fmla="*/ 0 h 87475"/>
                  <a:gd name="connsiteX16" fmla="*/ 71587 w 71587"/>
                  <a:gd name="connsiteY16" fmla="*/ 28206 h 87475"/>
                  <a:gd name="connsiteX17" fmla="*/ 51593 w 71587"/>
                  <a:gd name="connsiteY17" fmla="*/ 59805 h 87475"/>
                  <a:gd name="connsiteX18" fmla="*/ 51593 w 71587"/>
                  <a:gd name="connsiteY18" fmla="*/ 52128 h 87475"/>
                  <a:gd name="connsiteX19" fmla="*/ 30884 w 71587"/>
                  <a:gd name="connsiteY19" fmla="*/ 52128 h 87475"/>
                  <a:gd name="connsiteX20" fmla="*/ 19994 w 71587"/>
                  <a:gd name="connsiteY20" fmla="*/ 61233 h 87475"/>
                  <a:gd name="connsiteX21" fmla="*/ 34455 w 71587"/>
                  <a:gd name="connsiteY21" fmla="*/ 71052 h 87475"/>
                  <a:gd name="connsiteX22" fmla="*/ 51593 w 71587"/>
                  <a:gd name="connsiteY22" fmla="*/ 59805 h 87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71587" h="87475">
                    <a:moveTo>
                      <a:pt x="71587" y="28206"/>
                    </a:moveTo>
                    <a:lnTo>
                      <a:pt x="71587" y="85333"/>
                    </a:lnTo>
                    <a:lnTo>
                      <a:pt x="52486" y="85333"/>
                    </a:lnTo>
                    <a:lnTo>
                      <a:pt x="52486" y="74087"/>
                    </a:lnTo>
                    <a:lnTo>
                      <a:pt x="51236" y="74087"/>
                    </a:lnTo>
                    <a:cubicBezTo>
                      <a:pt x="47665" y="82299"/>
                      <a:pt x="39275" y="87476"/>
                      <a:pt x="27671" y="87476"/>
                    </a:cubicBezTo>
                    <a:cubicBezTo>
                      <a:pt x="11068" y="87476"/>
                      <a:pt x="0" y="77657"/>
                      <a:pt x="0" y="62840"/>
                    </a:cubicBezTo>
                    <a:cubicBezTo>
                      <a:pt x="0" y="47665"/>
                      <a:pt x="11068" y="37668"/>
                      <a:pt x="27671" y="37668"/>
                    </a:cubicBezTo>
                    <a:lnTo>
                      <a:pt x="51771" y="37668"/>
                    </a:lnTo>
                    <a:lnTo>
                      <a:pt x="51771" y="30170"/>
                    </a:lnTo>
                    <a:cubicBezTo>
                      <a:pt x="51771" y="22137"/>
                      <a:pt x="46059" y="16960"/>
                      <a:pt x="36776" y="16960"/>
                    </a:cubicBezTo>
                    <a:cubicBezTo>
                      <a:pt x="28742" y="16960"/>
                      <a:pt x="22851" y="20887"/>
                      <a:pt x="22851" y="26957"/>
                    </a:cubicBezTo>
                    <a:lnTo>
                      <a:pt x="22851" y="28742"/>
                    </a:lnTo>
                    <a:lnTo>
                      <a:pt x="3035" y="28742"/>
                    </a:lnTo>
                    <a:lnTo>
                      <a:pt x="3035" y="25707"/>
                    </a:lnTo>
                    <a:cubicBezTo>
                      <a:pt x="3035" y="10176"/>
                      <a:pt x="16960" y="0"/>
                      <a:pt x="37133" y="0"/>
                    </a:cubicBezTo>
                    <a:cubicBezTo>
                      <a:pt x="58198" y="0"/>
                      <a:pt x="71587" y="11068"/>
                      <a:pt x="71587" y="28206"/>
                    </a:cubicBezTo>
                    <a:close/>
                    <a:moveTo>
                      <a:pt x="51593" y="59805"/>
                    </a:moveTo>
                    <a:lnTo>
                      <a:pt x="51593" y="52128"/>
                    </a:lnTo>
                    <a:lnTo>
                      <a:pt x="30884" y="52128"/>
                    </a:lnTo>
                    <a:cubicBezTo>
                      <a:pt x="24458" y="52128"/>
                      <a:pt x="19994" y="55877"/>
                      <a:pt x="19994" y="61233"/>
                    </a:cubicBezTo>
                    <a:cubicBezTo>
                      <a:pt x="19994" y="67303"/>
                      <a:pt x="25529" y="71052"/>
                      <a:pt x="34455" y="71052"/>
                    </a:cubicBezTo>
                    <a:cubicBezTo>
                      <a:pt x="44631" y="71230"/>
                      <a:pt x="51593" y="66767"/>
                      <a:pt x="51593" y="59805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7" name="Frihandsfigur: Form 36">
                <a:extLst>
                  <a:ext uri="{FF2B5EF4-FFF2-40B4-BE49-F238E27FC236}">
                    <a16:creationId xmlns:a16="http://schemas.microsoft.com/office/drawing/2014/main" id="{BEA75D4C-95AD-425F-B7B0-A949275E8FC1}"/>
                  </a:ext>
                </a:extLst>
              </p:cNvPr>
              <p:cNvSpPr/>
              <p:nvPr/>
            </p:nvSpPr>
            <p:spPr>
              <a:xfrm>
                <a:off x="11620953" y="6071539"/>
                <a:ext cx="33740" cy="116753"/>
              </a:xfrm>
              <a:custGeom>
                <a:avLst/>
                <a:gdLst>
                  <a:gd name="connsiteX0" fmla="*/ 0 w 33740"/>
                  <a:gd name="connsiteY0" fmla="*/ 94438 h 116753"/>
                  <a:gd name="connsiteX1" fmla="*/ 0 w 33740"/>
                  <a:gd name="connsiteY1" fmla="*/ 0 h 116753"/>
                  <a:gd name="connsiteX2" fmla="*/ 19994 w 33740"/>
                  <a:gd name="connsiteY2" fmla="*/ 0 h 116753"/>
                  <a:gd name="connsiteX3" fmla="*/ 19994 w 33740"/>
                  <a:gd name="connsiteY3" fmla="*/ 89261 h 116753"/>
                  <a:gd name="connsiteX4" fmla="*/ 29099 w 33740"/>
                  <a:gd name="connsiteY4" fmla="*/ 98187 h 116753"/>
                  <a:gd name="connsiteX5" fmla="*/ 33741 w 33740"/>
                  <a:gd name="connsiteY5" fmla="*/ 98187 h 116753"/>
                  <a:gd name="connsiteX6" fmla="*/ 33741 w 33740"/>
                  <a:gd name="connsiteY6" fmla="*/ 116753 h 116753"/>
                  <a:gd name="connsiteX7" fmla="*/ 23743 w 33740"/>
                  <a:gd name="connsiteY7" fmla="*/ 116753 h 116753"/>
                  <a:gd name="connsiteX8" fmla="*/ 0 w 33740"/>
                  <a:gd name="connsiteY8" fmla="*/ 94438 h 116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3740" h="116753">
                    <a:moveTo>
                      <a:pt x="0" y="94438"/>
                    </a:moveTo>
                    <a:lnTo>
                      <a:pt x="0" y="0"/>
                    </a:lnTo>
                    <a:lnTo>
                      <a:pt x="19994" y="0"/>
                    </a:lnTo>
                    <a:lnTo>
                      <a:pt x="19994" y="89261"/>
                    </a:lnTo>
                    <a:cubicBezTo>
                      <a:pt x="19994" y="94974"/>
                      <a:pt x="23565" y="98187"/>
                      <a:pt x="29099" y="98187"/>
                    </a:cubicBezTo>
                    <a:lnTo>
                      <a:pt x="33741" y="98187"/>
                    </a:lnTo>
                    <a:lnTo>
                      <a:pt x="33741" y="116753"/>
                    </a:lnTo>
                    <a:lnTo>
                      <a:pt x="23743" y="116753"/>
                    </a:lnTo>
                    <a:cubicBezTo>
                      <a:pt x="9462" y="116753"/>
                      <a:pt x="0" y="108006"/>
                      <a:pt x="0" y="94438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9138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5" r:id="rId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174625" indent="-174625" algn="l" defTabSz="914400" rtl="0" eaLnBrk="1" latinLnBrk="0" hangingPunct="1">
        <a:lnSpc>
          <a:spcPct val="10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358775" indent="-18415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533400" indent="-174625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719138" indent="-185738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92175" indent="-173038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Corbel" panose="020B0503020204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Corbel" panose="020B0503020204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Corbel" panose="020B0503020204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Corbel" panose="020B0503020204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5" pos="7399" userDrawn="1">
          <p15:clr>
            <a:srgbClr val="F26B43"/>
          </p15:clr>
        </p15:guide>
        <p15:guide id="6" orient="horz" pos="3725" userDrawn="1">
          <p15:clr>
            <a:srgbClr val="F26B43"/>
          </p15:clr>
        </p15:guide>
        <p15:guide id="7" pos="6336" userDrawn="1">
          <p15:clr>
            <a:srgbClr val="F26B43"/>
          </p15:clr>
        </p15:guide>
        <p15:guide id="8" orient="horz" pos="3896" userDrawn="1">
          <p15:clr>
            <a:srgbClr val="F26B43"/>
          </p15:clr>
        </p15:guide>
        <p15:guide id="10" orient="horz" pos="1094" userDrawn="1">
          <p15:clr>
            <a:srgbClr val="F26B43"/>
          </p15:clr>
        </p15:guide>
        <p15:guide id="11" pos="5171" userDrawn="1">
          <p15:clr>
            <a:srgbClr val="F26B43"/>
          </p15:clr>
        </p15:guide>
        <p15:guide id="12" orient="horz" pos="4048" userDrawn="1">
          <p15:clr>
            <a:srgbClr val="F26B43"/>
          </p15:clr>
        </p15:guide>
        <p15:guide id="13" pos="576" userDrawn="1">
          <p15:clr>
            <a:srgbClr val="F26B43"/>
          </p15:clr>
        </p15:guide>
        <p15:guide id="18" orient="horz" pos="839" userDrawn="1">
          <p15:clr>
            <a:srgbClr val="F26B43"/>
          </p15:clr>
        </p15:guide>
        <p15:guide id="20" orient="horz" pos="267" userDrawn="1">
          <p15:clr>
            <a:srgbClr val="F26B43"/>
          </p15:clr>
        </p15:guide>
        <p15:guide id="21" pos="27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7.png"/><Relationship Id="rId18" Type="http://schemas.openxmlformats.org/officeDocument/2006/relationships/image" Target="../media/image22.png"/><Relationship Id="rId26" Type="http://schemas.openxmlformats.org/officeDocument/2006/relationships/image" Target="../media/image30.svg"/><Relationship Id="rId39" Type="http://schemas.openxmlformats.org/officeDocument/2006/relationships/image" Target="../media/image43.png"/><Relationship Id="rId21" Type="http://schemas.openxmlformats.org/officeDocument/2006/relationships/image" Target="../media/image25.png"/><Relationship Id="rId34" Type="http://schemas.openxmlformats.org/officeDocument/2006/relationships/image" Target="../media/image38.svg"/><Relationship Id="rId42" Type="http://schemas.openxmlformats.org/officeDocument/2006/relationships/image" Target="../media/image46.svg"/><Relationship Id="rId47" Type="http://schemas.openxmlformats.org/officeDocument/2006/relationships/image" Target="../media/image51.png"/><Relationship Id="rId50" Type="http://schemas.openxmlformats.org/officeDocument/2006/relationships/image" Target="../media/image54.svg"/><Relationship Id="rId55" Type="http://schemas.openxmlformats.org/officeDocument/2006/relationships/image" Target="../media/image59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6" Type="http://schemas.openxmlformats.org/officeDocument/2006/relationships/image" Target="../media/image20.png"/><Relationship Id="rId29" Type="http://schemas.openxmlformats.org/officeDocument/2006/relationships/image" Target="../media/image33.png"/><Relationship Id="rId11" Type="http://schemas.openxmlformats.org/officeDocument/2006/relationships/image" Target="../media/image15.png"/><Relationship Id="rId24" Type="http://schemas.openxmlformats.org/officeDocument/2006/relationships/image" Target="../media/image28.svg"/><Relationship Id="rId32" Type="http://schemas.openxmlformats.org/officeDocument/2006/relationships/image" Target="../media/image36.svg"/><Relationship Id="rId37" Type="http://schemas.openxmlformats.org/officeDocument/2006/relationships/image" Target="../media/image41.png"/><Relationship Id="rId40" Type="http://schemas.openxmlformats.org/officeDocument/2006/relationships/image" Target="../media/image44.svg"/><Relationship Id="rId45" Type="http://schemas.openxmlformats.org/officeDocument/2006/relationships/image" Target="../media/image49.png"/><Relationship Id="rId53" Type="http://schemas.openxmlformats.org/officeDocument/2006/relationships/image" Target="../media/image57.png"/><Relationship Id="rId58" Type="http://schemas.openxmlformats.org/officeDocument/2006/relationships/image" Target="../media/image62.svg"/><Relationship Id="rId5" Type="http://schemas.openxmlformats.org/officeDocument/2006/relationships/image" Target="../media/image9.png"/><Relationship Id="rId19" Type="http://schemas.openxmlformats.org/officeDocument/2006/relationships/image" Target="../media/image23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Relationship Id="rId22" Type="http://schemas.openxmlformats.org/officeDocument/2006/relationships/image" Target="../media/image26.svg"/><Relationship Id="rId27" Type="http://schemas.openxmlformats.org/officeDocument/2006/relationships/image" Target="../media/image31.png"/><Relationship Id="rId30" Type="http://schemas.openxmlformats.org/officeDocument/2006/relationships/image" Target="../media/image34.svg"/><Relationship Id="rId35" Type="http://schemas.openxmlformats.org/officeDocument/2006/relationships/image" Target="../media/image39.png"/><Relationship Id="rId43" Type="http://schemas.openxmlformats.org/officeDocument/2006/relationships/image" Target="../media/image47.png"/><Relationship Id="rId48" Type="http://schemas.openxmlformats.org/officeDocument/2006/relationships/image" Target="../media/image52.svg"/><Relationship Id="rId56" Type="http://schemas.openxmlformats.org/officeDocument/2006/relationships/image" Target="../media/image60.svg"/><Relationship Id="rId8" Type="http://schemas.openxmlformats.org/officeDocument/2006/relationships/image" Target="../media/image12.png"/><Relationship Id="rId51" Type="http://schemas.openxmlformats.org/officeDocument/2006/relationships/image" Target="../media/image55.png"/><Relationship Id="rId3" Type="http://schemas.openxmlformats.org/officeDocument/2006/relationships/image" Target="../media/image7.png"/><Relationship Id="rId12" Type="http://schemas.openxmlformats.org/officeDocument/2006/relationships/image" Target="../media/image16.png"/><Relationship Id="rId17" Type="http://schemas.openxmlformats.org/officeDocument/2006/relationships/image" Target="../media/image21.png"/><Relationship Id="rId25" Type="http://schemas.openxmlformats.org/officeDocument/2006/relationships/image" Target="../media/image29.png"/><Relationship Id="rId33" Type="http://schemas.openxmlformats.org/officeDocument/2006/relationships/image" Target="../media/image37.png"/><Relationship Id="rId38" Type="http://schemas.openxmlformats.org/officeDocument/2006/relationships/image" Target="../media/image42.svg"/><Relationship Id="rId46" Type="http://schemas.openxmlformats.org/officeDocument/2006/relationships/image" Target="../media/image50.svg"/><Relationship Id="rId20" Type="http://schemas.openxmlformats.org/officeDocument/2006/relationships/image" Target="../media/image24.svg"/><Relationship Id="rId41" Type="http://schemas.openxmlformats.org/officeDocument/2006/relationships/image" Target="../media/image45.png"/><Relationship Id="rId54" Type="http://schemas.openxmlformats.org/officeDocument/2006/relationships/image" Target="../media/image58.sv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15" Type="http://schemas.openxmlformats.org/officeDocument/2006/relationships/image" Target="../media/image19.png"/><Relationship Id="rId23" Type="http://schemas.openxmlformats.org/officeDocument/2006/relationships/image" Target="../media/image27.png"/><Relationship Id="rId28" Type="http://schemas.openxmlformats.org/officeDocument/2006/relationships/image" Target="../media/image32.svg"/><Relationship Id="rId36" Type="http://schemas.openxmlformats.org/officeDocument/2006/relationships/image" Target="../media/image40.svg"/><Relationship Id="rId49" Type="http://schemas.openxmlformats.org/officeDocument/2006/relationships/image" Target="../media/image53.png"/><Relationship Id="rId57" Type="http://schemas.openxmlformats.org/officeDocument/2006/relationships/image" Target="../media/image61.png"/><Relationship Id="rId10" Type="http://schemas.openxmlformats.org/officeDocument/2006/relationships/image" Target="../media/image14.png"/><Relationship Id="rId31" Type="http://schemas.openxmlformats.org/officeDocument/2006/relationships/image" Target="../media/image35.png"/><Relationship Id="rId44" Type="http://schemas.openxmlformats.org/officeDocument/2006/relationships/image" Target="../media/image48.svg"/><Relationship Id="rId52" Type="http://schemas.openxmlformats.org/officeDocument/2006/relationships/image" Target="../media/image56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sv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24.svg"/><Relationship Id="rId7" Type="http://schemas.openxmlformats.org/officeDocument/2006/relationships/image" Target="../media/image1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652D637B-2EEA-4ED6-9039-20DFFA2CB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ADC28-92A4-4CA6-8C79-4E478C3FD03B}" type="datetime1">
              <a:rPr lang="sv-SE" smtClean="0"/>
              <a:t>2024-04-08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C8F5F7B-9BC9-49CD-9B7E-71FB6B071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81B7894-FB16-4499-822B-C9AC9ED2A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1</a:t>
            </a:fld>
            <a:endParaRPr lang="sv-SE"/>
          </a:p>
        </p:txBody>
      </p:sp>
      <p:pic>
        <p:nvPicPr>
          <p:cNvPr id="1026" name="Picture 2" descr="1. Ingen fattigdom. Röd kvadrat, text och symbol i vitt. Sex människor står på rad. Fyra är vuxna, två är barn. Tre har byxor och tre har klänning. En vuxen håller i en vit käpp.">
            <a:extLst>
              <a:ext uri="{FF2B5EF4-FFF2-40B4-BE49-F238E27FC236}">
                <a16:creationId xmlns:a16="http://schemas.microsoft.com/office/drawing/2014/main" id="{E3CBF564-7FFF-4311-A7EA-3159D1ED41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0213" y="1040089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2. Ingen hunger. Senapsgul kvadrat, text och symbol i vitt.  En rund matskål som det ångar ur.">
            <a:extLst>
              <a:ext uri="{FF2B5EF4-FFF2-40B4-BE49-F238E27FC236}">
                <a16:creationId xmlns:a16="http://schemas.microsoft.com/office/drawing/2014/main" id="{1804F347-FF21-4105-9BE2-A4F192B196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83860" y="1040089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3. God hälsa och välbefinnande. Grön kvadrat, text och symbol i vitt.  En EKG-kurva som avslutas med ett hjärta.">
            <a:extLst>
              <a:ext uri="{FF2B5EF4-FFF2-40B4-BE49-F238E27FC236}">
                <a16:creationId xmlns:a16="http://schemas.microsoft.com/office/drawing/2014/main" id="{07FA4205-27A6-44D6-A32B-D23A03C0CE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37507" y="1040089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4. God utbildning för alla.  Mörkröd kvadrat, text och symbol i vitt.  En uppslagen bok med en penna bredvid.">
            <a:extLst>
              <a:ext uri="{FF2B5EF4-FFF2-40B4-BE49-F238E27FC236}">
                <a16:creationId xmlns:a16="http://schemas.microsoft.com/office/drawing/2014/main" id="{143F9392-C02E-4A73-A47A-F92FECE94E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91154" y="1040089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5. Jämställdhet.  Röd-orange kvadrat, text och symbol i vitt.  En cirkel, en kombinerad mans- och kvinnosymbol, med en pil och ett plustecken utvändigt, i mitten av cirkeln finns ett likhetstecken.">
            <a:extLst>
              <a:ext uri="{FF2B5EF4-FFF2-40B4-BE49-F238E27FC236}">
                <a16:creationId xmlns:a16="http://schemas.microsoft.com/office/drawing/2014/main" id="{D3A98127-2510-4261-8968-37E4C7C850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44620" y="1040089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6. Rent vatten och sanitet. Ljusblå kvadrat, text och symbol i vitt. Ett fullt vattenglas med en blå vattendroppe på. Under glaset finns ett avloppsrör, som avslutas i en pil nedåt.">
            <a:extLst>
              <a:ext uri="{FF2B5EF4-FFF2-40B4-BE49-F238E27FC236}">
                <a16:creationId xmlns:a16="http://schemas.microsoft.com/office/drawing/2014/main" id="{6DCB27AD-9ADF-4643-9D75-10AAAA62A4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0213" y="2220586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7. Hållbar energi för alla. Gul kvadrat, text och symbol i vitt.  En sol med en powersymbol i mitten. Solen har tolv strålar.">
            <a:extLst>
              <a:ext uri="{FF2B5EF4-FFF2-40B4-BE49-F238E27FC236}">
                <a16:creationId xmlns:a16="http://schemas.microsoft.com/office/drawing/2014/main" id="{1600DC21-073B-4FB5-BD99-C3410C0C81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83815" y="2220586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8. Anständiga arbetsvillkor och ekonomisk tillväxt. Vinröd kvadrat, text och symbol i vitt.  Tre stående staplar med en stigande kurva överst.">
            <a:extLst>
              <a:ext uri="{FF2B5EF4-FFF2-40B4-BE49-F238E27FC236}">
                <a16:creationId xmlns:a16="http://schemas.microsoft.com/office/drawing/2014/main" id="{CAC266E0-DE81-468A-BE36-E4BB07E648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37417" y="2220586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9. Hållbar industri, innovationer och infrastruktur. Orange kvadrat, text och symbol i vitt. Fyra kuber, tre är i botten och bildar ett hörn, den fjärde är staplad på hörnkuben.">
            <a:extLst>
              <a:ext uri="{FF2B5EF4-FFF2-40B4-BE49-F238E27FC236}">
                <a16:creationId xmlns:a16="http://schemas.microsoft.com/office/drawing/2014/main" id="{E1C6B676-668B-48C6-A91C-ACC7050091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91019" y="2220586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10. Minskad ojämlikhet. Cerise kvadrat, text och symbol i vitt. Ett likhetstecken omgivet av fyra trianglar pekande i de fyra väderstrecken">
            <a:extLst>
              <a:ext uri="{FF2B5EF4-FFF2-40B4-BE49-F238E27FC236}">
                <a16:creationId xmlns:a16="http://schemas.microsoft.com/office/drawing/2014/main" id="{0CC1D35B-CB31-45C3-B925-9C2F843B24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44620" y="2220586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11. Hållbara städer och samhällen. Guldgul kvadrat, text och symbol i vitt. En rad av fyra olika hustyper.">
            <a:extLst>
              <a:ext uri="{FF2B5EF4-FFF2-40B4-BE49-F238E27FC236}">
                <a16:creationId xmlns:a16="http://schemas.microsoft.com/office/drawing/2014/main" id="{9F2FE7C1-5ABF-49CA-9169-F801DF5015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0213" y="3401083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12. Hållbar konsumtion och produktion. Mörk senapsgul kvadrat, text och symbol i vitt. En liggande åtta med en pil i slutet av linjen. En variant av oändlighetssymbolen.">
            <a:extLst>
              <a:ext uri="{FF2B5EF4-FFF2-40B4-BE49-F238E27FC236}">
                <a16:creationId xmlns:a16="http://schemas.microsoft.com/office/drawing/2014/main" id="{B4935247-E091-4D9C-BBAC-6D9C1635B1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83815" y="3401083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13. Bekämpa klimatförändringarna. Mörkgrön kvadrat, text och symbol i vitt. Ett öga, där irisen är ett jordklot.">
            <a:extLst>
              <a:ext uri="{FF2B5EF4-FFF2-40B4-BE49-F238E27FC236}">
                <a16:creationId xmlns:a16="http://schemas.microsoft.com/office/drawing/2014/main" id="{78715597-0AB1-4432-BEAA-1190B1C57A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37417" y="3401083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14. Hav och marina resurser. Blå kvadrat, text och symbol i vitt. En fisk under två våglinjer.">
            <a:extLst>
              <a:ext uri="{FF2B5EF4-FFF2-40B4-BE49-F238E27FC236}">
                <a16:creationId xmlns:a16="http://schemas.microsoft.com/office/drawing/2014/main" id="{B1C28F2D-40BE-490E-AC74-F615A1C72F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91019" y="3401083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15. Ekosystem och biologisk mångfald. Limegrön kvadrat, text och symbol i vitt. Ett träd som står på två vågräta streck. Bredvid trädet finns tre flygande fåglar.">
            <a:extLst>
              <a:ext uri="{FF2B5EF4-FFF2-40B4-BE49-F238E27FC236}">
                <a16:creationId xmlns:a16="http://schemas.microsoft.com/office/drawing/2014/main" id="{D932BE61-0E88-4A06-B1A6-7F7E1CB8BD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44620" y="3401083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 descr="16. Fredliga och inkluderande samhällen. Kungsblå kvadrat, text och symbol i vitt. En fredsduva med kvist i näbben, sitter på skaftet av en domarklubba.">
            <a:extLst>
              <a:ext uri="{FF2B5EF4-FFF2-40B4-BE49-F238E27FC236}">
                <a16:creationId xmlns:a16="http://schemas.microsoft.com/office/drawing/2014/main" id="{7033EE5E-1337-40DF-A6A0-541B650261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0213" y="4581579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8" name="Picture 34" descr="17. Genomförande och globalt partnerskap. Marinblå kvadrat, text och symbol i vitt. Fem ringar överlappar varandra i en cirkel.">
            <a:extLst>
              <a:ext uri="{FF2B5EF4-FFF2-40B4-BE49-F238E27FC236}">
                <a16:creationId xmlns:a16="http://schemas.microsoft.com/office/drawing/2014/main" id="{508EF3C2-91C0-4B1D-8DC1-41BD45AFEB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83815" y="4581579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Bild 6">
            <a:extLst>
              <a:ext uri="{FF2B5EF4-FFF2-40B4-BE49-F238E27FC236}">
                <a16:creationId xmlns:a16="http://schemas.microsoft.com/office/drawing/2014/main" id="{4ACAC946-D3AB-47EF-9FE4-A5ADCEF782B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7863411" y="467327"/>
            <a:ext cx="540000" cy="540000"/>
          </a:xfrm>
          <a:prstGeom prst="rect">
            <a:avLst/>
          </a:prstGeom>
        </p:spPr>
      </p:pic>
      <p:pic>
        <p:nvPicPr>
          <p:cNvPr id="9" name="Bild 8">
            <a:extLst>
              <a:ext uri="{FF2B5EF4-FFF2-40B4-BE49-F238E27FC236}">
                <a16:creationId xmlns:a16="http://schemas.microsoft.com/office/drawing/2014/main" id="{1ED063B2-3B52-4DD7-A0DF-13BE4C228D86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10853924" y="467327"/>
            <a:ext cx="540000" cy="540000"/>
          </a:xfrm>
          <a:prstGeom prst="rect">
            <a:avLst/>
          </a:prstGeom>
        </p:spPr>
      </p:pic>
      <p:pic>
        <p:nvPicPr>
          <p:cNvPr id="13" name="Bild 12">
            <a:extLst>
              <a:ext uri="{FF2B5EF4-FFF2-40B4-BE49-F238E27FC236}">
                <a16:creationId xmlns:a16="http://schemas.microsoft.com/office/drawing/2014/main" id="{DF95BE67-F120-4B42-A1F5-A0B336C9F49D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9358667" y="467327"/>
            <a:ext cx="540000" cy="540000"/>
          </a:xfrm>
          <a:prstGeom prst="rect">
            <a:avLst/>
          </a:prstGeom>
        </p:spPr>
      </p:pic>
      <p:pic>
        <p:nvPicPr>
          <p:cNvPr id="19" name="Bild 18">
            <a:extLst>
              <a:ext uri="{FF2B5EF4-FFF2-40B4-BE49-F238E27FC236}">
                <a16:creationId xmlns:a16="http://schemas.microsoft.com/office/drawing/2014/main" id="{619D8A11-90C3-4D02-BB71-7A8B482A5BD1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9357830" y="1659611"/>
            <a:ext cx="540000" cy="540000"/>
          </a:xfrm>
          <a:prstGeom prst="rect">
            <a:avLst/>
          </a:prstGeom>
        </p:spPr>
      </p:pic>
      <p:pic>
        <p:nvPicPr>
          <p:cNvPr id="35" name="Bild 34">
            <a:extLst>
              <a:ext uri="{FF2B5EF4-FFF2-40B4-BE49-F238E27FC236}">
                <a16:creationId xmlns:a16="http://schemas.microsoft.com/office/drawing/2014/main" id="{BF7F3B0B-873B-4CDD-B8DA-033BF393989B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9357830" y="2851894"/>
            <a:ext cx="540000" cy="540000"/>
          </a:xfrm>
          <a:prstGeom prst="rect">
            <a:avLst/>
          </a:prstGeom>
        </p:spPr>
      </p:pic>
      <p:pic>
        <p:nvPicPr>
          <p:cNvPr id="41" name="Bild 40">
            <a:extLst>
              <a:ext uri="{FF2B5EF4-FFF2-40B4-BE49-F238E27FC236}">
                <a16:creationId xmlns:a16="http://schemas.microsoft.com/office/drawing/2014/main" id="{71EC7006-EACF-4F87-B40E-AABD1BC485D4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96DAC541-7B7A-43D3-8B79-37D633B846F1}">
                <asvg:svgBlip xmlns:asvg="http://schemas.microsoft.com/office/drawing/2016/SVG/main" r:embed="rId30"/>
              </a:ext>
            </a:extLst>
          </a:blip>
          <a:stretch>
            <a:fillRect/>
          </a:stretch>
        </p:blipFill>
        <p:spPr>
          <a:xfrm>
            <a:off x="6365640" y="5236461"/>
            <a:ext cx="540000" cy="540000"/>
          </a:xfrm>
          <a:prstGeom prst="rect">
            <a:avLst/>
          </a:prstGeom>
        </p:spPr>
      </p:pic>
      <p:pic>
        <p:nvPicPr>
          <p:cNvPr id="43" name="Bild 42">
            <a:extLst>
              <a:ext uri="{FF2B5EF4-FFF2-40B4-BE49-F238E27FC236}">
                <a16:creationId xmlns:a16="http://schemas.microsoft.com/office/drawing/2014/main" id="{A6D68A47-F007-4292-AFB0-485D292CBA31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96DAC541-7B7A-43D3-8B79-37D633B846F1}">
                <asvg:svgBlip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9357830" y="5236461"/>
            <a:ext cx="540000" cy="540000"/>
          </a:xfrm>
          <a:prstGeom prst="rect">
            <a:avLst/>
          </a:prstGeom>
        </p:spPr>
      </p:pic>
      <p:pic>
        <p:nvPicPr>
          <p:cNvPr id="45" name="Bild 44">
            <a:extLst>
              <a:ext uri="{FF2B5EF4-FFF2-40B4-BE49-F238E27FC236}">
                <a16:creationId xmlns:a16="http://schemas.microsoft.com/office/drawing/2014/main" id="{FC543EC3-88D6-4229-9E3F-8ABAB2C2C7B0}"/>
              </a:ext>
            </a:extLst>
          </p:cNvPr>
          <p:cNvPicPr>
            <a:picLocks noChangeAspect="1"/>
          </p:cNvPicPr>
          <p:nvPr/>
        </p:nvPicPr>
        <p:blipFill>
          <a:blip r:embed="rId33">
            <a:extLst>
              <a:ext uri="{96DAC541-7B7A-43D3-8B79-37D633B846F1}">
                <asvg:svgBlip xmlns:asvg="http://schemas.microsoft.com/office/drawing/2016/SVG/main" r:embed="rId34"/>
              </a:ext>
            </a:extLst>
          </a:blip>
          <a:stretch>
            <a:fillRect/>
          </a:stretch>
        </p:blipFill>
        <p:spPr>
          <a:xfrm>
            <a:off x="7861735" y="5236461"/>
            <a:ext cx="540000" cy="540000"/>
          </a:xfrm>
          <a:prstGeom prst="rect">
            <a:avLst/>
          </a:prstGeom>
        </p:spPr>
      </p:pic>
      <p:pic>
        <p:nvPicPr>
          <p:cNvPr id="49" name="Bild 48">
            <a:extLst>
              <a:ext uri="{FF2B5EF4-FFF2-40B4-BE49-F238E27FC236}">
                <a16:creationId xmlns:a16="http://schemas.microsoft.com/office/drawing/2014/main" id="{A31413AB-92E6-4C8C-9D74-D7447B8D146A}"/>
              </a:ext>
            </a:extLst>
          </p:cNvPr>
          <p:cNvPicPr>
            <a:picLocks noChangeAspect="1"/>
          </p:cNvPicPr>
          <p:nvPr/>
        </p:nvPicPr>
        <p:blipFill>
          <a:blip r:embed="rId35">
            <a:extLst>
              <a:ext uri="{96DAC541-7B7A-43D3-8B79-37D633B846F1}">
                <asvg:svgBlip xmlns:asvg="http://schemas.microsoft.com/office/drawing/2016/SVG/main" r:embed="rId36"/>
              </a:ext>
            </a:extLst>
          </a:blip>
          <a:stretch>
            <a:fillRect/>
          </a:stretch>
        </p:blipFill>
        <p:spPr>
          <a:xfrm>
            <a:off x="7861735" y="2851893"/>
            <a:ext cx="540000" cy="540000"/>
          </a:xfrm>
          <a:prstGeom prst="rect">
            <a:avLst/>
          </a:prstGeom>
        </p:spPr>
      </p:pic>
      <p:pic>
        <p:nvPicPr>
          <p:cNvPr id="56" name="Bild 55">
            <a:extLst>
              <a:ext uri="{FF2B5EF4-FFF2-40B4-BE49-F238E27FC236}">
                <a16:creationId xmlns:a16="http://schemas.microsoft.com/office/drawing/2014/main" id="{5CA782E1-5D9A-4F0C-9100-9179D8BECF99}"/>
              </a:ext>
            </a:extLst>
          </p:cNvPr>
          <p:cNvPicPr>
            <a:picLocks noChangeAspect="1"/>
          </p:cNvPicPr>
          <p:nvPr/>
        </p:nvPicPr>
        <p:blipFill>
          <a:blip r:embed="rId37">
            <a:extLst>
              <a:ext uri="{96DAC541-7B7A-43D3-8B79-37D633B846F1}">
                <asvg:svgBlip xmlns:asvg="http://schemas.microsoft.com/office/drawing/2016/SVG/main" r:embed="rId38"/>
              </a:ext>
            </a:extLst>
          </a:blip>
          <a:stretch>
            <a:fillRect/>
          </a:stretch>
        </p:blipFill>
        <p:spPr>
          <a:xfrm>
            <a:off x="9357830" y="4044177"/>
            <a:ext cx="540000" cy="540000"/>
          </a:xfrm>
          <a:prstGeom prst="rect">
            <a:avLst/>
          </a:prstGeom>
        </p:spPr>
      </p:pic>
      <p:pic>
        <p:nvPicPr>
          <p:cNvPr id="58" name="Bild 57">
            <a:extLst>
              <a:ext uri="{FF2B5EF4-FFF2-40B4-BE49-F238E27FC236}">
                <a16:creationId xmlns:a16="http://schemas.microsoft.com/office/drawing/2014/main" id="{CA0CDD81-CCA0-4F35-B327-EC6D186ED0C0}"/>
              </a:ext>
            </a:extLst>
          </p:cNvPr>
          <p:cNvPicPr>
            <a:picLocks noChangeAspect="1"/>
          </p:cNvPicPr>
          <p:nvPr/>
        </p:nvPicPr>
        <p:blipFill>
          <a:blip r:embed="rId39">
            <a:extLst>
              <a:ext uri="{96DAC541-7B7A-43D3-8B79-37D633B846F1}">
                <asvg:svgBlip xmlns:asvg="http://schemas.microsoft.com/office/drawing/2016/SVG/main" r:embed="rId40"/>
              </a:ext>
            </a:extLst>
          </a:blip>
          <a:stretch>
            <a:fillRect/>
          </a:stretch>
        </p:blipFill>
        <p:spPr>
          <a:xfrm>
            <a:off x="10853924" y="4044176"/>
            <a:ext cx="540000" cy="540000"/>
          </a:xfrm>
          <a:prstGeom prst="rect">
            <a:avLst/>
          </a:prstGeom>
        </p:spPr>
      </p:pic>
      <p:pic>
        <p:nvPicPr>
          <p:cNvPr id="60" name="Bild 59">
            <a:extLst>
              <a:ext uri="{FF2B5EF4-FFF2-40B4-BE49-F238E27FC236}">
                <a16:creationId xmlns:a16="http://schemas.microsoft.com/office/drawing/2014/main" id="{DFF6D5D2-F5C6-4C86-9464-666EFF6E1E19}"/>
              </a:ext>
            </a:extLst>
          </p:cNvPr>
          <p:cNvPicPr>
            <a:picLocks noChangeAspect="1"/>
          </p:cNvPicPr>
          <p:nvPr/>
        </p:nvPicPr>
        <p:blipFill>
          <a:blip r:embed="rId41">
            <a:extLst>
              <a:ext uri="{96DAC541-7B7A-43D3-8B79-37D633B846F1}">
                <asvg:svgBlip xmlns:asvg="http://schemas.microsoft.com/office/drawing/2016/SVG/main" r:embed="rId42"/>
              </a:ext>
            </a:extLst>
          </a:blip>
          <a:stretch>
            <a:fillRect/>
          </a:stretch>
        </p:blipFill>
        <p:spPr>
          <a:xfrm>
            <a:off x="10853924" y="5236461"/>
            <a:ext cx="540000" cy="540000"/>
          </a:xfrm>
          <a:prstGeom prst="rect">
            <a:avLst/>
          </a:prstGeom>
        </p:spPr>
      </p:pic>
      <p:pic>
        <p:nvPicPr>
          <p:cNvPr id="62" name="Bild 61">
            <a:extLst>
              <a:ext uri="{FF2B5EF4-FFF2-40B4-BE49-F238E27FC236}">
                <a16:creationId xmlns:a16="http://schemas.microsoft.com/office/drawing/2014/main" id="{E9D2CF38-2FB2-47BC-BEEE-E60C9F480DE9}"/>
              </a:ext>
            </a:extLst>
          </p:cNvPr>
          <p:cNvPicPr>
            <a:picLocks noChangeAspect="1"/>
          </p:cNvPicPr>
          <p:nvPr/>
        </p:nvPicPr>
        <p:blipFill>
          <a:blip r:embed="rId43">
            <a:extLst>
              <a:ext uri="{96DAC541-7B7A-43D3-8B79-37D633B846F1}">
                <asvg:svgBlip xmlns:asvg="http://schemas.microsoft.com/office/drawing/2016/SVG/main" r:embed="rId44"/>
              </a:ext>
            </a:extLst>
          </a:blip>
          <a:stretch>
            <a:fillRect/>
          </a:stretch>
        </p:blipFill>
        <p:spPr>
          <a:xfrm>
            <a:off x="6365640" y="1659611"/>
            <a:ext cx="540000" cy="540000"/>
          </a:xfrm>
          <a:prstGeom prst="rect">
            <a:avLst/>
          </a:prstGeom>
        </p:spPr>
      </p:pic>
      <p:pic>
        <p:nvPicPr>
          <p:cNvPr id="64" name="Bild 63">
            <a:extLst>
              <a:ext uri="{FF2B5EF4-FFF2-40B4-BE49-F238E27FC236}">
                <a16:creationId xmlns:a16="http://schemas.microsoft.com/office/drawing/2014/main" id="{BC6A94BE-0BA6-479A-B71A-A3E03CA1E46D}"/>
              </a:ext>
            </a:extLst>
          </p:cNvPr>
          <p:cNvPicPr>
            <a:picLocks noChangeAspect="1"/>
          </p:cNvPicPr>
          <p:nvPr/>
        </p:nvPicPr>
        <p:blipFill>
          <a:blip r:embed="rId45">
            <a:extLst>
              <a:ext uri="{96DAC541-7B7A-43D3-8B79-37D633B846F1}">
                <asvg:svgBlip xmlns:asvg="http://schemas.microsoft.com/office/drawing/2016/SVG/main" r:embed="rId46"/>
              </a:ext>
            </a:extLst>
          </a:blip>
          <a:stretch>
            <a:fillRect/>
          </a:stretch>
        </p:blipFill>
        <p:spPr>
          <a:xfrm>
            <a:off x="6365640" y="467327"/>
            <a:ext cx="540000" cy="540000"/>
          </a:xfrm>
          <a:prstGeom prst="rect">
            <a:avLst/>
          </a:prstGeom>
        </p:spPr>
      </p:pic>
      <p:pic>
        <p:nvPicPr>
          <p:cNvPr id="66" name="Bild 65">
            <a:extLst>
              <a:ext uri="{FF2B5EF4-FFF2-40B4-BE49-F238E27FC236}">
                <a16:creationId xmlns:a16="http://schemas.microsoft.com/office/drawing/2014/main" id="{1B3F5200-A1AE-4628-A552-BDBD64BFDEB9}"/>
              </a:ext>
            </a:extLst>
          </p:cNvPr>
          <p:cNvPicPr>
            <a:picLocks noChangeAspect="1"/>
          </p:cNvPicPr>
          <p:nvPr/>
        </p:nvPicPr>
        <p:blipFill>
          <a:blip r:embed="rId47">
            <a:extLst>
              <a:ext uri="{96DAC541-7B7A-43D3-8B79-37D633B846F1}">
                <asvg:svgBlip xmlns:asvg="http://schemas.microsoft.com/office/drawing/2016/SVG/main" r:embed="rId48"/>
              </a:ext>
            </a:extLst>
          </a:blip>
          <a:stretch>
            <a:fillRect/>
          </a:stretch>
        </p:blipFill>
        <p:spPr>
          <a:xfrm>
            <a:off x="7861735" y="1659610"/>
            <a:ext cx="540000" cy="540000"/>
          </a:xfrm>
          <a:prstGeom prst="rect">
            <a:avLst/>
          </a:prstGeom>
        </p:spPr>
      </p:pic>
      <p:pic>
        <p:nvPicPr>
          <p:cNvPr id="68" name="Bild 67">
            <a:extLst>
              <a:ext uri="{FF2B5EF4-FFF2-40B4-BE49-F238E27FC236}">
                <a16:creationId xmlns:a16="http://schemas.microsoft.com/office/drawing/2014/main" id="{0F4504B1-84E4-4D87-AEE9-ED0B57F848D9}"/>
              </a:ext>
            </a:extLst>
          </p:cNvPr>
          <p:cNvPicPr>
            <a:picLocks noChangeAspect="1"/>
          </p:cNvPicPr>
          <p:nvPr/>
        </p:nvPicPr>
        <p:blipFill>
          <a:blip r:embed="rId49">
            <a:extLst>
              <a:ext uri="{96DAC541-7B7A-43D3-8B79-37D633B846F1}">
                <asvg:svgBlip xmlns:asvg="http://schemas.microsoft.com/office/drawing/2016/SVG/main" r:embed="rId50"/>
              </a:ext>
            </a:extLst>
          </a:blip>
          <a:stretch>
            <a:fillRect/>
          </a:stretch>
        </p:blipFill>
        <p:spPr>
          <a:xfrm>
            <a:off x="10853924" y="1659610"/>
            <a:ext cx="540000" cy="540000"/>
          </a:xfrm>
          <a:prstGeom prst="rect">
            <a:avLst/>
          </a:prstGeom>
        </p:spPr>
      </p:pic>
      <p:pic>
        <p:nvPicPr>
          <p:cNvPr id="90" name="Bild 89">
            <a:extLst>
              <a:ext uri="{FF2B5EF4-FFF2-40B4-BE49-F238E27FC236}">
                <a16:creationId xmlns:a16="http://schemas.microsoft.com/office/drawing/2014/main" id="{4FF9017A-18FF-47BA-A717-F2006AECD994}"/>
              </a:ext>
            </a:extLst>
          </p:cNvPr>
          <p:cNvPicPr>
            <a:picLocks noChangeAspect="1"/>
          </p:cNvPicPr>
          <p:nvPr/>
        </p:nvPicPr>
        <p:blipFill>
          <a:blip r:embed="rId51">
            <a:extLst>
              <a:ext uri="{96DAC541-7B7A-43D3-8B79-37D633B846F1}">
                <asvg:svgBlip xmlns:asvg="http://schemas.microsoft.com/office/drawing/2016/SVG/main" r:embed="rId52"/>
              </a:ext>
            </a:extLst>
          </a:blip>
          <a:stretch>
            <a:fillRect/>
          </a:stretch>
        </p:blipFill>
        <p:spPr>
          <a:xfrm>
            <a:off x="6365640" y="2851895"/>
            <a:ext cx="540000" cy="540000"/>
          </a:xfrm>
          <a:prstGeom prst="rect">
            <a:avLst/>
          </a:prstGeom>
        </p:spPr>
      </p:pic>
      <p:pic>
        <p:nvPicPr>
          <p:cNvPr id="92" name="Bild 91">
            <a:extLst>
              <a:ext uri="{FF2B5EF4-FFF2-40B4-BE49-F238E27FC236}">
                <a16:creationId xmlns:a16="http://schemas.microsoft.com/office/drawing/2014/main" id="{318F6DF0-4B19-4465-9687-C961D8472A9D}"/>
              </a:ext>
            </a:extLst>
          </p:cNvPr>
          <p:cNvPicPr>
            <a:picLocks noChangeAspect="1"/>
          </p:cNvPicPr>
          <p:nvPr/>
        </p:nvPicPr>
        <p:blipFill>
          <a:blip r:embed="rId53">
            <a:extLst>
              <a:ext uri="{96DAC541-7B7A-43D3-8B79-37D633B846F1}">
                <asvg:svgBlip xmlns:asvg="http://schemas.microsoft.com/office/drawing/2016/SVG/main" r:embed="rId54"/>
              </a:ext>
            </a:extLst>
          </a:blip>
          <a:stretch>
            <a:fillRect/>
          </a:stretch>
        </p:blipFill>
        <p:spPr>
          <a:xfrm>
            <a:off x="10853924" y="2851893"/>
            <a:ext cx="540000" cy="540000"/>
          </a:xfrm>
          <a:prstGeom prst="rect">
            <a:avLst/>
          </a:prstGeom>
        </p:spPr>
      </p:pic>
      <p:pic>
        <p:nvPicPr>
          <p:cNvPr id="94" name="Bild 93">
            <a:extLst>
              <a:ext uri="{FF2B5EF4-FFF2-40B4-BE49-F238E27FC236}">
                <a16:creationId xmlns:a16="http://schemas.microsoft.com/office/drawing/2014/main" id="{02B1605D-FFBA-41F5-89C3-2D4741BD4A0B}"/>
              </a:ext>
            </a:extLst>
          </p:cNvPr>
          <p:cNvPicPr>
            <a:picLocks noChangeAspect="1"/>
          </p:cNvPicPr>
          <p:nvPr/>
        </p:nvPicPr>
        <p:blipFill>
          <a:blip r:embed="rId55">
            <a:extLst>
              <a:ext uri="{96DAC541-7B7A-43D3-8B79-37D633B846F1}">
                <asvg:svgBlip xmlns:asvg="http://schemas.microsoft.com/office/drawing/2016/SVG/main" r:embed="rId56"/>
              </a:ext>
            </a:extLst>
          </a:blip>
          <a:stretch>
            <a:fillRect/>
          </a:stretch>
        </p:blipFill>
        <p:spPr>
          <a:xfrm>
            <a:off x="7861735" y="4044177"/>
            <a:ext cx="540000" cy="540000"/>
          </a:xfrm>
          <a:prstGeom prst="rect">
            <a:avLst/>
          </a:prstGeom>
        </p:spPr>
      </p:pic>
      <p:pic>
        <p:nvPicPr>
          <p:cNvPr id="99" name="Bild 98">
            <a:extLst>
              <a:ext uri="{FF2B5EF4-FFF2-40B4-BE49-F238E27FC236}">
                <a16:creationId xmlns:a16="http://schemas.microsoft.com/office/drawing/2014/main" id="{554C8E65-6208-455F-8F0C-B187C7901189}"/>
              </a:ext>
            </a:extLst>
          </p:cNvPr>
          <p:cNvPicPr>
            <a:picLocks noChangeAspect="1"/>
          </p:cNvPicPr>
          <p:nvPr/>
        </p:nvPicPr>
        <p:blipFill>
          <a:blip r:embed="rId57">
            <a:extLst>
              <a:ext uri="{96DAC541-7B7A-43D3-8B79-37D633B846F1}">
                <asvg:svgBlip xmlns:asvg="http://schemas.microsoft.com/office/drawing/2016/SVG/main" r:embed="rId58"/>
              </a:ext>
            </a:extLst>
          </a:blip>
          <a:stretch>
            <a:fillRect/>
          </a:stretch>
        </p:blipFill>
        <p:spPr>
          <a:xfrm>
            <a:off x="6365640" y="4044179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861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ubrik 13">
            <a:extLst>
              <a:ext uri="{FF2B5EF4-FFF2-40B4-BE49-F238E27FC236}">
                <a16:creationId xmlns:a16="http://schemas.microsoft.com/office/drawing/2014/main" id="{F8167FA6-F411-4DF3-B287-B69000277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Postförmedlingstjänster 2022</a:t>
            </a:r>
          </a:p>
        </p:txBody>
      </p:sp>
      <p:sp>
        <p:nvSpPr>
          <p:cNvPr id="52" name="Platshållare för text 51">
            <a:extLst>
              <a:ext uri="{FF2B5EF4-FFF2-40B4-BE49-F238E27FC236}">
                <a16:creationId xmlns:a16="http://schemas.microsoft.com/office/drawing/2014/main" id="{47552E10-819C-4902-BA5C-2DD77B7D33D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431673" y="1468662"/>
            <a:ext cx="1176473" cy="900000"/>
          </a:xfrm>
        </p:spPr>
        <p:txBody>
          <a:bodyPr/>
          <a:lstStyle/>
          <a:p>
            <a:r>
              <a:rPr lang="sv-SE"/>
              <a:t>Enkelhet</a:t>
            </a:r>
            <a:endParaRPr lang="sv-SE" dirty="0"/>
          </a:p>
        </p:txBody>
      </p:sp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CD752C5C-5102-461F-833C-A1ED7A5F30F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28430" y="1468663"/>
            <a:ext cx="5506644" cy="900000"/>
          </a:xfrm>
        </p:spPr>
        <p:txBody>
          <a:bodyPr/>
          <a:lstStyle/>
          <a:p>
            <a:r>
              <a:rPr lang="sv-SE" dirty="0"/>
              <a:t>Ramavtalet ska underlätta posthanteringen för upphandlande myndigheter. Flera postrelaterade tjänster inom både brev, paket och samhällsinformation samt kringliggande tjänster ingår i ramavtalet.</a:t>
            </a:r>
          </a:p>
          <a:p>
            <a:r>
              <a:rPr lang="sv-SE" dirty="0"/>
              <a:t>Enkelt för dig som beställare med En leverantör per tjänsteområde och geografiskt område.</a:t>
            </a:r>
          </a:p>
        </p:txBody>
      </p:sp>
      <p:sp>
        <p:nvSpPr>
          <p:cNvPr id="53" name="Platshållare för text 52">
            <a:extLst>
              <a:ext uri="{FF2B5EF4-FFF2-40B4-BE49-F238E27FC236}">
                <a16:creationId xmlns:a16="http://schemas.microsoft.com/office/drawing/2014/main" id="{7AE7378C-43B9-47A3-83AA-EA39DF486208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431673" y="2431003"/>
            <a:ext cx="1176473" cy="900000"/>
          </a:xfrm>
        </p:spPr>
        <p:txBody>
          <a:bodyPr/>
          <a:lstStyle/>
          <a:p>
            <a:r>
              <a:rPr lang="sv-SE"/>
              <a:t>Hållbarhet</a:t>
            </a:r>
            <a:endParaRPr lang="sv-SE" dirty="0"/>
          </a:p>
        </p:txBody>
      </p:sp>
      <p:sp>
        <p:nvSpPr>
          <p:cNvPr id="16" name="Platshållare för text 15">
            <a:extLst>
              <a:ext uri="{FF2B5EF4-FFF2-40B4-BE49-F238E27FC236}">
                <a16:creationId xmlns:a16="http://schemas.microsoft.com/office/drawing/2014/main" id="{E2A9987C-525E-4A74-9D1C-00D26945D2B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36086" y="2431004"/>
            <a:ext cx="5506644" cy="900000"/>
          </a:xfrm>
        </p:spPr>
        <p:txBody>
          <a:bodyPr/>
          <a:lstStyle/>
          <a:p>
            <a:r>
              <a:rPr lang="sv-SE" dirty="0"/>
              <a:t>Leverantörerna på ramavtalet följer arbetsrättsliga villkor enligt kollektivavtal.</a:t>
            </a:r>
          </a:p>
          <a:p>
            <a:r>
              <a:rPr lang="sv-SE" dirty="0"/>
              <a:t>Leverantörerna jobbar aktivt för att minska klimatpåverkan från postleveranserna.</a:t>
            </a:r>
          </a:p>
        </p:txBody>
      </p:sp>
      <p:sp>
        <p:nvSpPr>
          <p:cNvPr id="54" name="Platshållare för text 53">
            <a:extLst>
              <a:ext uri="{FF2B5EF4-FFF2-40B4-BE49-F238E27FC236}">
                <a16:creationId xmlns:a16="http://schemas.microsoft.com/office/drawing/2014/main" id="{D43035ED-38B5-4407-852E-DA4A144024B4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431673" y="3393344"/>
            <a:ext cx="1176473" cy="900000"/>
          </a:xfrm>
        </p:spPr>
        <p:txBody>
          <a:bodyPr/>
          <a:lstStyle/>
          <a:p>
            <a:r>
              <a:rPr lang="sv-SE" dirty="0"/>
              <a:t>Besparing</a:t>
            </a:r>
          </a:p>
        </p:txBody>
      </p:sp>
      <p:sp>
        <p:nvSpPr>
          <p:cNvPr id="17" name="Platshållare för text 16">
            <a:extLst>
              <a:ext uri="{FF2B5EF4-FFF2-40B4-BE49-F238E27FC236}">
                <a16:creationId xmlns:a16="http://schemas.microsoft.com/office/drawing/2014/main" id="{0E4EC1F8-2CE4-4C3E-9038-C585BAF808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636086" y="3393345"/>
            <a:ext cx="5506644" cy="900000"/>
          </a:xfrm>
        </p:spPr>
        <p:txBody>
          <a:bodyPr/>
          <a:lstStyle/>
          <a:p>
            <a:r>
              <a:rPr lang="sv-SE" dirty="0"/>
              <a:t>Postförmedlingstjänster är ett komplext område att upphandla och detta ramavtal ska spara tid och administration för upphandlande myndigheter.</a:t>
            </a:r>
          </a:p>
        </p:txBody>
      </p:sp>
      <p:sp>
        <p:nvSpPr>
          <p:cNvPr id="50" name="Platshållare för text 49">
            <a:extLst>
              <a:ext uri="{FF2B5EF4-FFF2-40B4-BE49-F238E27FC236}">
                <a16:creationId xmlns:a16="http://schemas.microsoft.com/office/drawing/2014/main" id="{6A6F19D1-7291-4313-A62C-B7F83D1405F6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704093" y="4963555"/>
            <a:ext cx="2040714" cy="309309"/>
          </a:xfrm>
        </p:spPr>
        <p:txBody>
          <a:bodyPr/>
          <a:lstStyle/>
          <a:p>
            <a:r>
              <a:rPr lang="sv-SE" dirty="0"/>
              <a:t>Avtalsuppföljning</a:t>
            </a:r>
          </a:p>
        </p:txBody>
      </p:sp>
      <p:sp>
        <p:nvSpPr>
          <p:cNvPr id="26" name="Platshållare för text 25">
            <a:extLst>
              <a:ext uri="{FF2B5EF4-FFF2-40B4-BE49-F238E27FC236}">
                <a16:creationId xmlns:a16="http://schemas.microsoft.com/office/drawing/2014/main" id="{DDC24303-28EA-4DE2-A351-3DAB6DA59196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9704093" y="5317174"/>
            <a:ext cx="2040714" cy="452660"/>
          </a:xfrm>
        </p:spPr>
        <p:txBody>
          <a:bodyPr/>
          <a:lstStyle/>
          <a:p>
            <a:r>
              <a:rPr lang="sv-SE" dirty="0"/>
              <a:t>Leverantörsuppföljning kommer att ske vid 6, 18 och 36 månader.</a:t>
            </a:r>
          </a:p>
        </p:txBody>
      </p:sp>
      <p:sp>
        <p:nvSpPr>
          <p:cNvPr id="46" name="Platshållare för text 45">
            <a:extLst>
              <a:ext uri="{FF2B5EF4-FFF2-40B4-BE49-F238E27FC236}">
                <a16:creationId xmlns:a16="http://schemas.microsoft.com/office/drawing/2014/main" id="{2CEC137B-1EAD-4CEC-9B12-6AD1DB6DE58C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704093" y="437008"/>
            <a:ext cx="2040714" cy="309309"/>
          </a:xfrm>
        </p:spPr>
        <p:txBody>
          <a:bodyPr/>
          <a:lstStyle/>
          <a:p>
            <a:r>
              <a:rPr lang="sv-SE"/>
              <a:t>Anbudsområden</a:t>
            </a:r>
            <a:endParaRPr lang="sv-SE" dirty="0"/>
          </a:p>
        </p:txBody>
      </p:sp>
      <p:sp>
        <p:nvSpPr>
          <p:cNvPr id="24" name="Platshållare för text 23">
            <a:extLst>
              <a:ext uri="{FF2B5EF4-FFF2-40B4-BE49-F238E27FC236}">
                <a16:creationId xmlns:a16="http://schemas.microsoft.com/office/drawing/2014/main" id="{BFA7E6E6-0234-489D-B12F-5604C0857E1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9719613" y="779383"/>
            <a:ext cx="2040714" cy="3272110"/>
          </a:xfrm>
        </p:spPr>
        <p:txBody>
          <a:bodyPr/>
          <a:lstStyle/>
          <a:p>
            <a:r>
              <a:rPr lang="sv-SE" dirty="0"/>
              <a:t>Brevförsändelser, rikstäckande, A-post</a:t>
            </a:r>
          </a:p>
          <a:p>
            <a:r>
              <a:rPr lang="sv-SE" dirty="0"/>
              <a:t>Kontorspost</a:t>
            </a:r>
          </a:p>
          <a:p>
            <a:r>
              <a:rPr lang="sv-SE" dirty="0"/>
              <a:t>Sorterad och osorterad brevsändning samt adresserad reklam, A-post (från tryckeri)</a:t>
            </a:r>
          </a:p>
          <a:p>
            <a:r>
              <a:rPr lang="sv-SE" dirty="0"/>
              <a:t>Sorterad och osorterad brevsändning samt adresserad reklam, ekonomibrev (B-post) (från tryckeri)</a:t>
            </a:r>
          </a:p>
          <a:p>
            <a:r>
              <a:rPr lang="sv-SE" dirty="0"/>
              <a:t>Utkörning av brevförsändelser från postbox till UM</a:t>
            </a:r>
          </a:p>
          <a:p>
            <a:r>
              <a:rPr lang="sv-SE" dirty="0" err="1"/>
              <a:t>Oadresserad</a:t>
            </a:r>
            <a:r>
              <a:rPr lang="sv-SE" dirty="0"/>
              <a:t> samhällsinformation</a:t>
            </a:r>
          </a:p>
          <a:p>
            <a:r>
              <a:rPr lang="sv-SE" dirty="0" err="1"/>
              <a:t>Oadresserad</a:t>
            </a:r>
            <a:r>
              <a:rPr lang="sv-SE" dirty="0"/>
              <a:t> exklusiv</a:t>
            </a:r>
          </a:p>
          <a:p>
            <a:r>
              <a:rPr lang="sv-SE" dirty="0"/>
              <a:t>REK – rekommenderad försändelse</a:t>
            </a:r>
          </a:p>
          <a:p>
            <a:r>
              <a:rPr lang="sv-SE" dirty="0"/>
              <a:t>Paket</a:t>
            </a:r>
          </a:p>
          <a:p>
            <a:endParaRPr lang="sv-SE" dirty="0"/>
          </a:p>
        </p:txBody>
      </p:sp>
      <p:sp>
        <p:nvSpPr>
          <p:cNvPr id="38" name="Platshållare för text 37">
            <a:extLst>
              <a:ext uri="{FF2B5EF4-FFF2-40B4-BE49-F238E27FC236}">
                <a16:creationId xmlns:a16="http://schemas.microsoft.com/office/drawing/2014/main" id="{CA7A4312-E4F7-4D2B-AB45-A3A19831814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05522" y="437008"/>
            <a:ext cx="2040714" cy="309309"/>
          </a:xfrm>
        </p:spPr>
        <p:txBody>
          <a:bodyPr/>
          <a:lstStyle/>
          <a:p>
            <a:r>
              <a:rPr lang="sv-SE"/>
              <a:t>Avtalstid</a:t>
            </a:r>
            <a:endParaRPr lang="sv-SE" dirty="0"/>
          </a:p>
        </p:txBody>
      </p:sp>
      <p:sp>
        <p:nvSpPr>
          <p:cNvPr id="20" name="Platshållare för text 19">
            <a:extLst>
              <a:ext uri="{FF2B5EF4-FFF2-40B4-BE49-F238E27FC236}">
                <a16:creationId xmlns:a16="http://schemas.microsoft.com/office/drawing/2014/main" id="{49AB0AAE-118E-4E7F-8696-03C4E43A789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sv-SE" dirty="0"/>
              <a:t>2023-02-20 </a:t>
            </a:r>
            <a:r>
              <a:rPr lang="sv-SE" dirty="0">
                <a:sym typeface="Wingdings" panose="05000000000000000000" pitchFamily="2" charset="2"/>
              </a:rPr>
              <a:t></a:t>
            </a:r>
            <a:r>
              <a:rPr lang="sv-SE" dirty="0"/>
              <a:t> 2027-02-19</a:t>
            </a:r>
          </a:p>
        </p:txBody>
      </p:sp>
      <p:sp>
        <p:nvSpPr>
          <p:cNvPr id="40" name="Platshållare för text 39">
            <a:extLst>
              <a:ext uri="{FF2B5EF4-FFF2-40B4-BE49-F238E27FC236}">
                <a16:creationId xmlns:a16="http://schemas.microsoft.com/office/drawing/2014/main" id="{112BEFA4-EC56-488E-8024-A636F9D6F37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505522" y="1495443"/>
            <a:ext cx="2040714" cy="309309"/>
          </a:xfrm>
        </p:spPr>
        <p:txBody>
          <a:bodyPr/>
          <a:lstStyle/>
          <a:p>
            <a:r>
              <a:rPr lang="sv-SE"/>
              <a:t>Avropsförfarande</a:t>
            </a:r>
            <a:endParaRPr lang="sv-SE" dirty="0"/>
          </a:p>
        </p:txBody>
      </p:sp>
      <p:sp>
        <p:nvSpPr>
          <p:cNvPr id="21" name="Platshållare för text 20">
            <a:extLst>
              <a:ext uri="{FF2B5EF4-FFF2-40B4-BE49-F238E27FC236}">
                <a16:creationId xmlns:a16="http://schemas.microsoft.com/office/drawing/2014/main" id="{AC88E1A4-DA1D-4203-984E-1B4B1D7CE03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sv-SE" dirty="0"/>
              <a:t>Direktköp från den leverantör som tilldelats önskat tjänsteområde för din kommun/region</a:t>
            </a:r>
          </a:p>
        </p:txBody>
      </p:sp>
      <p:sp>
        <p:nvSpPr>
          <p:cNvPr id="42" name="Platshållare för text 41">
            <a:extLst>
              <a:ext uri="{FF2B5EF4-FFF2-40B4-BE49-F238E27FC236}">
                <a16:creationId xmlns:a16="http://schemas.microsoft.com/office/drawing/2014/main" id="{1D1F074E-1599-44D0-904C-51B6AFFCBF2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505522" y="2835967"/>
            <a:ext cx="2040714" cy="309309"/>
          </a:xfrm>
        </p:spPr>
        <p:txBody>
          <a:bodyPr/>
          <a:lstStyle/>
          <a:p>
            <a:r>
              <a:rPr lang="sv-SE"/>
              <a:t>Leverantör (X)</a:t>
            </a:r>
            <a:endParaRPr lang="sv-SE" dirty="0"/>
          </a:p>
        </p:txBody>
      </p:sp>
      <p:sp>
        <p:nvSpPr>
          <p:cNvPr id="22" name="Platshållare för text 21">
            <a:extLst>
              <a:ext uri="{FF2B5EF4-FFF2-40B4-BE49-F238E27FC236}">
                <a16:creationId xmlns:a16="http://schemas.microsoft.com/office/drawing/2014/main" id="{09F98FB2-3473-461D-A962-A25203F472F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05522" y="3169509"/>
            <a:ext cx="2040714" cy="1695477"/>
          </a:xfrm>
        </p:spPr>
        <p:txBody>
          <a:bodyPr/>
          <a:lstStyle/>
          <a:p>
            <a:r>
              <a:rPr lang="sv-SE" dirty="0"/>
              <a:t>Svensk Hemleverans Handelsbolag</a:t>
            </a:r>
          </a:p>
          <a:p>
            <a:r>
              <a:rPr lang="sv-SE" dirty="0" err="1"/>
              <a:t>SvHL</a:t>
            </a:r>
            <a:r>
              <a:rPr lang="sv-SE" dirty="0"/>
              <a:t> Norr KB</a:t>
            </a:r>
          </a:p>
          <a:p>
            <a:r>
              <a:rPr lang="sv-SE" dirty="0"/>
              <a:t>PostNord Sverige AB</a:t>
            </a:r>
          </a:p>
          <a:p>
            <a:r>
              <a:rPr lang="sv-SE" dirty="0" err="1"/>
              <a:t>CityMail</a:t>
            </a:r>
            <a:r>
              <a:rPr lang="sv-SE" dirty="0"/>
              <a:t> Sweden AB</a:t>
            </a:r>
          </a:p>
          <a:p>
            <a:r>
              <a:rPr lang="sv-SE" dirty="0"/>
              <a:t>Skaraborgs Marknadskonsult AB</a:t>
            </a:r>
          </a:p>
          <a:p>
            <a:r>
              <a:rPr lang="sv-SE" dirty="0"/>
              <a:t>Postmästaren i Hälsingland AB</a:t>
            </a:r>
          </a:p>
        </p:txBody>
      </p:sp>
      <p:sp>
        <p:nvSpPr>
          <p:cNvPr id="44" name="Platshållare för text 43">
            <a:extLst>
              <a:ext uri="{FF2B5EF4-FFF2-40B4-BE49-F238E27FC236}">
                <a16:creationId xmlns:a16="http://schemas.microsoft.com/office/drawing/2014/main" id="{1C719202-A229-465C-81CE-37313F34C26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505522" y="4889219"/>
            <a:ext cx="2040714" cy="309309"/>
          </a:xfrm>
        </p:spPr>
        <p:txBody>
          <a:bodyPr/>
          <a:lstStyle/>
          <a:p>
            <a:r>
              <a:rPr lang="sv-SE" dirty="0"/>
              <a:t>Pris och sortiment</a:t>
            </a:r>
          </a:p>
        </p:txBody>
      </p:sp>
      <p:sp>
        <p:nvSpPr>
          <p:cNvPr id="23" name="Platshållare för text 22">
            <a:extLst>
              <a:ext uri="{FF2B5EF4-FFF2-40B4-BE49-F238E27FC236}">
                <a16:creationId xmlns:a16="http://schemas.microsoft.com/office/drawing/2014/main" id="{AB700810-63FD-420D-9196-451E6678ECC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505522" y="5222760"/>
            <a:ext cx="2040714" cy="1094149"/>
          </a:xfrm>
        </p:spPr>
        <p:txBody>
          <a:bodyPr/>
          <a:lstStyle/>
          <a:p>
            <a:r>
              <a:rPr lang="sv-SE" dirty="0"/>
              <a:t>Priser för tjänsteområdena, se respektive leverantörs prislista. Nås från ramavtalssidan under fliken ”Leverantörer”. Välj den leverantör som levererar till din kommun/region..</a:t>
            </a:r>
          </a:p>
        </p:txBody>
      </p:sp>
      <p:sp>
        <p:nvSpPr>
          <p:cNvPr id="48" name="Platshållare för text 47">
            <a:extLst>
              <a:ext uri="{FF2B5EF4-FFF2-40B4-BE49-F238E27FC236}">
                <a16:creationId xmlns:a16="http://schemas.microsoft.com/office/drawing/2014/main" id="{BEB1CE12-2113-4DFA-9A2F-235E68C596D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9719613" y="4105422"/>
            <a:ext cx="2040714" cy="309309"/>
          </a:xfrm>
        </p:spPr>
        <p:txBody>
          <a:bodyPr/>
          <a:lstStyle/>
          <a:p>
            <a:r>
              <a:rPr lang="sv-SE" dirty="0"/>
              <a:t>Leveransvillkor</a:t>
            </a:r>
          </a:p>
        </p:txBody>
      </p:sp>
      <p:sp>
        <p:nvSpPr>
          <p:cNvPr id="25" name="Platshållare för text 24">
            <a:extLst>
              <a:ext uri="{FF2B5EF4-FFF2-40B4-BE49-F238E27FC236}">
                <a16:creationId xmlns:a16="http://schemas.microsoft.com/office/drawing/2014/main" id="{2E670408-143D-4E4A-A77C-640710135AF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9719613" y="4479502"/>
            <a:ext cx="2040714" cy="452660"/>
          </a:xfrm>
        </p:spPr>
        <p:txBody>
          <a:bodyPr/>
          <a:lstStyle/>
          <a:p>
            <a:r>
              <a:rPr lang="sv-SE" dirty="0"/>
              <a:t>Sker i överenskommelse mellan leverantör och UM</a:t>
            </a:r>
          </a:p>
        </p:txBody>
      </p:sp>
      <p:pic>
        <p:nvPicPr>
          <p:cNvPr id="2" name="Platshållare för bild 1">
            <a:extLst>
              <a:ext uri="{FF2B5EF4-FFF2-40B4-BE49-F238E27FC236}">
                <a16:creationId xmlns:a16="http://schemas.microsoft.com/office/drawing/2014/main" id="{033BF003-8D56-92C5-E54C-24F87C9A8D60}"/>
              </a:ext>
            </a:extLst>
          </p:cNvPr>
          <p:cNvPicPr>
            <a:picLocks noGrp="1" noChangeAspect="1"/>
          </p:cNvPicPr>
          <p:nvPr>
            <p:ph type="pic" sz="quarter" idx="40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88" r="88"/>
          <a:stretch>
            <a:fillRect/>
          </a:stretch>
        </p:blipFill>
        <p:spPr>
          <a:xfrm>
            <a:off x="576263" y="428625"/>
            <a:ext cx="898525" cy="900113"/>
          </a:xfrm>
          <a:prstGeom prst="rect">
            <a:avLst/>
          </a:prstGeom>
        </p:spPr>
      </p:pic>
      <p:sp>
        <p:nvSpPr>
          <p:cNvPr id="3" name="Platshållare för text 54">
            <a:extLst>
              <a:ext uri="{FF2B5EF4-FFF2-40B4-BE49-F238E27FC236}">
                <a16:creationId xmlns:a16="http://schemas.microsoft.com/office/drawing/2014/main" id="{1B2A9F0D-B013-D23E-6DAE-4A690EE3951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431673" y="4338680"/>
            <a:ext cx="1176473" cy="900000"/>
          </a:xfrm>
        </p:spPr>
        <p:txBody>
          <a:bodyPr/>
          <a:lstStyle/>
          <a:p>
            <a:r>
              <a:rPr lang="sv-SE" dirty="0"/>
              <a:t>Beredskap</a:t>
            </a:r>
          </a:p>
        </p:txBody>
      </p:sp>
      <p:sp>
        <p:nvSpPr>
          <p:cNvPr id="4" name="Platshållare för text 17">
            <a:extLst>
              <a:ext uri="{FF2B5EF4-FFF2-40B4-BE49-F238E27FC236}">
                <a16:creationId xmlns:a16="http://schemas.microsoft.com/office/drawing/2014/main" id="{58B23785-1D40-AD69-DBBB-D6B5ADD4070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52524" y="4355578"/>
            <a:ext cx="5506644" cy="900000"/>
          </a:xfrm>
        </p:spPr>
        <p:txBody>
          <a:bodyPr/>
          <a:lstStyle/>
          <a:p>
            <a:r>
              <a:rPr lang="sv-SE" dirty="0"/>
              <a:t>Den samhällsomfattande posttjänsten ska fungera i kristider så som krig och katastrof.</a:t>
            </a:r>
          </a:p>
        </p:txBody>
      </p:sp>
      <p:sp>
        <p:nvSpPr>
          <p:cNvPr id="5" name="Platshållare för text 55">
            <a:extLst>
              <a:ext uri="{FF2B5EF4-FFF2-40B4-BE49-F238E27FC236}">
                <a16:creationId xmlns:a16="http://schemas.microsoft.com/office/drawing/2014/main" id="{D6ACBD4C-4DF1-EAE9-52A4-1F4AF0C1585E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431673" y="5272476"/>
            <a:ext cx="1176473" cy="900000"/>
          </a:xfrm>
        </p:spPr>
        <p:txBody>
          <a:bodyPr/>
          <a:lstStyle/>
          <a:p>
            <a:r>
              <a:rPr lang="sv-SE" dirty="0"/>
              <a:t>Digitalisering</a:t>
            </a:r>
          </a:p>
        </p:txBody>
      </p:sp>
      <p:sp>
        <p:nvSpPr>
          <p:cNvPr id="6" name="Platshållare för text 18">
            <a:extLst>
              <a:ext uri="{FF2B5EF4-FFF2-40B4-BE49-F238E27FC236}">
                <a16:creationId xmlns:a16="http://schemas.microsoft.com/office/drawing/2014/main" id="{8FCB27E4-78D2-CC03-FEAE-3696FCDD9B7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652524" y="5289512"/>
            <a:ext cx="5506644" cy="900000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I samarbete med leverantörer i detta avtal finns möjlighet att helt eller delvis digitalisera in och utflödet av postala tjänster.</a:t>
            </a:r>
          </a:p>
        </p:txBody>
      </p:sp>
    </p:spTree>
    <p:extLst>
      <p:ext uri="{BB962C8B-B14F-4D97-AF65-F5344CB8AC3E}">
        <p14:creationId xmlns:p14="http://schemas.microsoft.com/office/powerpoint/2010/main" val="1440492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98C4BFFA-5C9C-45B9-8DA4-C2C0EA70D2B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35775" y="1450406"/>
            <a:ext cx="4680000" cy="309309"/>
          </a:xfrm>
        </p:spPr>
        <p:txBody>
          <a:bodyPr/>
          <a:lstStyle/>
          <a:p>
            <a:r>
              <a:rPr lang="sv-SE" dirty="0"/>
              <a:t>Omfattning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1D0B2195-1754-4B54-8F0E-D28F6BD9FCB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sv-SE" dirty="0"/>
              <a:t>Brevförsändelser, rikstäckande, A-post</a:t>
            </a:r>
          </a:p>
          <a:p>
            <a:r>
              <a:rPr lang="sv-SE" dirty="0"/>
              <a:t>Kontorspost</a:t>
            </a:r>
          </a:p>
          <a:p>
            <a:r>
              <a:rPr lang="sv-SE" dirty="0"/>
              <a:t>Sorterad och osorterad brevsändning samt adresserad reklam, A-post (från tryckeri)</a:t>
            </a:r>
          </a:p>
          <a:p>
            <a:r>
              <a:rPr lang="sv-SE" dirty="0"/>
              <a:t>Sorterad och osorterad brevsändning samt adresserad reklam, ekonomibrev (B-post) (från tryckeri)</a:t>
            </a:r>
          </a:p>
          <a:p>
            <a:r>
              <a:rPr lang="sv-SE" dirty="0"/>
              <a:t>Utkörning av brevförsändelser från postbox till UM</a:t>
            </a:r>
          </a:p>
          <a:p>
            <a:r>
              <a:rPr lang="sv-SE" dirty="0" err="1"/>
              <a:t>Oadresserad</a:t>
            </a:r>
            <a:r>
              <a:rPr lang="sv-SE" dirty="0"/>
              <a:t> samhällsinformation</a:t>
            </a:r>
          </a:p>
          <a:p>
            <a:r>
              <a:rPr lang="sv-SE" dirty="0" err="1"/>
              <a:t>Oadresserad</a:t>
            </a:r>
            <a:r>
              <a:rPr lang="sv-SE" dirty="0"/>
              <a:t> exklusiv</a:t>
            </a:r>
          </a:p>
          <a:p>
            <a:r>
              <a:rPr lang="sv-SE" dirty="0"/>
              <a:t>REK – rekommenderad försändelse</a:t>
            </a:r>
          </a:p>
          <a:p>
            <a:r>
              <a:rPr lang="sv-SE" dirty="0"/>
              <a:t>Paket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5C6A81D6-25BC-498B-9656-0E853C9E859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Adda genomför under ramavtalstiden ekonomiska revisioner och hållbarhetsuppföljning.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Beställaren kan efter överenskommelse med leverantören genomföra kvalitetsmätningar inom kontraktet. </a:t>
            </a:r>
            <a:endParaRPr lang="sv-S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Platshållare för text 32">
            <a:extLst>
              <a:ext uri="{FF2B5EF4-FFF2-40B4-BE49-F238E27FC236}">
                <a16:creationId xmlns:a16="http://schemas.microsoft.com/office/drawing/2014/main" id="{34D21C94-6C90-4283-A6FD-413B41F62A2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516223" y="1450406"/>
            <a:ext cx="4680000" cy="309309"/>
          </a:xfrm>
        </p:spPr>
        <p:txBody>
          <a:bodyPr/>
          <a:lstStyle/>
          <a:p>
            <a:r>
              <a:rPr lang="sv-SE" dirty="0"/>
              <a:t>Fördjupning</a:t>
            </a:r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220CF050-7E44-4DEB-9D11-81BACEB557C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516229" y="1772460"/>
            <a:ext cx="4680000" cy="1437466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Flera leverantörer erbjuder tilläggstjänster vilka man hittar under respektive leverantör från ramavtalssidan.</a:t>
            </a:r>
          </a:p>
          <a:p>
            <a:pPr marL="0" indent="0">
              <a:buNone/>
            </a:pPr>
            <a:r>
              <a:rPr lang="sv-SE" dirty="0"/>
              <a:t>Exempel på tilläggstjänster som erbjuds: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Internpostservice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Frankeringsservice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 err="1"/>
              <a:t>Scanninglösning</a:t>
            </a:r>
            <a:endParaRPr lang="sv-SE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Klimatkompensation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Effektmätningar</a:t>
            </a:r>
          </a:p>
        </p:txBody>
      </p:sp>
      <p:sp>
        <p:nvSpPr>
          <p:cNvPr id="35" name="Platshållare för text 34">
            <a:extLst>
              <a:ext uri="{FF2B5EF4-FFF2-40B4-BE49-F238E27FC236}">
                <a16:creationId xmlns:a16="http://schemas.microsoft.com/office/drawing/2014/main" id="{D16410D6-B1E8-4CC7-BEC1-A549A55557E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516223" y="3302576"/>
            <a:ext cx="4680000" cy="309309"/>
          </a:xfrm>
        </p:spPr>
        <p:txBody>
          <a:bodyPr/>
          <a:lstStyle/>
          <a:p>
            <a:r>
              <a:rPr lang="sv-SE" dirty="0"/>
              <a:t>Hållbarhet</a:t>
            </a:r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416F554E-30DE-4C6D-B934-C36B42FDAAC6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516229" y="3648075"/>
            <a:ext cx="4680000" cy="2536826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Arbetsrättsliga villkor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  Leverantören ska följa arbetsrättsliga villkor enligt kollektivavtal "Distribution av direktreklam" (tjänsteområde 6 och 7)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dirty="0"/>
          </a:p>
          <a:p>
            <a:pPr marL="0" indent="0">
              <a:buNone/>
            </a:pPr>
            <a:r>
              <a:rPr lang="sv-SE" dirty="0"/>
              <a:t>Klimatpåverkan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sv-SE" dirty="0"/>
              <a:t>Leverantören ska bedriva ett systematiskt arbete för att minska klimatpåverkan från transporter inom uppdragen.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sv-SE" dirty="0"/>
              <a:t>Leverantören ska rapportera andel fossilfria transporter, andel rena fordon (enligt Clean </a:t>
            </a:r>
            <a:r>
              <a:rPr lang="sv-SE" dirty="0" err="1"/>
              <a:t>Vehicle</a:t>
            </a:r>
            <a:r>
              <a:rPr lang="sv-SE" dirty="0"/>
              <a:t> </a:t>
            </a:r>
            <a:r>
              <a:rPr lang="sv-SE" dirty="0" err="1"/>
              <a:t>Directive</a:t>
            </a:r>
            <a:r>
              <a:rPr lang="sv-SE" dirty="0"/>
              <a:t>), totala koldioxidutsläpp och typ av drivmedel som används i uppdragen.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sv-SE" dirty="0"/>
              <a:t>Andelen rena lätta bilar som används i uppdragen ska vara minst 38,5%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Andelen rena tunga lastbilar som används i uppdragen ska vara minst 10% (från 2026: 15%.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7" name="Rubrik 6">
            <a:extLst>
              <a:ext uri="{FF2B5EF4-FFF2-40B4-BE49-F238E27FC236}">
                <a16:creationId xmlns:a16="http://schemas.microsoft.com/office/drawing/2014/main" id="{8879CABA-694C-4401-BB70-6EBDB6E03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Postförmedlingstjänster 2022</a:t>
            </a:r>
          </a:p>
        </p:txBody>
      </p:sp>
      <p:sp>
        <p:nvSpPr>
          <p:cNvPr id="31" name="Platshållare för text 30">
            <a:extLst>
              <a:ext uri="{FF2B5EF4-FFF2-40B4-BE49-F238E27FC236}">
                <a16:creationId xmlns:a16="http://schemas.microsoft.com/office/drawing/2014/main" id="{7005B6E7-BBCA-4146-8EA9-DE68F1F6AEA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5775" y="4594616"/>
            <a:ext cx="4680000" cy="309309"/>
          </a:xfrm>
        </p:spPr>
        <p:txBody>
          <a:bodyPr/>
          <a:lstStyle/>
          <a:p>
            <a:r>
              <a:rPr lang="sv-SE" dirty="0"/>
              <a:t>Revision</a:t>
            </a:r>
          </a:p>
        </p:txBody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B3B9CD14-5FEE-417C-A9EC-5987D9A0F0D5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8" name="Platshållare för bild 17">
            <a:extLst>
              <a:ext uri="{FF2B5EF4-FFF2-40B4-BE49-F238E27FC236}">
                <a16:creationId xmlns:a16="http://schemas.microsoft.com/office/drawing/2014/main" id="{D9B7B58E-1A86-49C9-BEE5-13FCAA7D8F52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DCA954E9-6C7C-4D58-94FD-3DCDD29A10DE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0" name="Platshållare för bild 19">
            <a:extLst>
              <a:ext uri="{FF2B5EF4-FFF2-40B4-BE49-F238E27FC236}">
                <a16:creationId xmlns:a16="http://schemas.microsoft.com/office/drawing/2014/main" id="{CE96CFF1-4549-4456-96F2-63085017604A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1" name="Platshållare för bild 20">
            <a:extLst>
              <a:ext uri="{FF2B5EF4-FFF2-40B4-BE49-F238E27FC236}">
                <a16:creationId xmlns:a16="http://schemas.microsoft.com/office/drawing/2014/main" id="{3DDA4532-19C7-427E-9FC4-F2DA62B93C8B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2" name="Platshållare för bild 21">
            <a:extLst>
              <a:ext uri="{FF2B5EF4-FFF2-40B4-BE49-F238E27FC236}">
                <a16:creationId xmlns:a16="http://schemas.microsoft.com/office/drawing/2014/main" id="{B1B2F8AA-5A24-4A5E-86EA-F3C698A3DE6D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3" name="Platshållare för bild 22">
            <a:extLst>
              <a:ext uri="{FF2B5EF4-FFF2-40B4-BE49-F238E27FC236}">
                <a16:creationId xmlns:a16="http://schemas.microsoft.com/office/drawing/2014/main" id="{C599A5C1-3B2F-458C-ADC3-9B04C6E41518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4" name="Platshållare för bild 23">
            <a:extLst>
              <a:ext uri="{FF2B5EF4-FFF2-40B4-BE49-F238E27FC236}">
                <a16:creationId xmlns:a16="http://schemas.microsoft.com/office/drawing/2014/main" id="{41BF8D45-33BA-4BBC-BDA1-90819BF781D8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5" name="Platshållare för bild 24">
            <a:extLst>
              <a:ext uri="{FF2B5EF4-FFF2-40B4-BE49-F238E27FC236}">
                <a16:creationId xmlns:a16="http://schemas.microsoft.com/office/drawing/2014/main" id="{A076427F-C6A8-4AA7-A6D8-91DFEF79D028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6" name="Platshållare för bild 25">
            <a:extLst>
              <a:ext uri="{FF2B5EF4-FFF2-40B4-BE49-F238E27FC236}">
                <a16:creationId xmlns:a16="http://schemas.microsoft.com/office/drawing/2014/main" id="{8CAD1C1A-71BB-42AC-A357-249FAF0563EB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7" name="Platshållare för bild 26">
            <a:extLst>
              <a:ext uri="{FF2B5EF4-FFF2-40B4-BE49-F238E27FC236}">
                <a16:creationId xmlns:a16="http://schemas.microsoft.com/office/drawing/2014/main" id="{6DEE6F3D-C651-445C-8B6B-8DAB1E969F0F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8" name="Platshållare för bild 27">
            <a:extLst>
              <a:ext uri="{FF2B5EF4-FFF2-40B4-BE49-F238E27FC236}">
                <a16:creationId xmlns:a16="http://schemas.microsoft.com/office/drawing/2014/main" id="{6C829733-816F-4651-BA9E-333C03D83D84}"/>
              </a:ext>
            </a:extLst>
          </p:cNvPr>
          <p:cNvSpPr>
            <a:spLocks noGrp="1"/>
          </p:cNvSpPr>
          <p:nvPr>
            <p:ph type="pic" sz="quarter" idx="4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3" name="Platshållare för bild 2">
            <a:extLst>
              <a:ext uri="{FF2B5EF4-FFF2-40B4-BE49-F238E27FC236}">
                <a16:creationId xmlns:a16="http://schemas.microsoft.com/office/drawing/2014/main" id="{B38E958A-075D-1F9B-FD3D-527604E2AC9E}"/>
              </a:ext>
            </a:extLst>
          </p:cNvPr>
          <p:cNvPicPr>
            <a:picLocks noGrp="1" noChangeAspect="1"/>
          </p:cNvPicPr>
          <p:nvPr>
            <p:ph type="pic" sz="quarter" idx="42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88" r="88"/>
          <a:stretch>
            <a:fillRect/>
          </a:stretch>
        </p:blipFill>
        <p:spPr>
          <a:xfrm>
            <a:off x="576263" y="428625"/>
            <a:ext cx="898525" cy="900113"/>
          </a:xfrm>
          <a:prstGeom prst="rect">
            <a:avLst/>
          </a:prstGeom>
        </p:spPr>
      </p:pic>
      <p:pic>
        <p:nvPicPr>
          <p:cNvPr id="4" name="Picture 14" descr="7. Hållbar energi för alla. Gul kvadrat, text och symbol i vitt.  En sol med en powersymbol i mitten. Solen har tolv strålar.">
            <a:extLst>
              <a:ext uri="{FF2B5EF4-FFF2-40B4-BE49-F238E27FC236}">
                <a16:creationId xmlns:a16="http://schemas.microsoft.com/office/drawing/2014/main" id="{FDC4F91D-BF4C-4DF6-3CBD-5E2016E1CD15}"/>
              </a:ext>
            </a:extLst>
          </p:cNvPr>
          <p:cNvPicPr>
            <a:picLocks noGrp="1" noChangeAspect="1" noChangeArrowheads="1"/>
          </p:cNvPicPr>
          <p:nvPr>
            <p:ph type="pic" sz="quarter" idx="25"/>
          </p:nvPr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60063" y="698500"/>
            <a:ext cx="539750" cy="53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6" descr="8. Anständiga arbetsvillkor och ekonomisk tillväxt. Vinröd kvadrat, text och symbol i vitt.  Tre stående staplar med en stigande kurva överst.">
            <a:extLst>
              <a:ext uri="{FF2B5EF4-FFF2-40B4-BE49-F238E27FC236}">
                <a16:creationId xmlns:a16="http://schemas.microsoft.com/office/drawing/2014/main" id="{47AE456F-DB28-46DB-D2B6-D0F4FCBEA97E}"/>
              </a:ext>
            </a:extLst>
          </p:cNvPr>
          <p:cNvPicPr>
            <a:picLocks noGrp="1" noChangeAspect="1" noChangeArrowheads="1"/>
          </p:cNvPicPr>
          <p:nvPr>
            <p:ph type="pic" sz="quarter" idx="26"/>
          </p:nvPr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206163" y="698500"/>
            <a:ext cx="539750" cy="53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4" descr="12. Hållbar konsumtion och produktion. Mörk senapsgul kvadrat, text och symbol i vitt. En liggande åtta med en pil i slutet av linjen. En variant av oändlighetssymbolen.">
            <a:extLst>
              <a:ext uri="{FF2B5EF4-FFF2-40B4-BE49-F238E27FC236}">
                <a16:creationId xmlns:a16="http://schemas.microsoft.com/office/drawing/2014/main" id="{F3C83A6E-819F-F59F-A2E6-20DFE78E31F8}"/>
              </a:ext>
            </a:extLst>
          </p:cNvPr>
          <p:cNvPicPr>
            <a:picLocks noGrp="1" noChangeAspect="1" noChangeArrowheads="1"/>
          </p:cNvPicPr>
          <p:nvPr>
            <p:ph type="pic" sz="quarter" idx="27"/>
          </p:nvPr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60063" y="1244600"/>
            <a:ext cx="539750" cy="53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6" descr="13. Bekämpa klimatförändringarna. Mörkgrön kvadrat, text och symbol i vitt. Ett öga, där irisen är ett jordklot.">
            <a:extLst>
              <a:ext uri="{FF2B5EF4-FFF2-40B4-BE49-F238E27FC236}">
                <a16:creationId xmlns:a16="http://schemas.microsoft.com/office/drawing/2014/main" id="{1D0ADC86-654F-9A88-80E2-66D0B67A37D5}"/>
              </a:ext>
            </a:extLst>
          </p:cNvPr>
          <p:cNvPicPr>
            <a:picLocks noGrp="1" noChangeAspect="1" noChangeArrowheads="1"/>
          </p:cNvPicPr>
          <p:nvPr>
            <p:ph type="pic" sz="quarter" idx="28"/>
          </p:nvPr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206163" y="1243013"/>
            <a:ext cx="539750" cy="53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32" descr="16. Fredliga och inkluderande samhällen. Kungsblå kvadrat, text och symbol i vitt. En fredsduva med kvist i näbben, sitter på skaftet av en domarklubba.">
            <a:extLst>
              <a:ext uri="{FF2B5EF4-FFF2-40B4-BE49-F238E27FC236}">
                <a16:creationId xmlns:a16="http://schemas.microsoft.com/office/drawing/2014/main" id="{2FF5FD35-4F3A-C9EC-D737-2AF2F334C0EF}"/>
              </a:ext>
            </a:extLst>
          </p:cNvPr>
          <p:cNvPicPr>
            <a:picLocks noGrp="1" noChangeAspect="1" noChangeArrowheads="1"/>
          </p:cNvPicPr>
          <p:nvPr>
            <p:ph type="pic" sz="quarter" idx="29"/>
          </p:nvPr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47" r="147"/>
          <a:stretch>
            <a:fillRect/>
          </a:stretch>
        </p:blipFill>
        <p:spPr bwMode="auto">
          <a:xfrm>
            <a:off x="10660063" y="1790700"/>
            <a:ext cx="539750" cy="54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1916351"/>
      </p:ext>
    </p:extLst>
  </p:cSld>
  <p:clrMapOvr>
    <a:masterClrMapping/>
  </p:clrMapOvr>
</p:sld>
</file>

<file path=ppt/theme/theme1.xml><?xml version="1.0" encoding="utf-8"?>
<a:theme xmlns:a="http://schemas.openxmlformats.org/drawingml/2006/main" name="Adda - Inköprscentral">
  <a:themeElements>
    <a:clrScheme name="Adda Inköpscentral">
      <a:dk1>
        <a:sysClr val="windowText" lastClr="000000"/>
      </a:dk1>
      <a:lt1>
        <a:sysClr val="window" lastClr="FFFFFF"/>
      </a:lt1>
      <a:dk2>
        <a:srgbClr val="706F6B"/>
      </a:dk2>
      <a:lt2>
        <a:srgbClr val="EDECE8"/>
      </a:lt2>
      <a:accent1>
        <a:srgbClr val="EB5C2E"/>
      </a:accent1>
      <a:accent2>
        <a:srgbClr val="AF5A91"/>
      </a:accent2>
      <a:accent3>
        <a:srgbClr val="D4D3CD"/>
      </a:accent3>
      <a:accent4>
        <a:srgbClr val="00A1BE"/>
      </a:accent4>
      <a:accent5>
        <a:srgbClr val="FAB837"/>
      </a:accent5>
      <a:accent6>
        <a:srgbClr val="F5A177"/>
      </a:accent6>
      <a:hlink>
        <a:srgbClr val="EB5C2E"/>
      </a:hlink>
      <a:folHlink>
        <a:srgbClr val="00A1BE"/>
      </a:folHlink>
    </a:clrScheme>
    <a:fontScheme name="Adda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tIns="90000" bIns="90000"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vtalskort mall.potx" id="{18ACA0A4-90AA-4935-B79A-899304D2EE78}" vid="{A404F9E9-3AFB-454B-821F-B7AF73B53332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61B5BABC2062046A3A6C7BA83E1064C" ma:contentTypeVersion="10" ma:contentTypeDescription="Skapa ett nytt dokument." ma:contentTypeScope="" ma:versionID="558cb83ec7cdb221a774d0b7d86f73e5">
  <xsd:schema xmlns:xsd="http://www.w3.org/2001/XMLSchema" xmlns:xs="http://www.w3.org/2001/XMLSchema" xmlns:p="http://schemas.microsoft.com/office/2006/metadata/properties" xmlns:ns3="17798c2e-8ec6-411a-92bf-42cada8c5360" targetNamespace="http://schemas.microsoft.com/office/2006/metadata/properties" ma:root="true" ma:fieldsID="0ebfa375b3427caae85372d13753e19e" ns3:_="">
    <xsd:import namespace="17798c2e-8ec6-411a-92bf-42cada8c536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Locatio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798c2e-8ec6-411a-92bf-42cada8c53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1" nillable="true" ma:displayName="Location" ma:internalName="MediaServiceLocation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DCA370-3D7E-423A-A625-328FC6152E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7798c2e-8ec6-411a-92bf-42cada8c53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4ABDA6A-1F6C-4B42-8544-08E5AE6AC91F}">
  <ds:schemaRefs>
    <ds:schemaRef ds:uri="http://purl.org/dc/dcmitype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www.w3.org/XML/1998/namespace"/>
    <ds:schemaRef ds:uri="http://schemas.microsoft.com/office/infopath/2007/PartnerControls"/>
    <ds:schemaRef ds:uri="17798c2e-8ec6-411a-92bf-42cada8c5360"/>
  </ds:schemaRefs>
</ds:datastoreItem>
</file>

<file path=customXml/itemProps3.xml><?xml version="1.0" encoding="utf-8"?>
<ds:datastoreItem xmlns:ds="http://schemas.openxmlformats.org/officeDocument/2006/customXml" ds:itemID="{9CEBAD6A-AFE5-46E0-9A90-AF4AB80FFBE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Avtalskort mall_MASTER</Template>
  <TotalTime>193</TotalTime>
  <Words>462</Words>
  <Application>Microsoft Office PowerPoint</Application>
  <PresentationFormat>Bredbild</PresentationFormat>
  <Paragraphs>73</Paragraphs>
  <Slides>3</Slides>
  <Notes>0</Notes>
  <HiddenSlides>1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8" baseType="lpstr">
      <vt:lpstr>Arial</vt:lpstr>
      <vt:lpstr>Calibri</vt:lpstr>
      <vt:lpstr>Corbel</vt:lpstr>
      <vt:lpstr>Wingdings</vt:lpstr>
      <vt:lpstr>Adda - Inköprscentral</vt:lpstr>
      <vt:lpstr>PowerPoint-presentation</vt:lpstr>
      <vt:lpstr>Postförmedlingstjänster 2022</vt:lpstr>
      <vt:lpstr>Postförmedlingstjänster 2022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Hammarstrand Ingrid</dc:creator>
  <cp:lastModifiedBy>Löfgren Petter</cp:lastModifiedBy>
  <cp:revision>10</cp:revision>
  <dcterms:created xsi:type="dcterms:W3CDTF">2023-01-25T12:27:45Z</dcterms:created>
  <dcterms:modified xsi:type="dcterms:W3CDTF">2024-04-08T13:20:42Z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0x010100261B5BABC2062046A3A6C7BA83E1064C</vt:lpwstr>
  </property>
</Properties>
</file>