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83" r:id="rId5"/>
    <p:sldId id="284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koner" id="{406AD02E-50CA-4DF7-BD77-0DDDA8385162}">
          <p14:sldIdLst/>
        </p14:section>
        <p14:section name="Avtal" id="{C0D6380D-8438-43FF-990C-735F5FC0CBAF}">
          <p14:sldIdLst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070" autoAdjust="0"/>
  </p:normalViewPr>
  <p:slideViewPr>
    <p:cSldViewPr snapToGrid="0">
      <p:cViewPr varScale="1">
        <p:scale>
          <a:sx n="107" d="100"/>
          <a:sy n="107" d="100"/>
        </p:scale>
        <p:origin x="69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2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D33F4-BD81-4C01-A010-255883AB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EF17-D550-44F8-ABCE-B4DA6C148C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C66E9-BBA4-4CCD-BF22-2433B80B94C8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A605-DA4D-4163-89A6-4D5195881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AD345-4505-42F2-A673-DFDB85C77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C2E4-42E3-41E8-90E1-D216B62FF5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2118-E44C-4179-9E83-AD7BBEFED0C2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52A5-C79E-44C9-9B24-627C2425C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2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0294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3020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1" y="432842"/>
            <a:ext cx="5506644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7" name="Platshållare för text 49">
            <a:extLst>
              <a:ext uri="{FF2B5EF4-FFF2-40B4-BE49-F238E27FC236}">
                <a16:creationId xmlns:a16="http://schemas.microsoft.com/office/drawing/2014/main" id="{AA219FD9-1935-47DD-8C30-4055ACFFC0F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31673" y="1435395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Enkelhet</a:t>
            </a:r>
          </a:p>
        </p:txBody>
      </p:sp>
      <p:sp>
        <p:nvSpPr>
          <p:cNvPr id="37" name="Platshållare för text 36">
            <a:extLst>
              <a:ext uri="{FF2B5EF4-FFF2-40B4-BE49-F238E27FC236}">
                <a16:creationId xmlns:a16="http://schemas.microsoft.com/office/drawing/2014/main" id="{908FD992-182C-4482-82C5-944AD44E24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8430" y="1435396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9" name="Platshållare för text 49">
            <a:extLst>
              <a:ext uri="{FF2B5EF4-FFF2-40B4-BE49-F238E27FC236}">
                <a16:creationId xmlns:a16="http://schemas.microsoft.com/office/drawing/2014/main" id="{C6D39943-FF66-4D44-9D6D-517F422422A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1673" y="2397736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9856E560-735F-4D71-AB2C-B100E8D91F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6086" y="2397737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4" name="Platshållare för text 49">
            <a:extLst>
              <a:ext uri="{FF2B5EF4-FFF2-40B4-BE49-F238E27FC236}">
                <a16:creationId xmlns:a16="http://schemas.microsoft.com/office/drawing/2014/main" id="{7D6CD46B-1572-4161-91E3-6AA108AEE3B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1673" y="3360077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Besparing</a:t>
            </a:r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FF4E4C60-829E-40D1-B2D7-B26FAD0868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36086" y="3360078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5" name="Platshållare för text 49">
            <a:extLst>
              <a:ext uri="{FF2B5EF4-FFF2-40B4-BE49-F238E27FC236}">
                <a16:creationId xmlns:a16="http://schemas.microsoft.com/office/drawing/2014/main" id="{DE00D6EC-6105-418C-88D8-A677378910A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673" y="4322418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Innovation</a:t>
            </a:r>
          </a:p>
        </p:txBody>
      </p:sp>
      <p:sp>
        <p:nvSpPr>
          <p:cNvPr id="41" name="Platshållare för text 40">
            <a:extLst>
              <a:ext uri="{FF2B5EF4-FFF2-40B4-BE49-F238E27FC236}">
                <a16:creationId xmlns:a16="http://schemas.microsoft.com/office/drawing/2014/main" id="{63264183-49D5-49A0-B84A-6BC0DF51E5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6086" y="4322419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6" name="Platshållare för text 49">
            <a:extLst>
              <a:ext uri="{FF2B5EF4-FFF2-40B4-BE49-F238E27FC236}">
                <a16:creationId xmlns:a16="http://schemas.microsoft.com/office/drawing/2014/main" id="{19634749-DE79-406C-AFC9-D94FAB21442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1673" y="5284760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Digitalisering</a:t>
            </a:r>
          </a:p>
        </p:txBody>
      </p:sp>
      <p:sp>
        <p:nvSpPr>
          <p:cNvPr id="43" name="Platshållare för text 42">
            <a:extLst>
              <a:ext uri="{FF2B5EF4-FFF2-40B4-BE49-F238E27FC236}">
                <a16:creationId xmlns:a16="http://schemas.microsoft.com/office/drawing/2014/main" id="{D2687D84-3794-4DDB-AC95-819B96B153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36086" y="5284760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2" name="Platshållare för text 61">
            <a:extLst>
              <a:ext uri="{FF2B5EF4-FFF2-40B4-BE49-F238E27FC236}">
                <a16:creationId xmlns:a16="http://schemas.microsoft.com/office/drawing/2014/main" id="{96D62C6D-DE97-4C72-B741-851A4F37B23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04093" y="428332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Avtalsuppföljning</a:t>
            </a:r>
          </a:p>
        </p:txBody>
      </p:sp>
      <p:sp>
        <p:nvSpPr>
          <p:cNvPr id="63" name="Platshållare för text 62">
            <a:extLst>
              <a:ext uri="{FF2B5EF4-FFF2-40B4-BE49-F238E27FC236}">
                <a16:creationId xmlns:a16="http://schemas.microsoft.com/office/drawing/2014/main" id="{AF8E6400-64BB-4B7A-9F82-A0B0AA497F7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04092" y="4621685"/>
            <a:ext cx="2040714" cy="84641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1D58BAE4-AC6C-410A-89C5-8DB47D99023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704093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Anbudsområden</a:t>
            </a:r>
          </a:p>
        </p:txBody>
      </p:sp>
      <p:sp>
        <p:nvSpPr>
          <p:cNvPr id="59" name="Platshållare för text 58">
            <a:extLst>
              <a:ext uri="{FF2B5EF4-FFF2-40B4-BE49-F238E27FC236}">
                <a16:creationId xmlns:a16="http://schemas.microsoft.com/office/drawing/2014/main" id="{43863816-1B70-42AF-9B9B-41B0E97C860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704093" y="779384"/>
            <a:ext cx="2040714" cy="203235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9388" indent="-179388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AE53ADFB-188E-4942-9E83-DA874B1E01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05522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Avtalstid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C14C6910-4EEA-4B2C-AF7E-BCB0FC12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5522" y="779383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883B8140-BDA1-49C1-A524-806BC84FD861}"/>
              </a:ext>
            </a:extLst>
          </p:cNvPr>
          <p:cNvCxnSpPr>
            <a:cxnSpLocks/>
          </p:cNvCxnSpPr>
          <p:nvPr userDrawn="1"/>
        </p:nvCxnSpPr>
        <p:spPr>
          <a:xfrm flipV="1">
            <a:off x="7320298" y="423863"/>
            <a:ext cx="0" cy="5771777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latshållare för sidfot 3">
            <a:extLst>
              <a:ext uri="{FF2B5EF4-FFF2-40B4-BE49-F238E27FC236}">
                <a16:creationId xmlns:a16="http://schemas.microsoft.com/office/drawing/2014/main" id="{CD5B92C8-E142-4DC1-8FAB-8059F0DA193E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2E300EBC-4B31-4632-B279-1A94ED66A5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5522" y="1495443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Avropsförfarande</a:t>
            </a:r>
          </a:p>
        </p:txBody>
      </p:sp>
      <p:sp>
        <p:nvSpPr>
          <p:cNvPr id="53" name="Platshållare för text 52">
            <a:extLst>
              <a:ext uri="{FF2B5EF4-FFF2-40B4-BE49-F238E27FC236}">
                <a16:creationId xmlns:a16="http://schemas.microsoft.com/office/drawing/2014/main" id="{D71E3BCC-4DA4-4190-80B5-94A1A77F54B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05522" y="1837817"/>
            <a:ext cx="2040714" cy="97391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B55885AB-2B23-4475-A1FE-C4508FC0479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5522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Leverantörer (X)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E7726555-EEFC-4E01-BE40-0B7E97C062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05522" y="3169509"/>
            <a:ext cx="2040714" cy="2029019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80975" indent="-180975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9BA206DD-F258-4CD7-8BE6-0132BDF1128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05522" y="519852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Pris och sortiment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5B8FF462-4230-4737-95D2-23B96A778C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505522" y="5528771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tabLst>
                <a:tab pos="87313" algn="l"/>
              </a:tabLst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0" name="Platshållare för text 59">
            <a:extLst>
              <a:ext uri="{FF2B5EF4-FFF2-40B4-BE49-F238E27FC236}">
                <a16:creationId xmlns:a16="http://schemas.microsoft.com/office/drawing/2014/main" id="{77C359DC-859E-4DC2-BF7E-B485FF0CBB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704093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Leveransvillkor</a:t>
            </a:r>
          </a:p>
        </p:txBody>
      </p:sp>
      <p:sp>
        <p:nvSpPr>
          <p:cNvPr id="61" name="Platshållare för text 60">
            <a:extLst>
              <a:ext uri="{FF2B5EF4-FFF2-40B4-BE49-F238E27FC236}">
                <a16:creationId xmlns:a16="http://schemas.microsoft.com/office/drawing/2014/main" id="{32D1AECF-E945-4A00-9158-7D7EB6D3DE7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704093" y="3169509"/>
            <a:ext cx="2040714" cy="1069541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7B083E8C-9717-4BED-AC64-617DE161D3EE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39335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43E7B103-CDED-4F6B-882B-85BCD09D4A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5775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Omfattning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F3651281-ACD0-4D3F-ABF1-1CDE8319BDD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775" y="1772460"/>
            <a:ext cx="4680000" cy="2761113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0BE7DE30-0700-429D-9820-1325B8DA1A9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5775" y="4943475"/>
            <a:ext cx="4680000" cy="1241426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ABF05006-22E5-436B-ADAC-21DEC28B2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16223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Fördjupning av nyttor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5D2E19DB-20BE-4F89-A219-2D9821FF37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516229" y="1772459"/>
            <a:ext cx="4680000" cy="210554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DAB0C25C-708F-41B8-8546-728202F5F2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516223" y="395705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2AD12ED4-7A57-4A1A-94B0-EB8F8B22EF7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516229" y="4323153"/>
            <a:ext cx="4680000" cy="186174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tabLst>
                <a:tab pos="87313" algn="l"/>
              </a:tabLst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2" y="432842"/>
            <a:ext cx="8571693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23FF755A-DA8C-41DE-983D-76F83373D6DD}"/>
              </a:ext>
            </a:extLst>
          </p:cNvPr>
          <p:cNvCxnSpPr>
            <a:cxnSpLocks/>
          </p:cNvCxnSpPr>
          <p:nvPr userDrawn="1"/>
        </p:nvCxnSpPr>
        <p:spPr>
          <a:xfrm flipV="1">
            <a:off x="5315999" y="1450406"/>
            <a:ext cx="1" cy="474950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DA2629B3-B702-4B05-AEA4-EB71496E24D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5775" y="4594616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Revision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4DD984D-961C-407C-B7E5-2D8034D67DB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0660050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49" name="Platshållare för bild 4">
            <a:extLst>
              <a:ext uri="{FF2B5EF4-FFF2-40B4-BE49-F238E27FC236}">
                <a16:creationId xmlns:a16="http://schemas.microsoft.com/office/drawing/2014/main" id="{3FC96E5A-F55A-4093-B11C-D16EBDFFA6F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1206535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53" name="Platshållare för bild 4">
            <a:extLst>
              <a:ext uri="{FF2B5EF4-FFF2-40B4-BE49-F238E27FC236}">
                <a16:creationId xmlns:a16="http://schemas.microsoft.com/office/drawing/2014/main" id="{C15EE235-3355-4AEA-945D-F861E034549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0660050" y="124509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0" name="Platshållare för bild 4">
            <a:extLst>
              <a:ext uri="{FF2B5EF4-FFF2-40B4-BE49-F238E27FC236}">
                <a16:creationId xmlns:a16="http://schemas.microsoft.com/office/drawing/2014/main" id="{6FF93070-7136-4D87-B77D-F635D41A562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1206535" y="124322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1" name="Platshållare för bild 4">
            <a:extLst>
              <a:ext uri="{FF2B5EF4-FFF2-40B4-BE49-F238E27FC236}">
                <a16:creationId xmlns:a16="http://schemas.microsoft.com/office/drawing/2014/main" id="{E00F0AEF-A17F-49CC-B7EA-EEBF2BF0ACE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660050" y="179132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2" name="Platshållare för bild 4">
            <a:extLst>
              <a:ext uri="{FF2B5EF4-FFF2-40B4-BE49-F238E27FC236}">
                <a16:creationId xmlns:a16="http://schemas.microsoft.com/office/drawing/2014/main" id="{A14185B3-3B79-42F8-8E25-F35DB4766E9C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1206535" y="178758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3" name="Platshållare för bild 4">
            <a:extLst>
              <a:ext uri="{FF2B5EF4-FFF2-40B4-BE49-F238E27FC236}">
                <a16:creationId xmlns:a16="http://schemas.microsoft.com/office/drawing/2014/main" id="{D6450F7A-B7E2-49B7-9E79-4F298948B26E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0660050" y="23376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4" name="Platshållare för bild 4">
            <a:extLst>
              <a:ext uri="{FF2B5EF4-FFF2-40B4-BE49-F238E27FC236}">
                <a16:creationId xmlns:a16="http://schemas.microsoft.com/office/drawing/2014/main" id="{5D4A7B9F-B72C-4AAF-9189-CF28FA8440B1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1206535" y="233193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5" name="Platshållare för bild 4">
            <a:extLst>
              <a:ext uri="{FF2B5EF4-FFF2-40B4-BE49-F238E27FC236}">
                <a16:creationId xmlns:a16="http://schemas.microsoft.com/office/drawing/2014/main" id="{BEEBE3DF-28A7-4CA5-9D53-4FFFD934357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0660050" y="288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6" name="Platshållare för bild 4">
            <a:extLst>
              <a:ext uri="{FF2B5EF4-FFF2-40B4-BE49-F238E27FC236}">
                <a16:creationId xmlns:a16="http://schemas.microsoft.com/office/drawing/2014/main" id="{3FD8FC2F-875E-4678-BF57-4B03DB6BD90E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11206535" y="287629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7" name="Platshållare för bild 4">
            <a:extLst>
              <a:ext uri="{FF2B5EF4-FFF2-40B4-BE49-F238E27FC236}">
                <a16:creationId xmlns:a16="http://schemas.microsoft.com/office/drawing/2014/main" id="{01EE0C08-2F95-4422-B2AE-8D8B1D955A64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0660050" y="342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8" name="Platshållare för bild 4">
            <a:extLst>
              <a:ext uri="{FF2B5EF4-FFF2-40B4-BE49-F238E27FC236}">
                <a16:creationId xmlns:a16="http://schemas.microsoft.com/office/drawing/2014/main" id="{BB16C71D-3E5D-40E0-9BDD-72237B8E1B66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11206535" y="342064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9" name="Platshållare för bild 4">
            <a:extLst>
              <a:ext uri="{FF2B5EF4-FFF2-40B4-BE49-F238E27FC236}">
                <a16:creationId xmlns:a16="http://schemas.microsoft.com/office/drawing/2014/main" id="{DFCC6829-3976-4780-8ADD-804DB97F7A97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10660050" y="396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0" name="Platshållare för bild 4">
            <a:extLst>
              <a:ext uri="{FF2B5EF4-FFF2-40B4-BE49-F238E27FC236}">
                <a16:creationId xmlns:a16="http://schemas.microsoft.com/office/drawing/2014/main" id="{4E6921C9-C9D1-4409-9E48-3454E2B7F479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1206535" y="396500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1" name="Platshållare för bild 4">
            <a:extLst>
              <a:ext uri="{FF2B5EF4-FFF2-40B4-BE49-F238E27FC236}">
                <a16:creationId xmlns:a16="http://schemas.microsoft.com/office/drawing/2014/main" id="{D0D444A7-A2B9-4918-AD46-55859C8B64F9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660050" y="450640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2" name="Platshållare för bild 4">
            <a:extLst>
              <a:ext uri="{FF2B5EF4-FFF2-40B4-BE49-F238E27FC236}">
                <a16:creationId xmlns:a16="http://schemas.microsoft.com/office/drawing/2014/main" id="{2938E9B7-1DEE-415F-9864-E2DA656D7C0C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1206535" y="4509357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3" name="Platshållare för bild 4">
            <a:extLst>
              <a:ext uri="{FF2B5EF4-FFF2-40B4-BE49-F238E27FC236}">
                <a16:creationId xmlns:a16="http://schemas.microsoft.com/office/drawing/2014/main" id="{F2C0F6B1-C799-42B0-BE05-A50841798824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0660050" y="50527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4264D557-F3A9-4663-9CB7-B622E99098E1}"/>
              </a:ext>
            </a:extLst>
          </p:cNvPr>
          <p:cNvSpPr/>
          <p:nvPr userDrawn="1"/>
        </p:nvSpPr>
        <p:spPr>
          <a:xfrm>
            <a:off x="10061583" y="-1346165"/>
            <a:ext cx="2130417" cy="13319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l"/>
            <a:r>
              <a:rPr lang="sv-SE" dirty="0"/>
              <a:t>Lägg till ikonen för det globala mål ditt avtal uppfyller från sidan 1</a:t>
            </a:r>
          </a:p>
        </p:txBody>
      </p:sp>
      <p:sp>
        <p:nvSpPr>
          <p:cNvPr id="34" name="Platshållare för sidfot 3">
            <a:extLst>
              <a:ext uri="{FF2B5EF4-FFF2-40B4-BE49-F238E27FC236}">
                <a16:creationId xmlns:a16="http://schemas.microsoft.com/office/drawing/2014/main" id="{5470B3C7-4220-4016-A3C9-74443325E422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33" name="Platshållare för bild 32">
            <a:extLst>
              <a:ext uri="{FF2B5EF4-FFF2-40B4-BE49-F238E27FC236}">
                <a16:creationId xmlns:a16="http://schemas.microsoft.com/office/drawing/2014/main" id="{4F483588-C678-417C-BD54-0FB8E1940844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182928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2023-10-11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3C6E2E3-491F-433A-8879-4246908B20B9}"/>
              </a:ext>
            </a:extLst>
          </p:cNvPr>
          <p:cNvSpPr/>
          <p:nvPr userDrawn="1"/>
        </p:nvSpPr>
        <p:spPr>
          <a:xfrm>
            <a:off x="615761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Bygg och fastighet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CA1E68C-D867-4475-9F44-47595C56751A}"/>
              </a:ext>
            </a:extLst>
          </p:cNvPr>
          <p:cNvSpPr/>
          <p:nvPr userDrawn="1"/>
        </p:nvSpPr>
        <p:spPr>
          <a:xfrm>
            <a:off x="7655224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tjänster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E2DAB37-96B2-4578-B109-278E0E293DE6}"/>
              </a:ext>
            </a:extLst>
          </p:cNvPr>
          <p:cNvSpPr/>
          <p:nvPr userDrawn="1"/>
        </p:nvSpPr>
        <p:spPr>
          <a:xfrm>
            <a:off x="915282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varor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D7AB4E9-2C26-4785-9B4C-C3E26A0F301A}"/>
              </a:ext>
            </a:extLst>
          </p:cNvPr>
          <p:cNvSpPr/>
          <p:nvPr userDrawn="1"/>
        </p:nvSpPr>
        <p:spPr>
          <a:xfrm>
            <a:off x="10650433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Gata och park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46492A9E-54EC-4D10-B26B-211C55EA1DC7}"/>
              </a:ext>
            </a:extLst>
          </p:cNvPr>
          <p:cNvSpPr/>
          <p:nvPr userDrawn="1"/>
        </p:nvSpPr>
        <p:spPr>
          <a:xfrm>
            <a:off x="615761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Energi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1F49E73-C0E4-4A90-92E9-A7E7414AC78A}"/>
              </a:ext>
            </a:extLst>
          </p:cNvPr>
          <p:cNvSpPr/>
          <p:nvPr userDrawn="1"/>
        </p:nvSpPr>
        <p:spPr>
          <a:xfrm>
            <a:off x="7655224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Fordon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44D414A8-33C2-4B75-A0F6-7D3572C0567F}"/>
              </a:ext>
            </a:extLst>
          </p:cNvPr>
          <p:cNvSpPr/>
          <p:nvPr userDrawn="1"/>
        </p:nvSpPr>
        <p:spPr>
          <a:xfrm>
            <a:off x="915282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Kontor och förbrukning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97190158-A9B0-44F1-B420-B2DFA7AB290C}"/>
              </a:ext>
            </a:extLst>
          </p:cNvPr>
          <p:cNvSpPr/>
          <p:nvPr userDrawn="1"/>
        </p:nvSpPr>
        <p:spPr>
          <a:xfrm>
            <a:off x="10650433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Förbruknings-material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00130AD-CEA4-4710-A4D0-A053F6EE7C7C}"/>
              </a:ext>
            </a:extLst>
          </p:cNvPr>
          <p:cNvSpPr/>
          <p:nvPr userDrawn="1"/>
        </p:nvSpPr>
        <p:spPr>
          <a:xfrm>
            <a:off x="615761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IT-produkter och tjänster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2B177758-224A-4224-987B-63F376528A3B}"/>
              </a:ext>
            </a:extLst>
          </p:cNvPr>
          <p:cNvSpPr/>
          <p:nvPr userDrawn="1"/>
        </p:nvSpPr>
        <p:spPr>
          <a:xfrm>
            <a:off x="7655224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Programvaror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7563B4DC-A43E-4D36-8CE7-E024BDCD721D}"/>
              </a:ext>
            </a:extLst>
          </p:cNvPr>
          <p:cNvSpPr/>
          <p:nvPr userDrawn="1"/>
        </p:nvSpPr>
        <p:spPr>
          <a:xfrm>
            <a:off x="915282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Välfärds-teknologi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7F55F0B-8EE0-4818-A053-9F8555DE6B21}"/>
              </a:ext>
            </a:extLst>
          </p:cNvPr>
          <p:cNvSpPr/>
          <p:nvPr userDrawn="1"/>
        </p:nvSpPr>
        <p:spPr>
          <a:xfrm>
            <a:off x="10650433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Digitala tjänster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FFAF2838-DC7C-4AB3-BE29-EA304DA6ED34}"/>
              </a:ext>
            </a:extLst>
          </p:cNvPr>
          <p:cNvSpPr/>
          <p:nvPr userDrawn="1"/>
        </p:nvSpPr>
        <p:spPr>
          <a:xfrm>
            <a:off x="615761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Utbildning och lärande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7BA7E5DA-3296-437B-BBF1-ADD126AB9891}"/>
              </a:ext>
            </a:extLst>
          </p:cNvPr>
          <p:cNvSpPr/>
          <p:nvPr userDrawn="1"/>
        </p:nvSpPr>
        <p:spPr>
          <a:xfrm>
            <a:off x="7655224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Professionella tjänster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829C2EF7-3ED7-4847-A969-F089A9E79BCD}"/>
              </a:ext>
            </a:extLst>
          </p:cNvPr>
          <p:cNvSpPr/>
          <p:nvPr userDrawn="1"/>
        </p:nvSpPr>
        <p:spPr>
          <a:xfrm>
            <a:off x="915282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HR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F61E1320-9380-4099-918D-640DC44ACB6B}"/>
              </a:ext>
            </a:extLst>
          </p:cNvPr>
          <p:cNvSpPr/>
          <p:nvPr userDrawn="1"/>
        </p:nvSpPr>
        <p:spPr>
          <a:xfrm>
            <a:off x="10650433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Resor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9D7BE53-2CED-4593-BF53-BA7899D84227}"/>
              </a:ext>
            </a:extLst>
          </p:cNvPr>
          <p:cNvSpPr/>
          <p:nvPr userDrawn="1"/>
        </p:nvSpPr>
        <p:spPr>
          <a:xfrm>
            <a:off x="615761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Vårdrelaterad förbrukning och läkemedel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7A966CAF-E747-4A97-A07D-2CE378EFA548}"/>
              </a:ext>
            </a:extLst>
          </p:cNvPr>
          <p:cNvSpPr/>
          <p:nvPr userDrawn="1"/>
        </p:nvSpPr>
        <p:spPr>
          <a:xfrm>
            <a:off x="7655224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Läkemedel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365A2B77-2B96-44CE-8930-6B1DA5379A7F}"/>
              </a:ext>
            </a:extLst>
          </p:cNvPr>
          <p:cNvSpPr/>
          <p:nvPr userDrawn="1"/>
        </p:nvSpPr>
        <p:spPr>
          <a:xfrm>
            <a:off x="915282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Sociala tjänster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0B3A792-C648-47EC-A7EC-907DC2F0309F}"/>
              </a:ext>
            </a:extLst>
          </p:cNvPr>
          <p:cNvSpPr/>
          <p:nvPr userDrawn="1"/>
        </p:nvSpPr>
        <p:spPr>
          <a:xfrm>
            <a:off x="10650433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Stockholms inköpscentral STIC</a:t>
            </a:r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1E16F94-93D3-41D4-9DA0-1DB3AB4A8E03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39" name="Rektangel 14">
              <a:extLst>
                <a:ext uri="{FF2B5EF4-FFF2-40B4-BE49-F238E27FC236}">
                  <a16:creationId xmlns:a16="http://schemas.microsoft.com/office/drawing/2014/main" id="{547FBEF0-CA26-4B9A-AAF0-BB27888B11E7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E5234B7-FFA0-4F2B-9AAD-74BA1EF6A5C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762062"/>
            <a:ext cx="10326688" cy="520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684275"/>
            <a:ext cx="10326688" cy="44116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F1AE9DF4-4855-4AF6-9D3F-64333BD37423}" type="datetime1">
              <a:rPr lang="sv-SE" smtClean="0"/>
              <a:pPr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50" cap="all" baseline="0"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0703AB49-5B43-4AF1-BEDC-7FFD42AF8D59}"/>
              </a:ext>
            </a:extLst>
          </p:cNvPr>
          <p:cNvGrpSpPr/>
          <p:nvPr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096225C5-FE67-4929-9B91-C6679453ECF2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16C405E1-0264-4DF5-8B4C-D2E80D91E54E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7BAF364B-2217-4A23-BA92-4298100AB100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A1E0F8D3-417D-443A-A96E-1E214FD590A1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197B5933-0CA8-4EAE-92FC-6C66D23DD227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EEFF7E3-7994-4DFC-A6C6-60C24C617F61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1090AEA8-2635-4720-ADEF-B9445D7820CB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EE452009-BD33-42BC-8ACE-FFD197C650BA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24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04096D6-5503-4A60-97F4-654AFBD008C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ECD20AF7-1A47-4092-9D48-8B02BD5BA6F6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D20C2145-F8FA-4BB2-9195-8EAFB17D2AB8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3FCBDC95-CEB8-4370-A175-737BD0ACB4B5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B1E23123-D578-4A4E-8FC8-CC24041D2F2F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B530F463-3AD2-42B7-B638-D61691D3F1B9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F4A99F5E-4CB9-40D1-AA21-2209F101C11B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8A36C80-AC15-49D0-A3C9-F8140E70259B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1EB2D3E-5589-480F-810E-C5CB92C44BCD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B3CD443A-369B-419B-86F9-0CA3008F760F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8891260E-0CFE-41CF-BC02-4C1E7E29F750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89C1E42C-803A-4BC6-8562-02AB801A317F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BEA75D4C-95AD-425F-B7B0-A949275E8FC1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5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41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00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57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2175" indent="-1730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5" pos="7399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pos="6336" userDrawn="1">
          <p15:clr>
            <a:srgbClr val="F26B43"/>
          </p15:clr>
        </p15:guide>
        <p15:guide id="8" orient="horz" pos="3896" userDrawn="1">
          <p15:clr>
            <a:srgbClr val="F26B43"/>
          </p15:clr>
        </p15:guide>
        <p15:guide id="10" orient="horz" pos="1094" userDrawn="1">
          <p15:clr>
            <a:srgbClr val="F26B43"/>
          </p15:clr>
        </p15:guide>
        <p15:guide id="11" pos="5171" userDrawn="1">
          <p15:clr>
            <a:srgbClr val="F26B43"/>
          </p15:clr>
        </p15:guide>
        <p15:guide id="12" orient="horz" pos="4048" userDrawn="1">
          <p15:clr>
            <a:srgbClr val="F26B43"/>
          </p15:clr>
        </p15:guide>
        <p15:guide id="13" pos="576" userDrawn="1">
          <p15:clr>
            <a:srgbClr val="F26B43"/>
          </p15:clr>
        </p15:guide>
        <p15:guide id="18" orient="horz" pos="839" userDrawn="1">
          <p15:clr>
            <a:srgbClr val="F26B43"/>
          </p15:clr>
        </p15:guide>
        <p15:guide id="20" orient="horz" pos="267" userDrawn="1">
          <p15:clr>
            <a:srgbClr val="F26B43"/>
          </p15:clr>
        </p15:guide>
        <p15:guide id="21" pos="2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4.jpe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6.png"/><Relationship Id="rId1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3">
            <a:extLst>
              <a:ext uri="{FF2B5EF4-FFF2-40B4-BE49-F238E27FC236}">
                <a16:creationId xmlns:a16="http://schemas.microsoft.com/office/drawing/2014/main" id="{F8167FA6-F411-4DF3-B287-B69000277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Resebyråtjänster 2022</a:t>
            </a:r>
            <a:endParaRPr lang="sv-SE" sz="2400" dirty="0"/>
          </a:p>
        </p:txBody>
      </p: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47552E10-819C-4902-BA5C-2DD77B7D33D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31673" y="1435395"/>
            <a:ext cx="1176473" cy="949380"/>
          </a:xfrm>
        </p:spPr>
        <p:txBody>
          <a:bodyPr/>
          <a:lstStyle/>
          <a:p>
            <a:r>
              <a:rPr lang="sv-SE" sz="1300" dirty="0"/>
              <a:t>Enkelhet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CD752C5C-5102-461F-833C-A1ED7A5F30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8430" y="1435396"/>
            <a:ext cx="5502725" cy="962340"/>
          </a:xfrm>
        </p:spPr>
        <p:txBody>
          <a:bodyPr/>
          <a:lstStyle/>
          <a:p>
            <a:r>
              <a:rPr lang="sv-SE" dirty="0"/>
              <a:t>Hög tillgänglighet och service – snabb och kvalitativ hjälp före, under, och efter resan.</a:t>
            </a:r>
          </a:p>
          <a:p>
            <a:r>
              <a:rPr lang="sv-SE" dirty="0"/>
              <a:t>Tillgång till självbokningsverktyg för ökad tillgänglighet dygnet runt.</a:t>
            </a:r>
          </a:p>
          <a:p>
            <a:r>
              <a:rPr lang="sv-SE" dirty="0"/>
              <a:t>Bokning av alla ingående delar vid grupp- och konferensbokningar som transporter, logi, måltider, lokaler och teknik.</a:t>
            </a:r>
          </a:p>
          <a:p>
            <a:endParaRPr lang="sv-SE" dirty="0"/>
          </a:p>
        </p:txBody>
      </p:sp>
      <p:sp>
        <p:nvSpPr>
          <p:cNvPr id="53" name="Platshållare för text 52">
            <a:extLst>
              <a:ext uri="{FF2B5EF4-FFF2-40B4-BE49-F238E27FC236}">
                <a16:creationId xmlns:a16="http://schemas.microsoft.com/office/drawing/2014/main" id="{7AE7378C-43B9-47A3-83AA-EA39DF48620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31672" y="2422426"/>
            <a:ext cx="1176473" cy="900000"/>
          </a:xfrm>
        </p:spPr>
        <p:txBody>
          <a:bodyPr/>
          <a:lstStyle/>
          <a:p>
            <a:r>
              <a:rPr lang="sv-SE" sz="1300" dirty="0"/>
              <a:t>Hållbarhet</a:t>
            </a:r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E2A9987C-525E-4A74-9D1C-00D26945D2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6086" y="2422426"/>
            <a:ext cx="5506644" cy="900000"/>
          </a:xfrm>
        </p:spPr>
        <p:txBody>
          <a:bodyPr/>
          <a:lstStyle/>
          <a:p>
            <a:r>
              <a:rPr lang="sv-SE" dirty="0"/>
              <a:t>Stöd för er att genomföra bokningar i enlighet med er resepolicy och möjlighet att påkalla möten med leverantören för att gemensamt styra mot mer hållbara resor. </a:t>
            </a:r>
          </a:p>
          <a:p>
            <a:r>
              <a:rPr lang="sv-SE" dirty="0"/>
              <a:t>Detaljerad miljöstatistik gällande resornas klimatpåverkan och möjlighet till klimatkompensation.</a:t>
            </a:r>
          </a:p>
          <a:p>
            <a:endParaRPr lang="sv-SE" dirty="0"/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D43035ED-38B5-4407-852E-DA4A144024B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1673" y="3360077"/>
            <a:ext cx="1176473" cy="900000"/>
          </a:xfrm>
        </p:spPr>
        <p:txBody>
          <a:bodyPr/>
          <a:lstStyle/>
          <a:p>
            <a:r>
              <a:rPr lang="sv-SE" sz="1300" dirty="0"/>
              <a:t>Effektivisering</a:t>
            </a:r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0E4EC1F8-2CE4-4C3E-9038-C585BAF808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sv-SE" dirty="0"/>
              <a:t>Stöd för reseoptimering och möjligheter att påverka era resekostnader genom en samlad överblick över resmönster och miljöpåverkan. </a:t>
            </a:r>
          </a:p>
          <a:p>
            <a:pPr>
              <a:spcBef>
                <a:spcPts val="600"/>
              </a:spcBef>
            </a:pPr>
            <a:r>
              <a:rPr lang="sv-SE" dirty="0">
                <a:solidFill>
                  <a:prstClr val="black"/>
                </a:solidFill>
              </a:rPr>
              <a:t>Tydlig avropsvägledning, mallar och stöd för att genomföra avrop medför att ni  kan spara tid, resurser och kostnader i processen.</a:t>
            </a:r>
          </a:p>
          <a:p>
            <a:pPr>
              <a:spcBef>
                <a:spcPts val="600"/>
              </a:spcBef>
            </a:pPr>
            <a:endParaRPr lang="sv-SE" dirty="0"/>
          </a:p>
          <a:p>
            <a:pPr marL="0" indent="0">
              <a:spcBef>
                <a:spcPts val="600"/>
              </a:spcBef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2947B106-1FB7-43D1-B0AD-97403EFDD59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31673" y="4322418"/>
            <a:ext cx="1176473" cy="900000"/>
          </a:xfrm>
        </p:spPr>
        <p:txBody>
          <a:bodyPr/>
          <a:lstStyle/>
          <a:p>
            <a:r>
              <a:rPr lang="sv-SE" sz="1300" dirty="0"/>
              <a:t>Innovation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E39088C5-C057-42F6-B4A1-33FBC5F49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sv-SE" dirty="0"/>
              <a:t> Ert avrop kan anpassas för att på bästa sätt möta ert specifika behov utöver det som kravställts i ramavtalet. Vi har tagit fram en kravkatalog som ni kan tillämpa, både som obligatoriska krav och utvärderingskriterier beroende på behov.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38BA9BE9-1477-4543-A52E-4833BA01D51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31673" y="5284760"/>
            <a:ext cx="1176473" cy="900000"/>
          </a:xfrm>
        </p:spPr>
        <p:txBody>
          <a:bodyPr/>
          <a:lstStyle/>
          <a:p>
            <a:r>
              <a:rPr lang="sv-SE" sz="1300" dirty="0"/>
              <a:t>Digitalisering</a:t>
            </a:r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9F30C0AE-B4D6-4D11-A57F-6FDF8CF48B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100" dirty="0"/>
              <a:t>Leverantören ska bedriva ett systematiskt informationssäkerhetsarbete. Säkerhetskrav har ställts för molntjänst, information i systemet, säkerhet och angrepp och lagringsmiljön, samt på sekretess, informationssäkerhet och personuppgifter.</a:t>
            </a:r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6A6F19D1-7291-4313-A62C-B7F83D1405F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704092" y="457214"/>
            <a:ext cx="2198571" cy="289103"/>
          </a:xfrm>
        </p:spPr>
        <p:txBody>
          <a:bodyPr/>
          <a:lstStyle/>
          <a:p>
            <a:r>
              <a:rPr lang="sv-SE" dirty="0"/>
              <a:t>Tjänster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DDC24303-28EA-4DE2-A351-3DAB6DA5919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04093" y="746916"/>
            <a:ext cx="2198570" cy="2967632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Genom ramavtalet får ni stöd och hjälp med;</a:t>
            </a:r>
          </a:p>
          <a:p>
            <a:pPr lvl="0"/>
            <a:r>
              <a:rPr lang="sv-SE" dirty="0"/>
              <a:t>möjlighet att boka resor dygnet runt genom personlig service eller självbokning</a:t>
            </a:r>
          </a:p>
          <a:p>
            <a:pPr lvl="0"/>
            <a:r>
              <a:rPr lang="sv-SE" dirty="0"/>
              <a:t>möjlighet till att styra mot ett mer hållbart resande och möjlighet till klimatkompensation</a:t>
            </a:r>
          </a:p>
          <a:p>
            <a:pPr lvl="0"/>
            <a:r>
              <a:rPr lang="sv-SE" dirty="0"/>
              <a:t>ökad säkerhet – information om var resenärer befinner sig om något skulle hända</a:t>
            </a:r>
          </a:p>
          <a:p>
            <a:pPr lvl="0"/>
            <a:r>
              <a:rPr lang="sv-SE" dirty="0"/>
              <a:t>smidigare reseadministration</a:t>
            </a:r>
          </a:p>
          <a:p>
            <a:pPr lvl="0"/>
            <a:r>
              <a:rPr lang="sv-SE" dirty="0"/>
              <a:t>samlad fakturering-, resenärer slipper ligga ute med egna pengar</a:t>
            </a:r>
          </a:p>
          <a:p>
            <a:pPr lvl="0"/>
            <a:r>
              <a:rPr lang="sv-SE" dirty="0"/>
              <a:t>tillgång till reseportal och självbokningsverktyg för ökad tillgänglighet</a:t>
            </a:r>
          </a:p>
        </p:txBody>
      </p:sp>
      <p:sp>
        <p:nvSpPr>
          <p:cNvPr id="46" name="Platshållare för text 45">
            <a:extLst>
              <a:ext uri="{FF2B5EF4-FFF2-40B4-BE49-F238E27FC236}">
                <a16:creationId xmlns:a16="http://schemas.microsoft.com/office/drawing/2014/main" id="{2CEC137B-1EAD-4CEC-9B12-6AD1DB6DE58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505522" y="3179434"/>
            <a:ext cx="2040714" cy="309309"/>
          </a:xfrm>
        </p:spPr>
        <p:txBody>
          <a:bodyPr/>
          <a:lstStyle/>
          <a:p>
            <a:r>
              <a:rPr lang="sv-SE" dirty="0"/>
              <a:t>Tjänsteområden</a:t>
            </a:r>
          </a:p>
        </p:txBody>
      </p:sp>
      <p:sp>
        <p:nvSpPr>
          <p:cNvPr id="24" name="Platshållare för text 23">
            <a:extLst>
              <a:ext uri="{FF2B5EF4-FFF2-40B4-BE49-F238E27FC236}">
                <a16:creationId xmlns:a16="http://schemas.microsoft.com/office/drawing/2014/main" id="{BFA7E6E6-0234-489D-B12F-5604C0857E1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505522" y="3492060"/>
            <a:ext cx="2040714" cy="549103"/>
          </a:xfrm>
        </p:spPr>
        <p:txBody>
          <a:bodyPr/>
          <a:lstStyle/>
          <a:p>
            <a:pPr marL="171450" indent="-171450">
              <a:buClr>
                <a:srgbClr val="E6460A"/>
              </a:buClr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dk1"/>
                </a:solidFill>
              </a:rPr>
              <a:t>Resebyråtjänster</a:t>
            </a:r>
          </a:p>
          <a:p>
            <a:pPr marL="171450" indent="-171450">
              <a:buClr>
                <a:srgbClr val="E6460A"/>
              </a:buClr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dk1"/>
                </a:solidFill>
              </a:rPr>
              <a:t>Grupp- och konferensbokningstjänster</a:t>
            </a:r>
          </a:p>
        </p:txBody>
      </p:sp>
      <p:sp>
        <p:nvSpPr>
          <p:cNvPr id="38" name="Platshållare för text 37">
            <a:extLst>
              <a:ext uri="{FF2B5EF4-FFF2-40B4-BE49-F238E27FC236}">
                <a16:creationId xmlns:a16="http://schemas.microsoft.com/office/drawing/2014/main" id="{CA7A4312-E4F7-4D2B-AB45-A3A1983181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05522" y="437008"/>
            <a:ext cx="2040714" cy="309309"/>
          </a:xfrm>
        </p:spPr>
        <p:txBody>
          <a:bodyPr/>
          <a:lstStyle/>
          <a:p>
            <a:r>
              <a:rPr lang="sv-SE"/>
              <a:t>Avtalstid</a:t>
            </a:r>
            <a:endParaRPr lang="sv-SE" dirty="0"/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49AB0AAE-118E-4E7F-8696-03C4E43A78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5522" y="779383"/>
            <a:ext cx="2040714" cy="1027452"/>
          </a:xfrm>
        </p:spPr>
        <p:txBody>
          <a:bodyPr/>
          <a:lstStyle/>
          <a:p>
            <a:pPr fontAlgn="t"/>
            <a:r>
              <a:rPr lang="sv-SE" b="1" dirty="0"/>
              <a:t>2023-04-03-2027-04-02</a:t>
            </a:r>
            <a:endParaRPr lang="sv-SE" dirty="0"/>
          </a:p>
          <a:p>
            <a:pPr fontAlgn="t"/>
            <a:r>
              <a:rPr lang="sv-SE" dirty="0"/>
              <a:t>Avtalstiden är den maximala löptiden för ramavtalet. </a:t>
            </a:r>
          </a:p>
          <a:p>
            <a:pPr fontAlgn="t"/>
            <a:r>
              <a:rPr lang="sv-SE" dirty="0"/>
              <a:t>Möjlighet att säga upp ramavtal efter 18 månader med 6 månaders uppsägningstid</a:t>
            </a:r>
          </a:p>
          <a:p>
            <a:pPr fontAlgn="t"/>
            <a:endParaRPr lang="sv-SE" dirty="0"/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112BEFA4-EC56-488E-8024-A636F9D6F3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5522" y="1822835"/>
            <a:ext cx="2040714" cy="309309"/>
          </a:xfrm>
        </p:spPr>
        <p:txBody>
          <a:bodyPr/>
          <a:lstStyle/>
          <a:p>
            <a:r>
              <a:rPr lang="sv-SE" dirty="0"/>
              <a:t>Avropsförfarande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AC88E1A4-DA1D-4203-984E-1B4B1D7CE0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05522" y="2148144"/>
            <a:ext cx="2040714" cy="1037582"/>
          </a:xfrm>
        </p:spPr>
        <p:txBody>
          <a:bodyPr/>
          <a:lstStyle/>
          <a:p>
            <a:pPr algn="l"/>
            <a:r>
              <a:rPr lang="sv-SE" dirty="0"/>
              <a:t>Avrop enligt förnyad konkurrensutsättning.</a:t>
            </a:r>
          </a:p>
          <a:p>
            <a:pPr algn="l"/>
            <a:endParaRPr lang="sv-SE" dirty="0"/>
          </a:p>
          <a:p>
            <a:pPr algn="l"/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Efter att ni har tecknat ett kontrakt utförs bokningar löpande med avtalad leverantör.</a:t>
            </a:r>
            <a:endParaRPr lang="sv-SE" dirty="0"/>
          </a:p>
        </p:txBody>
      </p:sp>
      <p:sp>
        <p:nvSpPr>
          <p:cNvPr id="42" name="Platshållare för text 41">
            <a:extLst>
              <a:ext uri="{FF2B5EF4-FFF2-40B4-BE49-F238E27FC236}">
                <a16:creationId xmlns:a16="http://schemas.microsoft.com/office/drawing/2014/main" id="{1D1F074E-1599-44D0-904C-51B6AFFCBF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505522" y="4041163"/>
            <a:ext cx="2040714" cy="437827"/>
          </a:xfrm>
        </p:spPr>
        <p:txBody>
          <a:bodyPr/>
          <a:lstStyle/>
          <a:p>
            <a:r>
              <a:rPr lang="sv-SE" dirty="0"/>
              <a:t>Antagna leverantörer</a:t>
            </a:r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09F98FB2-3473-461D-A962-A25203F472F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05522" y="4494991"/>
            <a:ext cx="2040714" cy="90000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DIB Services 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Flight Centre Travel Group (</a:t>
            </a:r>
            <a:r>
              <a:rPr lang="sv-SE" dirty="0" err="1"/>
              <a:t>Europe</a:t>
            </a:r>
            <a:r>
              <a:rPr lang="sv-SE" dirty="0"/>
              <a:t>) 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 err="1"/>
              <a:t>Sydresor</a:t>
            </a:r>
            <a:r>
              <a:rPr lang="sv-SE" dirty="0"/>
              <a:t> 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Travel Team Sweden AB</a:t>
            </a:r>
          </a:p>
          <a:p>
            <a:endParaRPr lang="sv-SE" dirty="0"/>
          </a:p>
        </p:txBody>
      </p:sp>
      <p:sp>
        <p:nvSpPr>
          <p:cNvPr id="44" name="Platshållare för text 43">
            <a:extLst>
              <a:ext uri="{FF2B5EF4-FFF2-40B4-BE49-F238E27FC236}">
                <a16:creationId xmlns:a16="http://schemas.microsoft.com/office/drawing/2014/main" id="{1C719202-A229-465C-81CE-37313F34C26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505522" y="5392245"/>
            <a:ext cx="2040714" cy="309309"/>
          </a:xfrm>
        </p:spPr>
        <p:txBody>
          <a:bodyPr/>
          <a:lstStyle/>
          <a:p>
            <a:r>
              <a:rPr lang="sv-SE" dirty="0"/>
              <a:t>Pris</a:t>
            </a:r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AB700810-63FD-420D-9196-451E6678ECC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505522" y="5699569"/>
            <a:ext cx="2040714" cy="592676"/>
          </a:xfrm>
        </p:spPr>
        <p:txBody>
          <a:bodyPr/>
          <a:lstStyle/>
          <a:p>
            <a:pPr fontAlgn="t"/>
            <a:r>
              <a:rPr lang="sv-SE" dirty="0"/>
              <a:t>Takpriser enligt ramavtal</a:t>
            </a:r>
          </a:p>
          <a:p>
            <a:pPr fontAlgn="t"/>
            <a:r>
              <a:rPr lang="sv-SE" dirty="0"/>
              <a:t>Leverantörer kan ge lägre priser i förnyad konkurrensutsättning</a:t>
            </a:r>
          </a:p>
          <a:p>
            <a:endParaRPr lang="sv-SE" dirty="0"/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BEB1CE12-2113-4DFA-9A2F-235E68C596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704093" y="3714548"/>
            <a:ext cx="2198570" cy="309309"/>
          </a:xfrm>
        </p:spPr>
        <p:txBody>
          <a:bodyPr/>
          <a:lstStyle/>
          <a:p>
            <a:r>
              <a:rPr lang="sv-SE" dirty="0"/>
              <a:t>Avtalsuppföljning</a:t>
            </a:r>
          </a:p>
        </p:txBody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2E670408-143D-4E4A-A77C-640710135AF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704093" y="4023858"/>
            <a:ext cx="2198570" cy="1677696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sv-SE" dirty="0">
                <a:solidFill>
                  <a:schemeClr val="dk1"/>
                </a:solidFill>
              </a:rPr>
              <a:t>Inköpscentralen följer upp ramavtalet när det löpt 6 månader, därefter var 12:e månad.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sv-SE" dirty="0">
                <a:solidFill>
                  <a:schemeClr val="dk1"/>
                </a:solidFill>
              </a:rPr>
              <a:t>Vi följer upp våra stöddokument, kvalitetskrav, kvalificeringsvillkor, avtalsvillkor, beställarsynpunkter och eventuella reklamationer och avvikelser.</a:t>
            </a:r>
          </a:p>
          <a:p>
            <a:endParaRPr lang="sv-SE" dirty="0"/>
          </a:p>
        </p:txBody>
      </p:sp>
      <p:pic>
        <p:nvPicPr>
          <p:cNvPr id="5" name="Platshållare för bild 4"/>
          <p:cNvPicPr>
            <a:picLocks noGrp="1" noChangeAspect="1"/>
          </p:cNvPicPr>
          <p:nvPr>
            <p:ph type="pic" sz="quarter" idx="40"/>
          </p:nvPr>
        </p:nvPicPr>
        <p:blipFill>
          <a:blip r:embed="rId3"/>
          <a:srcRect l="88" r="88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49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98C4BFFA-5C9C-45B9-8DA4-C2C0EA70D2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5775" y="1032980"/>
            <a:ext cx="4680000" cy="309309"/>
          </a:xfrm>
        </p:spPr>
        <p:txBody>
          <a:bodyPr/>
          <a:lstStyle/>
          <a:p>
            <a:r>
              <a:rPr lang="sv-SE" dirty="0"/>
              <a:t>Syfte och omfattning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D0B2195-1754-4B54-8F0E-D28F6BD9FC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2260" y="1333364"/>
            <a:ext cx="4680000" cy="1633954"/>
          </a:xfrm>
        </p:spPr>
        <p:txBody>
          <a:bodyPr/>
          <a:lstStyle/>
          <a:p>
            <a:pPr marL="0" indent="0">
              <a:buNone/>
            </a:pPr>
            <a:r>
              <a:rPr lang="sv-SE" sz="1000" dirty="0"/>
              <a:t>Syftet med ramavtalet är att erbjuda kostnadseffektiva tjänster för bokningar av hållbara resor, övernattningar och möten utifrån era behov.</a:t>
            </a:r>
          </a:p>
          <a:p>
            <a:pPr marL="0" indent="0">
              <a:buNone/>
            </a:pPr>
            <a:endParaRPr lang="sv-SE" sz="1000" dirty="0"/>
          </a:p>
          <a:p>
            <a:pPr marL="0" indent="0">
              <a:buNone/>
            </a:pPr>
            <a:r>
              <a:rPr lang="sv-SE" sz="1000" dirty="0"/>
              <a:t>Ramavtalet omfattar bokning av: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00" dirty="0"/>
              <a:t>flyg-, tåg-, buss- och båtresor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00" dirty="0"/>
              <a:t>anslutningstransport till flygplats, tågstation, busstation eller hamn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00" dirty="0"/>
              <a:t>hyra av fordon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00" dirty="0"/>
              <a:t>hotellrum/logi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000" dirty="0"/>
              <a:t>konferensanläggningar och lokaler</a:t>
            </a:r>
          </a:p>
          <a:p>
            <a:r>
              <a:rPr lang="sv-SE" sz="1000" dirty="0"/>
              <a:t>gruppresor för tio resenärer eller fler</a:t>
            </a:r>
          </a:p>
          <a:p>
            <a:pPr marL="0" indent="0">
              <a:buNone/>
            </a:pPr>
            <a:endParaRPr lang="sv-SE" sz="1000" dirty="0"/>
          </a:p>
          <a:p>
            <a:pPr marL="0" indent="0">
              <a:buNone/>
            </a:pPr>
            <a:endParaRPr lang="sv-SE" sz="1000" dirty="0"/>
          </a:p>
          <a:p>
            <a:pPr marL="0" indent="0">
              <a:buNone/>
            </a:pPr>
            <a:endParaRPr lang="sv-SE" sz="1000" dirty="0"/>
          </a:p>
          <a:p>
            <a:pPr marL="0" indent="0">
              <a:buNone/>
            </a:pPr>
            <a:endParaRPr lang="sv-SE" sz="1000" b="1" dirty="0">
              <a:solidFill>
                <a:schemeClr val="dk1"/>
              </a:solidFill>
            </a:endParaRPr>
          </a:p>
          <a:p>
            <a:endParaRPr lang="sv-SE" sz="1000" b="1" dirty="0">
              <a:solidFill>
                <a:srgbClr val="000000"/>
              </a:solidFill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sv-SE" sz="1000" dirty="0">
              <a:solidFill>
                <a:schemeClr val="dk1"/>
              </a:solidFill>
            </a:endParaRPr>
          </a:p>
          <a:p>
            <a:endParaRPr lang="sv-SE" sz="1000" dirty="0">
              <a:solidFill>
                <a:schemeClr val="dk1"/>
              </a:solidFill>
            </a:endParaRPr>
          </a:p>
          <a:p>
            <a:endParaRPr lang="sv-SE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5C6A81D6-25BC-498B-9656-0E853C9E859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2260" y="5825020"/>
            <a:ext cx="4680000" cy="41723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sv-SE" sz="1000" dirty="0">
                <a:solidFill>
                  <a:schemeClr val="dk1"/>
                </a:solidFill>
              </a:rPr>
              <a:t>Minst en revision genomförs under avtalsperioden</a:t>
            </a:r>
          </a:p>
        </p:txBody>
      </p:sp>
      <p:sp>
        <p:nvSpPr>
          <p:cNvPr id="33" name="Platshållare för text 32">
            <a:extLst>
              <a:ext uri="{FF2B5EF4-FFF2-40B4-BE49-F238E27FC236}">
                <a16:creationId xmlns:a16="http://schemas.microsoft.com/office/drawing/2014/main" id="{34D21C94-6C90-4283-A6FD-413B41F62A2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42260" y="2985113"/>
            <a:ext cx="4680000" cy="273523"/>
          </a:xfrm>
        </p:spPr>
        <p:txBody>
          <a:bodyPr/>
          <a:lstStyle/>
          <a:p>
            <a:r>
              <a:rPr lang="sv-SE" dirty="0"/>
              <a:t>Fördjupning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220CF050-7E44-4DEB-9D11-81BACEB557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48744" y="3258636"/>
            <a:ext cx="4680000" cy="2366584"/>
          </a:xfrm>
        </p:spPr>
        <p:txBody>
          <a:bodyPr/>
          <a:lstStyle/>
          <a:p>
            <a:pPr marL="0" lvl="0" indent="0">
              <a:buNone/>
            </a:pPr>
            <a:r>
              <a:rPr lang="sv-SE" sz="1000" b="1" dirty="0"/>
              <a:t>Ramavtalet bidrar med följande mervärden: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000" b="1" dirty="0"/>
              <a:t>Statistik och datainsamling  </a:t>
            </a:r>
            <a:r>
              <a:rPr lang="sv-SE" sz="1000" dirty="0"/>
              <a:t>-öka er effektivitet och minimera utgifter, resebyrån levererar statistik över resor som möjliggör analyser för att hitta besparings-möjligheter.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000" b="1" dirty="0"/>
              <a:t>Säkerhet - </a:t>
            </a:r>
            <a:r>
              <a:rPr lang="sv-SE" sz="1000" dirty="0"/>
              <a:t>Minskad risk för att någonting ska hända medarbetarna. Resebyrån har system som klargör var resenärer förväntas befinna sig, så att rätt åtgärder kan vidtas om och när det behövs.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000" b="1" dirty="0"/>
              <a:t>Mervärde för resenärer </a:t>
            </a:r>
            <a:r>
              <a:rPr lang="sv-SE" sz="1000" dirty="0"/>
              <a:t>- En kontaktväg för resenären, enkelt att genomföra ombokningar vid oväntade trafikstörningar som kan uppstå eller boka specifik plats i tågvagn. Resebyrån hanterar de problem som resenärer kan stöta på, oavsett dag och klockslag. Resenärerna får omedelbar stöd och hjälp.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000" b="1" dirty="0"/>
              <a:t>Innehåll och tid -</a:t>
            </a:r>
            <a:r>
              <a:rPr lang="sv-SE" sz="1000" dirty="0"/>
              <a:t>Spar tid för resenären - Det kan vara mycket tidskrävande för enskilda resenärer att hitta flyg och hotell till rätt priser, vilket medför sänkt produktivitet 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35" name="Platshållare för text 34">
            <a:extLst>
              <a:ext uri="{FF2B5EF4-FFF2-40B4-BE49-F238E27FC236}">
                <a16:creationId xmlns:a16="http://schemas.microsoft.com/office/drawing/2014/main" id="{D16410D6-B1E8-4CC7-BEC1-A549A55557E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468401" y="1024055"/>
            <a:ext cx="5094502" cy="309309"/>
          </a:xfrm>
        </p:spPr>
        <p:txBody>
          <a:bodyPr/>
          <a:lstStyle/>
          <a:p>
            <a:r>
              <a:rPr lang="sv-SE" dirty="0"/>
              <a:t>Hållbarhet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416F554E-30DE-4C6D-B934-C36B42FDAAC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474884" y="1342289"/>
            <a:ext cx="5094503" cy="4899970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v-SE" sz="1000" b="1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Genom våra kravställningar i ramavtalet uppnås följande hållbarhetsnyttor:</a:t>
            </a:r>
            <a:endParaRPr lang="sv-SE" sz="100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b="1" i="1" dirty="0"/>
              <a:t>Arbetsmiljö</a:t>
            </a:r>
          </a:p>
          <a:p>
            <a:pPr marL="355600" lvl="1" indent="-171450">
              <a:spcBef>
                <a:spcPts val="0"/>
              </a:spcBef>
            </a:pPr>
            <a:r>
              <a:rPr lang="sv-SE" sz="1000" dirty="0"/>
              <a:t>Leverantören ska bedriva ett systematiskt arbetsmiljöarbete enligt AFS 2001:1 som omfattar fysiska, psykologiska och sociala förhållanden.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b="1" i="1" dirty="0"/>
              <a:t>Lika rättigheter och möjligheter</a:t>
            </a:r>
            <a:endParaRPr lang="sv-SE" sz="1000" dirty="0"/>
          </a:p>
          <a:p>
            <a:pPr marL="355600" lvl="1" indent="-171450">
              <a:spcBef>
                <a:spcPts val="0"/>
              </a:spcBef>
            </a:pPr>
            <a:r>
              <a:rPr lang="sv-SE" sz="1000" dirty="0"/>
              <a:t>Leverantören ska vidta aktiva åtgärder enligt diskrimineringslagen. </a:t>
            </a:r>
          </a:p>
          <a:p>
            <a:pPr marL="355600" lvl="1" indent="-171450">
              <a:spcBef>
                <a:spcPts val="0"/>
              </a:spcBef>
            </a:pPr>
            <a:r>
              <a:rPr lang="sv-SE" sz="1000" dirty="0"/>
              <a:t>Leverantören ska kunna besvara beställaren på både svenska och engelska.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b="1" i="1" dirty="0"/>
              <a:t>Tillgänglighet och samtliga användares behov</a:t>
            </a:r>
          </a:p>
          <a:p>
            <a:pPr marL="355600" lvl="1" indent="-171450">
              <a:spcBef>
                <a:spcPts val="0"/>
              </a:spcBef>
            </a:pPr>
            <a:r>
              <a:rPr lang="sv-SE" sz="1000" dirty="0"/>
              <a:t>Leverantören ska möjliggöra bokning, online eller per telefon, utifrån samtliga användares behov och funktionsförmåga. </a:t>
            </a:r>
          </a:p>
          <a:p>
            <a:pPr marL="355600" lvl="1" indent="-171450">
              <a:spcBef>
                <a:spcPts val="0"/>
              </a:spcBef>
            </a:pPr>
            <a:r>
              <a:rPr lang="sv-SE" sz="1000" dirty="0"/>
              <a:t>Leverantören ska senast 18 månader in på ramavtalstiden ha genomfört en analys av sitt självbokningssystem utifrån standarden WCAG (nivå AA).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000" b="1" i="1" dirty="0"/>
              <a:t>Klimatpåverkan</a:t>
            </a:r>
            <a:endParaRPr lang="sv-SE" sz="1000" dirty="0"/>
          </a:p>
          <a:p>
            <a:pPr lvl="1">
              <a:spcBef>
                <a:spcPts val="0"/>
              </a:spcBef>
            </a:pPr>
            <a:r>
              <a:rPr lang="sv-SE" sz="1000" dirty="0"/>
              <a:t>Leverantören ska vid bokning föreslå fördelaktigare prisalternativ och alternativ med lägre miljöbelastning till resebeställaren när sådana finns.</a:t>
            </a:r>
          </a:p>
          <a:p>
            <a:pPr lvl="1">
              <a:spcBef>
                <a:spcPts val="0"/>
              </a:spcBef>
            </a:pPr>
            <a:r>
              <a:rPr lang="sv-SE" sz="1000" dirty="0"/>
              <a:t>Leverantören ska så långt det är möjligt, med hänsyn till bl.a. pris och tillgänglighet, säkerställa att resenären förses med fordon som drivs på förnybara drivmedel.</a:t>
            </a:r>
          </a:p>
          <a:p>
            <a:pPr lvl="1">
              <a:spcBef>
                <a:spcPts val="0"/>
              </a:spcBef>
            </a:pPr>
            <a:r>
              <a:rPr lang="sv-SE" sz="1000" dirty="0"/>
              <a:t>Leverantören ska tillgodose den upphandlande myndighetens önskemål om att hotellrum/annan logi med enkelhet kan nås genom kollektivtrafik. </a:t>
            </a:r>
          </a:p>
          <a:p>
            <a:pPr lvl="1">
              <a:spcBef>
                <a:spcPts val="0"/>
              </a:spcBef>
            </a:pPr>
            <a:r>
              <a:rPr lang="sv-SE" sz="1000" dirty="0"/>
              <a:t>Leverantören ska tillhandahålla klimatkompensation om den upphandlande myndigheten så önskar.</a:t>
            </a:r>
          </a:p>
          <a:p>
            <a:pPr lvl="1">
              <a:spcBef>
                <a:spcPts val="0"/>
              </a:spcBef>
            </a:pPr>
            <a:r>
              <a:rPr lang="sv-SE" sz="1000" dirty="0"/>
              <a:t>Leverantören ska utan kostnad för den upphandlande myndigheten redovisa miljöstatistik för tillhandahållna tjänster inom kontraktet.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000" b="1" i="1" dirty="0"/>
              <a:t>Klimatpåverkan, Naturresurser, biologisk mångfald och ekosystem samt Miljö- och hälsoskadliga ämnen</a:t>
            </a:r>
            <a:endParaRPr lang="sv-SE" sz="1000" dirty="0"/>
          </a:p>
          <a:p>
            <a:pPr lvl="1">
              <a:spcBef>
                <a:spcPts val="0"/>
              </a:spcBef>
            </a:pPr>
            <a:r>
              <a:rPr lang="sv-SE" sz="1000" dirty="0"/>
              <a:t>Leverantören ska om möjligt tillgodose upphandlande myndighetens önskemål om hotell/logi, till exempel miljöcertifiering och ekologisk mat. </a:t>
            </a:r>
          </a:p>
          <a:p>
            <a:pPr marL="174625" lvl="1" indent="-174625">
              <a:lnSpc>
                <a:spcPct val="100000"/>
              </a:lnSpc>
              <a:spcBef>
                <a:spcPts val="0"/>
              </a:spcBef>
              <a:tabLst>
                <a:tab pos="87313" algn="l"/>
              </a:tabLst>
            </a:pPr>
            <a:r>
              <a:rPr lang="sv-SE" sz="1000" b="1" i="1" dirty="0"/>
              <a:t>Systematiskt miljöarbete</a:t>
            </a:r>
          </a:p>
          <a:p>
            <a:pPr lvl="1">
              <a:spcBef>
                <a:spcPts val="0"/>
              </a:spcBef>
            </a:pPr>
            <a:r>
              <a:rPr lang="sv-SE" sz="1000" dirty="0"/>
              <a:t>Leverantören ska bedriva ett systematiskt miljöarbete.</a:t>
            </a:r>
          </a:p>
          <a:p>
            <a:pPr marL="174625" lvl="1" indent="-174625">
              <a:lnSpc>
                <a:spcPct val="100000"/>
              </a:lnSpc>
              <a:spcBef>
                <a:spcPts val="0"/>
              </a:spcBef>
              <a:tabLst>
                <a:tab pos="87313" algn="l"/>
              </a:tabLst>
            </a:pPr>
            <a:r>
              <a:rPr lang="sv-SE" sz="1000" b="1" i="1" dirty="0"/>
              <a:t>Övrigt</a:t>
            </a:r>
          </a:p>
          <a:p>
            <a:pPr lvl="1">
              <a:spcBef>
                <a:spcPts val="0"/>
              </a:spcBef>
            </a:pPr>
            <a:r>
              <a:rPr lang="sv-SE" sz="1000" dirty="0"/>
              <a:t>Vid FKU kan krav ställas på att leverantören ska/bör vara certifierad enligt </a:t>
            </a:r>
            <a:r>
              <a:rPr lang="sv-SE" sz="1000" dirty="0" err="1"/>
              <a:t>Travelife</a:t>
            </a:r>
            <a:r>
              <a:rPr lang="sv-SE" sz="1000" dirty="0"/>
              <a:t> eller motsvarande, samt på att leverantörens självbokningssystem ska/bör ha inbyggd </a:t>
            </a:r>
            <a:r>
              <a:rPr lang="sv-SE" sz="1000" dirty="0" err="1"/>
              <a:t>nudging</a:t>
            </a:r>
            <a:r>
              <a:rPr lang="sv-SE" sz="1000" dirty="0"/>
              <a:t> vilket innebär att hållbara val hamnar som förstahandsval vid bokning.</a:t>
            </a:r>
          </a:p>
          <a:p>
            <a:pPr lvl="1">
              <a:spcBef>
                <a:spcPts val="0"/>
              </a:spcBef>
            </a:pPr>
            <a:endParaRPr lang="sv-SE" sz="1000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8879CABA-694C-4401-BB70-6EBDB6E03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512" y="432842"/>
            <a:ext cx="8571693" cy="540001"/>
          </a:xfrm>
        </p:spPr>
        <p:txBody>
          <a:bodyPr/>
          <a:lstStyle/>
          <a:p>
            <a:r>
              <a:rPr lang="sv-SE" dirty="0"/>
              <a:t>Resebyråtjänster 2022</a:t>
            </a:r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7005B6E7-BBCA-4146-8EA9-DE68F1F6AEA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5228" y="5541340"/>
            <a:ext cx="4680000" cy="309309"/>
          </a:xfrm>
        </p:spPr>
        <p:txBody>
          <a:bodyPr/>
          <a:lstStyle/>
          <a:p>
            <a:r>
              <a:rPr lang="sv-SE" dirty="0"/>
              <a:t>Revision</a:t>
            </a:r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CDD41D70-46D6-449F-9774-61567A78C4B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E2642F0D-9965-41BE-8247-B30729417ED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344266D6-287F-43AB-A8A7-25244F2C653E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D91ED20C-0BD8-419E-A527-DDA6186F2D1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pic>
        <p:nvPicPr>
          <p:cNvPr id="5" name="Platshållare för bild 4"/>
          <p:cNvPicPr>
            <a:picLocks noGrp="1" noChangeAspect="1"/>
          </p:cNvPicPr>
          <p:nvPr>
            <p:ph type="pic" sz="quarter" idx="31"/>
          </p:nvPr>
        </p:nvPicPr>
        <p:blipFill>
          <a:blip r:embed="rId3"/>
          <a:srcRect t="289" b="289"/>
          <a:stretch>
            <a:fillRect/>
          </a:stretch>
        </p:blipFill>
        <p:spPr>
          <a:xfrm>
            <a:off x="10669777" y="2866919"/>
            <a:ext cx="540000" cy="540000"/>
          </a:xfrm>
          <a:prstGeom prst="rect">
            <a:avLst/>
          </a:prstGeom>
        </p:spPr>
      </p:pic>
      <p:pic>
        <p:nvPicPr>
          <p:cNvPr id="6" name="Platshållare för bild 5"/>
          <p:cNvPicPr>
            <a:picLocks noGrp="1" noChangeAspect="1"/>
          </p:cNvPicPr>
          <p:nvPr>
            <p:ph type="pic" sz="quarter" idx="33"/>
          </p:nvPr>
        </p:nvPicPr>
        <p:blipFill>
          <a:blip r:embed="rId4"/>
          <a:srcRect t="289" b="289"/>
          <a:stretch>
            <a:fillRect/>
          </a:stretch>
        </p:blipFill>
        <p:spPr>
          <a:xfrm>
            <a:off x="10660050" y="3419827"/>
            <a:ext cx="540000" cy="540000"/>
          </a:xfrm>
          <a:prstGeom prst="rect">
            <a:avLst/>
          </a:prstGeom>
        </p:spPr>
      </p:pic>
      <p:sp>
        <p:nvSpPr>
          <p:cNvPr id="22" name="Platshållare för bild 21">
            <a:extLst>
              <a:ext uri="{FF2B5EF4-FFF2-40B4-BE49-F238E27FC236}">
                <a16:creationId xmlns:a16="http://schemas.microsoft.com/office/drawing/2014/main" id="{B1B2F8AA-5A24-4A5E-86EA-F3C698A3DE6D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0682447" y="3404702"/>
            <a:ext cx="540000" cy="540000"/>
          </a:xfrm>
        </p:spPr>
      </p:sp>
      <p:pic>
        <p:nvPicPr>
          <p:cNvPr id="30" name="Platshållare för bild 29"/>
          <p:cNvPicPr>
            <a:picLocks noGrp="1" noChangeAspect="1"/>
          </p:cNvPicPr>
          <p:nvPr>
            <p:ph type="pic" sz="quarter" idx="36"/>
          </p:nvPr>
        </p:nvPicPr>
        <p:blipFill>
          <a:blip r:embed="rId5"/>
          <a:srcRect/>
          <a:stretch>
            <a:fillRect/>
          </a:stretch>
        </p:blipFill>
        <p:spPr>
          <a:xfrm>
            <a:off x="10666535" y="3958446"/>
            <a:ext cx="540000" cy="540000"/>
          </a:xfrm>
          <a:prstGeom prst="rect">
            <a:avLst/>
          </a:prstGeom>
        </p:spPr>
      </p:pic>
      <p:sp>
        <p:nvSpPr>
          <p:cNvPr id="25" name="Platshållare för bild 24">
            <a:extLst>
              <a:ext uri="{FF2B5EF4-FFF2-40B4-BE49-F238E27FC236}">
                <a16:creationId xmlns:a16="http://schemas.microsoft.com/office/drawing/2014/main" id="{A076427F-C6A8-4AA7-A6D8-91DFEF79D028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pic>
        <p:nvPicPr>
          <p:cNvPr id="29" name="Platshållare för bild 28"/>
          <p:cNvPicPr>
            <a:picLocks noGrp="1" noChangeAspect="1"/>
          </p:cNvPicPr>
          <p:nvPr>
            <p:ph type="pic" sz="quarter" idx="39"/>
          </p:nvPr>
        </p:nvPicPr>
        <p:blipFill>
          <a:blip r:embed="rId6"/>
          <a:srcRect/>
          <a:stretch>
            <a:fillRect/>
          </a:stretch>
        </p:blipFill>
        <p:spPr>
          <a:xfrm>
            <a:off x="11222447" y="2901711"/>
            <a:ext cx="540000" cy="540000"/>
          </a:xfrm>
          <a:prstGeom prst="rect">
            <a:avLst/>
          </a:prstGeom>
        </p:spPr>
      </p:pic>
      <p:sp>
        <p:nvSpPr>
          <p:cNvPr id="27" name="Platshållare för bild 26">
            <a:extLst>
              <a:ext uri="{FF2B5EF4-FFF2-40B4-BE49-F238E27FC236}">
                <a16:creationId xmlns:a16="http://schemas.microsoft.com/office/drawing/2014/main" id="{6DEE6F3D-C651-445C-8B6B-8DAB1E969F0F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11206535" y="2851874"/>
            <a:ext cx="540000" cy="540000"/>
          </a:xfrm>
        </p:spPr>
      </p:sp>
      <p:sp>
        <p:nvSpPr>
          <p:cNvPr id="28" name="Platshållare för bild 27">
            <a:extLst>
              <a:ext uri="{FF2B5EF4-FFF2-40B4-BE49-F238E27FC236}">
                <a16:creationId xmlns:a16="http://schemas.microsoft.com/office/drawing/2014/main" id="{6C829733-816F-4651-BA9E-333C03D83D84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</p:sp>
      <p:sp>
        <p:nvSpPr>
          <p:cNvPr id="17" name="Platshållare för bild 16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19" name="Platshållare för bild 18"/>
          <p:cNvSpPr>
            <a:spLocks noGrp="1"/>
          </p:cNvSpPr>
          <p:nvPr>
            <p:ph type="pic" sz="quarter" idx="32"/>
          </p:nvPr>
        </p:nvSpPr>
        <p:spPr/>
      </p:sp>
      <p:pic>
        <p:nvPicPr>
          <p:cNvPr id="4" name="Platshållare för bild 3"/>
          <p:cNvPicPr>
            <a:picLocks noGrp="1" noChangeAspect="1"/>
          </p:cNvPicPr>
          <p:nvPr>
            <p:ph type="pic" sz="quarter" idx="29"/>
          </p:nvPr>
        </p:nvPicPr>
        <p:blipFill>
          <a:blip r:embed="rId7"/>
          <a:srcRect l="147" r="147"/>
          <a:stretch>
            <a:fillRect/>
          </a:stretch>
        </p:blipFill>
        <p:spPr>
          <a:xfrm>
            <a:off x="10669777" y="1245372"/>
            <a:ext cx="540000" cy="540000"/>
          </a:xfrm>
          <a:prstGeom prst="rect">
            <a:avLst/>
          </a:prstGeom>
        </p:spPr>
      </p:pic>
      <p:pic>
        <p:nvPicPr>
          <p:cNvPr id="24" name="Platshållare för bild 23"/>
          <p:cNvPicPr>
            <a:picLocks noGrp="1" noChangeAspect="1"/>
          </p:cNvPicPr>
          <p:nvPr>
            <p:ph type="pic" sz="quarter" idx="37"/>
          </p:nvPr>
        </p:nvPicPr>
        <p:blipFill>
          <a:blip r:embed="rId8"/>
          <a:srcRect/>
          <a:stretch>
            <a:fillRect/>
          </a:stretch>
        </p:blipFill>
        <p:spPr>
          <a:xfrm>
            <a:off x="10660050" y="4499007"/>
            <a:ext cx="540000" cy="540000"/>
          </a:xfrm>
          <a:prstGeom prst="rect">
            <a:avLst/>
          </a:prstGeom>
        </p:spPr>
      </p:pic>
      <p:pic>
        <p:nvPicPr>
          <p:cNvPr id="36" name="Platshållare för bild 35"/>
          <p:cNvPicPr>
            <a:picLocks noGrp="1" noChangeAspect="1"/>
          </p:cNvPicPr>
          <p:nvPr>
            <p:ph type="pic" sz="quarter" idx="42"/>
          </p:nvPr>
        </p:nvPicPr>
        <p:blipFill>
          <a:blip r:embed="rId9"/>
          <a:srcRect l="88" r="88"/>
          <a:stretch>
            <a:fillRect/>
          </a:stretch>
        </p:blipFill>
        <p:spPr>
          <a:xfrm>
            <a:off x="614182" y="136011"/>
            <a:ext cx="900000" cy="900000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0520CD26-FF67-51DA-C8B2-F72BBC557B4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73020" y="684160"/>
            <a:ext cx="533515" cy="548934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CA6E3689-6FED-232A-BE27-EB5D29045B5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050" y="1753457"/>
            <a:ext cx="546485" cy="588954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B792EFF3-FD5E-6A0B-B392-69216F11865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501" y="2337583"/>
            <a:ext cx="537098" cy="537098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8431538E-A85E-EE62-710F-161BA830BFA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050" y="5030969"/>
            <a:ext cx="547658" cy="547658"/>
          </a:xfrm>
          <a:prstGeom prst="rect">
            <a:avLst/>
          </a:prstGeom>
        </p:spPr>
      </p:pic>
      <p:pic>
        <p:nvPicPr>
          <p:cNvPr id="21" name="Bildobjekt 20">
            <a:extLst>
              <a:ext uri="{FF2B5EF4-FFF2-40B4-BE49-F238E27FC236}">
                <a16:creationId xmlns:a16="http://schemas.microsoft.com/office/drawing/2014/main" id="{4237FF84-3113-3740-7869-C50FEE081050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504" y="2334759"/>
            <a:ext cx="545886" cy="545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916351"/>
      </p:ext>
    </p:extLst>
  </p:cSld>
  <p:clrMapOvr>
    <a:masterClrMapping/>
  </p:clrMapOvr>
</p:sld>
</file>

<file path=ppt/theme/theme1.xml><?xml version="1.0" encoding="utf-8"?>
<a:theme xmlns:a="http://schemas.openxmlformats.org/drawingml/2006/main" name="Adda - Inköprscentral">
  <a:themeElements>
    <a:clrScheme name="Adda Inköpscentral">
      <a:dk1>
        <a:sysClr val="windowText" lastClr="000000"/>
      </a:dk1>
      <a:lt1>
        <a:sysClr val="window" lastClr="FFFFFF"/>
      </a:lt1>
      <a:dk2>
        <a:srgbClr val="706F6B"/>
      </a:dk2>
      <a:lt2>
        <a:srgbClr val="EDECE8"/>
      </a:lt2>
      <a:accent1>
        <a:srgbClr val="EB5C2E"/>
      </a:accent1>
      <a:accent2>
        <a:srgbClr val="AF5A91"/>
      </a:accent2>
      <a:accent3>
        <a:srgbClr val="D4D3CD"/>
      </a:accent3>
      <a:accent4>
        <a:srgbClr val="00A1BE"/>
      </a:accent4>
      <a:accent5>
        <a:srgbClr val="FAB837"/>
      </a:accent5>
      <a:accent6>
        <a:srgbClr val="F5A177"/>
      </a:accent6>
      <a:hlink>
        <a:srgbClr val="EB5C2E"/>
      </a:hlink>
      <a:folHlink>
        <a:srgbClr val="00A1BE"/>
      </a:folHlink>
    </a:clrScheme>
    <a:fontScheme name="Add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tIns="90000" bIns="90000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vtalskort mall.potx [Skrivskyddad]" id="{D2C24BEF-F559-46BA-B220-BDDB3C66B8DB}" vid="{F65310C4-9501-420A-9693-8C5C0BF6CE9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1B5BABC2062046A3A6C7BA83E1064C" ma:contentTypeVersion="10" ma:contentTypeDescription="Skapa ett nytt dokument." ma:contentTypeScope="" ma:versionID="558cb83ec7cdb221a774d0b7d86f73e5">
  <xsd:schema xmlns:xsd="http://www.w3.org/2001/XMLSchema" xmlns:xs="http://www.w3.org/2001/XMLSchema" xmlns:p="http://schemas.microsoft.com/office/2006/metadata/properties" xmlns:ns3="17798c2e-8ec6-411a-92bf-42cada8c5360" targetNamespace="http://schemas.microsoft.com/office/2006/metadata/properties" ma:root="true" ma:fieldsID="0ebfa375b3427caae85372d13753e19e" ns3:_="">
    <xsd:import namespace="17798c2e-8ec6-411a-92bf-42cada8c53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798c2e-8ec6-411a-92bf-42cada8c53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ABDA6A-1F6C-4B42-8544-08E5AE6AC91F}">
  <ds:schemaRefs>
    <ds:schemaRef ds:uri="http://purl.org/dc/elements/1.1/"/>
    <ds:schemaRef ds:uri="http://schemas.microsoft.com/office/2006/metadata/properties"/>
    <ds:schemaRef ds:uri="17798c2e-8ec6-411a-92bf-42cada8c536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8DCA370-3D7E-423A-A625-328FC6152E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798c2e-8ec6-411a-92bf-42cada8c53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Avtalskort mall</Template>
  <TotalTime>952</TotalTime>
  <Words>878</Words>
  <Application>Microsoft Office PowerPoint</Application>
  <PresentationFormat>Bredbild</PresentationFormat>
  <Paragraphs>96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config</vt:lpstr>
      <vt:lpstr>Corbel</vt:lpstr>
      <vt:lpstr>Adda - Inköprscentral</vt:lpstr>
      <vt:lpstr>Resebyråtjänster 2022</vt:lpstr>
      <vt:lpstr>Resebyråtjänster 2022</vt:lpstr>
    </vt:vector>
  </TitlesOfParts>
  <Company>Sverige Kommuner och Landsting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Dagnäs Charlotte</dc:creator>
  <cp:lastModifiedBy>Holmén Tobias</cp:lastModifiedBy>
  <cp:revision>35</cp:revision>
  <dcterms:created xsi:type="dcterms:W3CDTF">2021-04-08T11:27:55Z</dcterms:created>
  <dcterms:modified xsi:type="dcterms:W3CDTF">2023-10-11T06:09:11Z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0x010100261B5BABC2062046A3A6C7BA83E1064C</vt:lpwstr>
  </property>
</Properties>
</file>