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82" r:id="rId5"/>
    <p:sldId id="283" r:id="rId6"/>
    <p:sldId id="284"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koner" id="{406AD02E-50CA-4DF7-BD77-0DDDA8385162}">
          <p14:sldIdLst>
            <p14:sldId id="282"/>
          </p14:sldIdLst>
        </p14:section>
        <p14:section name="Avtal" id="{C0D6380D-8438-43FF-990C-735F5FC0CBAF}">
          <p14:sldIdLst>
            <p14:sldId id="283"/>
            <p14:sldId id="28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768681-DD75-AB18-6027-7C3064DEE678}" name="Lovén Fredrik" initials="LF" userId="S::Fredrik.Loven@adda.se::fce1fb29-fe47-4450-8162-16570437c00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8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22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22/01/2024</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2024-01-22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vtalsmall sidan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1" y="432842"/>
            <a:ext cx="5506644" cy="899071"/>
          </a:xfrm>
        </p:spPr>
        <p:txBody>
          <a:bodyPr anchor="b"/>
          <a:lstStyle>
            <a:lvl1pPr>
              <a:defRPr sz="2800"/>
            </a:lvl1pPr>
          </a:lstStyle>
          <a:p>
            <a:r>
              <a:rPr lang="sv-SE" dirty="0"/>
              <a:t>Rubrik</a:t>
            </a:r>
          </a:p>
        </p:txBody>
      </p:sp>
      <p:sp>
        <p:nvSpPr>
          <p:cNvPr id="47" name="Platshållare för text 49">
            <a:extLst>
              <a:ext uri="{FF2B5EF4-FFF2-40B4-BE49-F238E27FC236}">
                <a16:creationId xmlns:a16="http://schemas.microsoft.com/office/drawing/2014/main" id="{AA219FD9-1935-47DD-8C30-4055ACFFC0FE}"/>
              </a:ext>
            </a:extLst>
          </p:cNvPr>
          <p:cNvSpPr>
            <a:spLocks noGrp="1"/>
          </p:cNvSpPr>
          <p:nvPr>
            <p:ph type="body" sz="quarter" idx="29" hasCustomPrompt="1"/>
          </p:nvPr>
        </p:nvSpPr>
        <p:spPr>
          <a:xfrm>
            <a:off x="431673" y="1435395"/>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2"/>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Enkelhet</a:t>
            </a:r>
          </a:p>
        </p:txBody>
      </p:sp>
      <p:sp>
        <p:nvSpPr>
          <p:cNvPr id="37" name="Platshållare för text 36">
            <a:extLst>
              <a:ext uri="{FF2B5EF4-FFF2-40B4-BE49-F238E27FC236}">
                <a16:creationId xmlns:a16="http://schemas.microsoft.com/office/drawing/2014/main" id="{908FD992-182C-4482-82C5-944AD44E24B9}"/>
              </a:ext>
            </a:extLst>
          </p:cNvPr>
          <p:cNvSpPr>
            <a:spLocks noGrp="1"/>
          </p:cNvSpPr>
          <p:nvPr>
            <p:ph type="body" sz="quarter" idx="10"/>
          </p:nvPr>
        </p:nvSpPr>
        <p:spPr>
          <a:xfrm>
            <a:off x="1628430" y="1435396"/>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49" name="Platshållare för text 49">
            <a:extLst>
              <a:ext uri="{FF2B5EF4-FFF2-40B4-BE49-F238E27FC236}">
                <a16:creationId xmlns:a16="http://schemas.microsoft.com/office/drawing/2014/main" id="{C6D39943-FF66-4D44-9D6D-517F422422A0}"/>
              </a:ext>
            </a:extLst>
          </p:cNvPr>
          <p:cNvSpPr>
            <a:spLocks noGrp="1"/>
          </p:cNvSpPr>
          <p:nvPr>
            <p:ph type="body" sz="quarter" idx="30" hasCustomPrompt="1"/>
          </p:nvPr>
        </p:nvSpPr>
        <p:spPr>
          <a:xfrm>
            <a:off x="431673" y="2397736"/>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3"/>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Hållbarhet</a:t>
            </a:r>
          </a:p>
        </p:txBody>
      </p:sp>
      <p:sp>
        <p:nvSpPr>
          <p:cNvPr id="39" name="Platshållare för text 38">
            <a:extLst>
              <a:ext uri="{FF2B5EF4-FFF2-40B4-BE49-F238E27FC236}">
                <a16:creationId xmlns:a16="http://schemas.microsoft.com/office/drawing/2014/main" id="{9856E560-735F-4D71-AB2C-B100E8D91F9B}"/>
              </a:ext>
            </a:extLst>
          </p:cNvPr>
          <p:cNvSpPr>
            <a:spLocks noGrp="1"/>
          </p:cNvSpPr>
          <p:nvPr>
            <p:ph type="body" sz="quarter" idx="11"/>
          </p:nvPr>
        </p:nvSpPr>
        <p:spPr>
          <a:xfrm>
            <a:off x="1636086" y="2397737"/>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4" name="Platshållare för text 49">
            <a:extLst>
              <a:ext uri="{FF2B5EF4-FFF2-40B4-BE49-F238E27FC236}">
                <a16:creationId xmlns:a16="http://schemas.microsoft.com/office/drawing/2014/main" id="{7D6CD46B-1572-4161-91E3-6AA108AEE3BE}"/>
              </a:ext>
            </a:extLst>
          </p:cNvPr>
          <p:cNvSpPr>
            <a:spLocks noGrp="1"/>
          </p:cNvSpPr>
          <p:nvPr>
            <p:ph type="body" sz="quarter" idx="31" hasCustomPrompt="1"/>
          </p:nvPr>
        </p:nvSpPr>
        <p:spPr>
          <a:xfrm>
            <a:off x="431673" y="3360077"/>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4"/>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Besparing</a:t>
            </a:r>
          </a:p>
        </p:txBody>
      </p:sp>
      <p:sp>
        <p:nvSpPr>
          <p:cNvPr id="40" name="Platshållare för text 39">
            <a:extLst>
              <a:ext uri="{FF2B5EF4-FFF2-40B4-BE49-F238E27FC236}">
                <a16:creationId xmlns:a16="http://schemas.microsoft.com/office/drawing/2014/main" id="{FF4E4C60-829E-40D1-B2D7-B26FAD0868B8}"/>
              </a:ext>
            </a:extLst>
          </p:cNvPr>
          <p:cNvSpPr>
            <a:spLocks noGrp="1"/>
          </p:cNvSpPr>
          <p:nvPr>
            <p:ph type="body" sz="quarter" idx="12"/>
          </p:nvPr>
        </p:nvSpPr>
        <p:spPr>
          <a:xfrm>
            <a:off x="1636086" y="3360078"/>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5" name="Platshållare för text 49">
            <a:extLst>
              <a:ext uri="{FF2B5EF4-FFF2-40B4-BE49-F238E27FC236}">
                <a16:creationId xmlns:a16="http://schemas.microsoft.com/office/drawing/2014/main" id="{DE00D6EC-6105-418C-88D8-A677378910A1}"/>
              </a:ext>
            </a:extLst>
          </p:cNvPr>
          <p:cNvSpPr>
            <a:spLocks noGrp="1"/>
          </p:cNvSpPr>
          <p:nvPr>
            <p:ph type="body" sz="quarter" idx="32" hasCustomPrompt="1"/>
          </p:nvPr>
        </p:nvSpPr>
        <p:spPr>
          <a:xfrm>
            <a:off x="431673" y="4322418"/>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5"/>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Innovation</a:t>
            </a:r>
          </a:p>
        </p:txBody>
      </p:sp>
      <p:sp>
        <p:nvSpPr>
          <p:cNvPr id="41" name="Platshållare för text 40">
            <a:extLst>
              <a:ext uri="{FF2B5EF4-FFF2-40B4-BE49-F238E27FC236}">
                <a16:creationId xmlns:a16="http://schemas.microsoft.com/office/drawing/2014/main" id="{63264183-49D5-49A0-B84A-6BC0DF51E527}"/>
              </a:ext>
            </a:extLst>
          </p:cNvPr>
          <p:cNvSpPr>
            <a:spLocks noGrp="1"/>
          </p:cNvSpPr>
          <p:nvPr>
            <p:ph type="body" sz="quarter" idx="13"/>
          </p:nvPr>
        </p:nvSpPr>
        <p:spPr>
          <a:xfrm>
            <a:off x="1636086" y="4322419"/>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6" name="Platshållare för text 49">
            <a:extLst>
              <a:ext uri="{FF2B5EF4-FFF2-40B4-BE49-F238E27FC236}">
                <a16:creationId xmlns:a16="http://schemas.microsoft.com/office/drawing/2014/main" id="{19634749-DE79-406C-AFC9-D94FAB214424}"/>
              </a:ext>
            </a:extLst>
          </p:cNvPr>
          <p:cNvSpPr>
            <a:spLocks noGrp="1"/>
          </p:cNvSpPr>
          <p:nvPr>
            <p:ph type="body" sz="quarter" idx="33" hasCustomPrompt="1"/>
          </p:nvPr>
        </p:nvSpPr>
        <p:spPr>
          <a:xfrm>
            <a:off x="431673" y="5284760"/>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6"/>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Digitalisering</a:t>
            </a:r>
          </a:p>
        </p:txBody>
      </p:sp>
      <p:sp>
        <p:nvSpPr>
          <p:cNvPr id="43" name="Platshållare för text 42">
            <a:extLst>
              <a:ext uri="{FF2B5EF4-FFF2-40B4-BE49-F238E27FC236}">
                <a16:creationId xmlns:a16="http://schemas.microsoft.com/office/drawing/2014/main" id="{D2687D84-3794-4DDB-AC95-819B96B15393}"/>
              </a:ext>
            </a:extLst>
          </p:cNvPr>
          <p:cNvSpPr>
            <a:spLocks noGrp="1"/>
          </p:cNvSpPr>
          <p:nvPr>
            <p:ph type="body" sz="quarter" idx="14"/>
          </p:nvPr>
        </p:nvSpPr>
        <p:spPr>
          <a:xfrm>
            <a:off x="1636086" y="5284760"/>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2" name="Platshållare för text 61">
            <a:extLst>
              <a:ext uri="{FF2B5EF4-FFF2-40B4-BE49-F238E27FC236}">
                <a16:creationId xmlns:a16="http://schemas.microsoft.com/office/drawing/2014/main" id="{96D62C6D-DE97-4C72-B741-851A4F37B239}"/>
              </a:ext>
            </a:extLst>
          </p:cNvPr>
          <p:cNvSpPr>
            <a:spLocks noGrp="1"/>
          </p:cNvSpPr>
          <p:nvPr>
            <p:ph type="body" sz="quarter" idx="27" hasCustomPrompt="1"/>
          </p:nvPr>
        </p:nvSpPr>
        <p:spPr>
          <a:xfrm>
            <a:off x="9704093" y="428332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Avtalsuppföljning</a:t>
            </a:r>
          </a:p>
        </p:txBody>
      </p:sp>
      <p:sp>
        <p:nvSpPr>
          <p:cNvPr id="63" name="Platshållare för text 62">
            <a:extLst>
              <a:ext uri="{FF2B5EF4-FFF2-40B4-BE49-F238E27FC236}">
                <a16:creationId xmlns:a16="http://schemas.microsoft.com/office/drawing/2014/main" id="{AF8E6400-64BB-4B7A-9F82-A0B0AA497F72}"/>
              </a:ext>
            </a:extLst>
          </p:cNvPr>
          <p:cNvSpPr>
            <a:spLocks noGrp="1"/>
          </p:cNvSpPr>
          <p:nvPr>
            <p:ph type="body" sz="quarter" idx="28"/>
          </p:nvPr>
        </p:nvSpPr>
        <p:spPr>
          <a:xfrm>
            <a:off x="9704092" y="4621685"/>
            <a:ext cx="2040714" cy="84641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8" name="Platshållare för text 57">
            <a:extLst>
              <a:ext uri="{FF2B5EF4-FFF2-40B4-BE49-F238E27FC236}">
                <a16:creationId xmlns:a16="http://schemas.microsoft.com/office/drawing/2014/main" id="{1D58BAE4-AC6C-410A-89C5-8DB47D990239}"/>
              </a:ext>
            </a:extLst>
          </p:cNvPr>
          <p:cNvSpPr>
            <a:spLocks noGrp="1"/>
          </p:cNvSpPr>
          <p:nvPr>
            <p:ph type="body" sz="quarter" idx="23" hasCustomPrompt="1"/>
          </p:nvPr>
        </p:nvSpPr>
        <p:spPr>
          <a:xfrm>
            <a:off x="9704093"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Anbudsområden</a:t>
            </a:r>
          </a:p>
        </p:txBody>
      </p:sp>
      <p:sp>
        <p:nvSpPr>
          <p:cNvPr id="59" name="Platshållare för text 58">
            <a:extLst>
              <a:ext uri="{FF2B5EF4-FFF2-40B4-BE49-F238E27FC236}">
                <a16:creationId xmlns:a16="http://schemas.microsoft.com/office/drawing/2014/main" id="{43863816-1B70-42AF-9B9B-41B0E97C8608}"/>
              </a:ext>
            </a:extLst>
          </p:cNvPr>
          <p:cNvSpPr>
            <a:spLocks noGrp="1"/>
          </p:cNvSpPr>
          <p:nvPr>
            <p:ph type="body" sz="quarter" idx="24"/>
          </p:nvPr>
        </p:nvSpPr>
        <p:spPr>
          <a:xfrm>
            <a:off x="9704093" y="779384"/>
            <a:ext cx="2040714" cy="203235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9388" indent="-179388">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0" name="Platshållare för text 49">
            <a:extLst>
              <a:ext uri="{FF2B5EF4-FFF2-40B4-BE49-F238E27FC236}">
                <a16:creationId xmlns:a16="http://schemas.microsoft.com/office/drawing/2014/main" id="{AE53ADFB-188E-4942-9E83-DA874B1E017D}"/>
              </a:ext>
            </a:extLst>
          </p:cNvPr>
          <p:cNvSpPr>
            <a:spLocks noGrp="1"/>
          </p:cNvSpPr>
          <p:nvPr>
            <p:ph type="body" sz="quarter" idx="15" hasCustomPrompt="1"/>
          </p:nvPr>
        </p:nvSpPr>
        <p:spPr>
          <a:xfrm>
            <a:off x="7505522"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Avtalstid</a:t>
            </a:r>
          </a:p>
        </p:txBody>
      </p:sp>
      <p:sp>
        <p:nvSpPr>
          <p:cNvPr id="51" name="Platshållare för text 50">
            <a:extLst>
              <a:ext uri="{FF2B5EF4-FFF2-40B4-BE49-F238E27FC236}">
                <a16:creationId xmlns:a16="http://schemas.microsoft.com/office/drawing/2014/main" id="{C14C6910-4EEA-4B2C-AF7E-BCB0FC12D5CC}"/>
              </a:ext>
            </a:extLst>
          </p:cNvPr>
          <p:cNvSpPr>
            <a:spLocks noGrp="1"/>
          </p:cNvSpPr>
          <p:nvPr>
            <p:ph type="body" sz="quarter" idx="16"/>
          </p:nvPr>
        </p:nvSpPr>
        <p:spPr>
          <a:xfrm>
            <a:off x="7505522" y="779383"/>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cxnSp>
        <p:nvCxnSpPr>
          <p:cNvPr id="28" name="Rak koppling 27">
            <a:extLst>
              <a:ext uri="{FF2B5EF4-FFF2-40B4-BE49-F238E27FC236}">
                <a16:creationId xmlns:a16="http://schemas.microsoft.com/office/drawing/2014/main" id="{883B8140-BDA1-49C1-A524-806BC84FD861}"/>
              </a:ext>
            </a:extLst>
          </p:cNvPr>
          <p:cNvCxnSpPr>
            <a:cxnSpLocks/>
          </p:cNvCxnSpPr>
          <p:nvPr userDrawn="1"/>
        </p:nvCxnSpPr>
        <p:spPr>
          <a:xfrm flipV="1">
            <a:off x="7320298" y="423863"/>
            <a:ext cx="0" cy="577177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5" name="Platshållare för sidfot 3">
            <a:extLst>
              <a:ext uri="{FF2B5EF4-FFF2-40B4-BE49-F238E27FC236}">
                <a16:creationId xmlns:a16="http://schemas.microsoft.com/office/drawing/2014/main" id="{CD5B92C8-E142-4DC1-8FAB-8059F0DA193E}"/>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52" name="Platshållare för text 51">
            <a:extLst>
              <a:ext uri="{FF2B5EF4-FFF2-40B4-BE49-F238E27FC236}">
                <a16:creationId xmlns:a16="http://schemas.microsoft.com/office/drawing/2014/main" id="{2E300EBC-4B31-4632-B279-1A94ED66A5E5}"/>
              </a:ext>
            </a:extLst>
          </p:cNvPr>
          <p:cNvSpPr>
            <a:spLocks noGrp="1"/>
          </p:cNvSpPr>
          <p:nvPr>
            <p:ph type="body" sz="quarter" idx="17" hasCustomPrompt="1"/>
          </p:nvPr>
        </p:nvSpPr>
        <p:spPr>
          <a:xfrm>
            <a:off x="7505522" y="1495443"/>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Avropsförfarande</a:t>
            </a:r>
          </a:p>
        </p:txBody>
      </p:sp>
      <p:sp>
        <p:nvSpPr>
          <p:cNvPr id="53" name="Platshållare för text 52">
            <a:extLst>
              <a:ext uri="{FF2B5EF4-FFF2-40B4-BE49-F238E27FC236}">
                <a16:creationId xmlns:a16="http://schemas.microsoft.com/office/drawing/2014/main" id="{D71E3BCC-4DA4-4190-80B5-94A1A77F54BE}"/>
              </a:ext>
            </a:extLst>
          </p:cNvPr>
          <p:cNvSpPr>
            <a:spLocks noGrp="1"/>
          </p:cNvSpPr>
          <p:nvPr>
            <p:ph type="body" sz="quarter" idx="18"/>
          </p:nvPr>
        </p:nvSpPr>
        <p:spPr>
          <a:xfrm>
            <a:off x="7505522" y="1837817"/>
            <a:ext cx="2040714" cy="97391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4" name="Platshållare för text 53">
            <a:extLst>
              <a:ext uri="{FF2B5EF4-FFF2-40B4-BE49-F238E27FC236}">
                <a16:creationId xmlns:a16="http://schemas.microsoft.com/office/drawing/2014/main" id="{B55885AB-2B23-4475-A1FE-C4508FC0479A}"/>
              </a:ext>
            </a:extLst>
          </p:cNvPr>
          <p:cNvSpPr>
            <a:spLocks noGrp="1"/>
          </p:cNvSpPr>
          <p:nvPr>
            <p:ph type="body" sz="quarter" idx="19" hasCustomPrompt="1"/>
          </p:nvPr>
        </p:nvSpPr>
        <p:spPr>
          <a:xfrm>
            <a:off x="7505522"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Leverantörer (X)</a:t>
            </a:r>
          </a:p>
        </p:txBody>
      </p:sp>
      <p:sp>
        <p:nvSpPr>
          <p:cNvPr id="55" name="Platshållare för text 54">
            <a:extLst>
              <a:ext uri="{FF2B5EF4-FFF2-40B4-BE49-F238E27FC236}">
                <a16:creationId xmlns:a16="http://schemas.microsoft.com/office/drawing/2014/main" id="{E7726555-EEFC-4E01-BE40-0B7E97C062BE}"/>
              </a:ext>
            </a:extLst>
          </p:cNvPr>
          <p:cNvSpPr>
            <a:spLocks noGrp="1"/>
          </p:cNvSpPr>
          <p:nvPr>
            <p:ph type="body" sz="quarter" idx="20"/>
          </p:nvPr>
        </p:nvSpPr>
        <p:spPr>
          <a:xfrm>
            <a:off x="7505522" y="3169509"/>
            <a:ext cx="2040714" cy="2029019"/>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80975" indent="-180975">
              <a:spcBef>
                <a:spcPts val="0"/>
              </a:spcBef>
              <a:buFont typeface="+mj-lt"/>
              <a:buAutoNum type="arabicPeriod"/>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6" name="Platshållare för text 55">
            <a:extLst>
              <a:ext uri="{FF2B5EF4-FFF2-40B4-BE49-F238E27FC236}">
                <a16:creationId xmlns:a16="http://schemas.microsoft.com/office/drawing/2014/main" id="{9BA206DD-F258-4CD7-8BE6-0132BDF1128F}"/>
              </a:ext>
            </a:extLst>
          </p:cNvPr>
          <p:cNvSpPr>
            <a:spLocks noGrp="1"/>
          </p:cNvSpPr>
          <p:nvPr>
            <p:ph type="body" sz="quarter" idx="21" hasCustomPrompt="1"/>
          </p:nvPr>
        </p:nvSpPr>
        <p:spPr>
          <a:xfrm>
            <a:off x="7505522" y="519852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Pris och sortiment</a:t>
            </a:r>
          </a:p>
        </p:txBody>
      </p:sp>
      <p:sp>
        <p:nvSpPr>
          <p:cNvPr id="57" name="Platshållare för text 56">
            <a:extLst>
              <a:ext uri="{FF2B5EF4-FFF2-40B4-BE49-F238E27FC236}">
                <a16:creationId xmlns:a16="http://schemas.microsoft.com/office/drawing/2014/main" id="{5B8FF462-4230-4737-95D2-23B96A778C6E}"/>
              </a:ext>
            </a:extLst>
          </p:cNvPr>
          <p:cNvSpPr>
            <a:spLocks noGrp="1"/>
          </p:cNvSpPr>
          <p:nvPr>
            <p:ph type="body" sz="quarter" idx="22"/>
          </p:nvPr>
        </p:nvSpPr>
        <p:spPr>
          <a:xfrm>
            <a:off x="7505522" y="5528771"/>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tabLst>
                <a:tab pos="87313" algn="l"/>
              </a:tabLst>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60" name="Platshållare för text 59">
            <a:extLst>
              <a:ext uri="{FF2B5EF4-FFF2-40B4-BE49-F238E27FC236}">
                <a16:creationId xmlns:a16="http://schemas.microsoft.com/office/drawing/2014/main" id="{77C359DC-859E-4DC2-BF7E-B485FF0CBB60}"/>
              </a:ext>
            </a:extLst>
          </p:cNvPr>
          <p:cNvSpPr>
            <a:spLocks noGrp="1"/>
          </p:cNvSpPr>
          <p:nvPr>
            <p:ph type="body" sz="quarter" idx="25" hasCustomPrompt="1"/>
          </p:nvPr>
        </p:nvSpPr>
        <p:spPr>
          <a:xfrm>
            <a:off x="9704093"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Leveransvillkor</a:t>
            </a:r>
          </a:p>
        </p:txBody>
      </p:sp>
      <p:sp>
        <p:nvSpPr>
          <p:cNvPr id="61" name="Platshållare för text 60">
            <a:extLst>
              <a:ext uri="{FF2B5EF4-FFF2-40B4-BE49-F238E27FC236}">
                <a16:creationId xmlns:a16="http://schemas.microsoft.com/office/drawing/2014/main" id="{32D1AECF-E945-4A00-9158-7D7EB6D3DE75}"/>
              </a:ext>
            </a:extLst>
          </p:cNvPr>
          <p:cNvSpPr>
            <a:spLocks noGrp="1"/>
          </p:cNvSpPr>
          <p:nvPr>
            <p:ph type="body" sz="quarter" idx="26"/>
          </p:nvPr>
        </p:nvSpPr>
        <p:spPr>
          <a:xfrm>
            <a:off x="9704093" y="3169509"/>
            <a:ext cx="2040714" cy="1069541"/>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42" name="Platshållare för bild 41">
            <a:extLst>
              <a:ext uri="{FF2B5EF4-FFF2-40B4-BE49-F238E27FC236}">
                <a16:creationId xmlns:a16="http://schemas.microsoft.com/office/drawing/2014/main" id="{7B083E8C-9717-4BED-AC64-617DE161D3EE}"/>
              </a:ext>
            </a:extLst>
          </p:cNvPr>
          <p:cNvSpPr>
            <a:spLocks noGrp="1"/>
          </p:cNvSpPr>
          <p:nvPr>
            <p:ph type="pic" sz="quarter" idx="40"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393356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vtalsmall sidan 2">
    <p:spTree>
      <p:nvGrpSpPr>
        <p:cNvPr id="1" name=""/>
        <p:cNvGrpSpPr/>
        <p:nvPr/>
      </p:nvGrpSpPr>
      <p:grpSpPr>
        <a:xfrm>
          <a:off x="0" y="0"/>
          <a:ext cx="0" cy="0"/>
          <a:chOff x="0" y="0"/>
          <a:chExt cx="0" cy="0"/>
        </a:xfrm>
      </p:grpSpPr>
      <p:sp>
        <p:nvSpPr>
          <p:cNvPr id="50" name="Platshållare för text 49">
            <a:extLst>
              <a:ext uri="{FF2B5EF4-FFF2-40B4-BE49-F238E27FC236}">
                <a16:creationId xmlns:a16="http://schemas.microsoft.com/office/drawing/2014/main" id="{43E7B103-CDED-4F6B-882B-85BCD09D4AED}"/>
              </a:ext>
            </a:extLst>
          </p:cNvPr>
          <p:cNvSpPr>
            <a:spLocks noGrp="1"/>
          </p:cNvSpPr>
          <p:nvPr>
            <p:ph type="body" sz="quarter" idx="15" hasCustomPrompt="1"/>
          </p:nvPr>
        </p:nvSpPr>
        <p:spPr>
          <a:xfrm>
            <a:off x="435775"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Omfattning</a:t>
            </a:r>
          </a:p>
        </p:txBody>
      </p:sp>
      <p:sp>
        <p:nvSpPr>
          <p:cNvPr id="51" name="Platshållare för text 50">
            <a:extLst>
              <a:ext uri="{FF2B5EF4-FFF2-40B4-BE49-F238E27FC236}">
                <a16:creationId xmlns:a16="http://schemas.microsoft.com/office/drawing/2014/main" id="{F3651281-ACD0-4D3F-ABF1-1CDE8319BDDF}"/>
              </a:ext>
            </a:extLst>
          </p:cNvPr>
          <p:cNvSpPr>
            <a:spLocks noGrp="1"/>
          </p:cNvSpPr>
          <p:nvPr>
            <p:ph type="body" sz="quarter" idx="16"/>
          </p:nvPr>
        </p:nvSpPr>
        <p:spPr>
          <a:xfrm>
            <a:off x="435775" y="1772460"/>
            <a:ext cx="4680000" cy="2761113"/>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4" name="Platshållare för text 53">
            <a:extLst>
              <a:ext uri="{FF2B5EF4-FFF2-40B4-BE49-F238E27FC236}">
                <a16:creationId xmlns:a16="http://schemas.microsoft.com/office/drawing/2014/main" id="{0BE7DE30-0700-429D-9820-1325B8DA1A95}"/>
              </a:ext>
            </a:extLst>
          </p:cNvPr>
          <p:cNvSpPr>
            <a:spLocks noGrp="1"/>
          </p:cNvSpPr>
          <p:nvPr>
            <p:ph type="body" sz="quarter" idx="20"/>
          </p:nvPr>
        </p:nvSpPr>
        <p:spPr>
          <a:xfrm>
            <a:off x="435775" y="4943475"/>
            <a:ext cx="4680000" cy="1241426"/>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5" name="Platshållare för text 54">
            <a:extLst>
              <a:ext uri="{FF2B5EF4-FFF2-40B4-BE49-F238E27FC236}">
                <a16:creationId xmlns:a16="http://schemas.microsoft.com/office/drawing/2014/main" id="{ABF05006-22E5-436B-ADAC-21DEC28B298E}"/>
              </a:ext>
            </a:extLst>
          </p:cNvPr>
          <p:cNvSpPr>
            <a:spLocks noGrp="1"/>
          </p:cNvSpPr>
          <p:nvPr>
            <p:ph type="body" sz="quarter" idx="21" hasCustomPrompt="1"/>
          </p:nvPr>
        </p:nvSpPr>
        <p:spPr>
          <a:xfrm>
            <a:off x="5516223"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Fördjupning av nyttor</a:t>
            </a:r>
          </a:p>
        </p:txBody>
      </p:sp>
      <p:sp>
        <p:nvSpPr>
          <p:cNvPr id="56" name="Platshållare för text 55">
            <a:extLst>
              <a:ext uri="{FF2B5EF4-FFF2-40B4-BE49-F238E27FC236}">
                <a16:creationId xmlns:a16="http://schemas.microsoft.com/office/drawing/2014/main" id="{5D2E19DB-20BE-4F89-A219-2D9821FF37A1}"/>
              </a:ext>
            </a:extLst>
          </p:cNvPr>
          <p:cNvSpPr>
            <a:spLocks noGrp="1"/>
          </p:cNvSpPr>
          <p:nvPr>
            <p:ph type="body" sz="quarter" idx="22"/>
          </p:nvPr>
        </p:nvSpPr>
        <p:spPr>
          <a:xfrm>
            <a:off x="5516229" y="1772459"/>
            <a:ext cx="4680000" cy="210554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57" name="Platshållare för text 56">
            <a:extLst>
              <a:ext uri="{FF2B5EF4-FFF2-40B4-BE49-F238E27FC236}">
                <a16:creationId xmlns:a16="http://schemas.microsoft.com/office/drawing/2014/main" id="{DAB0C25C-708F-41B8-8546-728202F5F245}"/>
              </a:ext>
            </a:extLst>
          </p:cNvPr>
          <p:cNvSpPr>
            <a:spLocks noGrp="1"/>
          </p:cNvSpPr>
          <p:nvPr>
            <p:ph type="body" sz="quarter" idx="23" hasCustomPrompt="1"/>
          </p:nvPr>
        </p:nvSpPr>
        <p:spPr>
          <a:xfrm>
            <a:off x="5516223" y="395705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Hållbarhet</a:t>
            </a:r>
          </a:p>
        </p:txBody>
      </p:sp>
      <p:sp>
        <p:nvSpPr>
          <p:cNvPr id="58" name="Platshållare för text 57">
            <a:extLst>
              <a:ext uri="{FF2B5EF4-FFF2-40B4-BE49-F238E27FC236}">
                <a16:creationId xmlns:a16="http://schemas.microsoft.com/office/drawing/2014/main" id="{2AD12ED4-7A57-4A1A-94B0-EB8F8B22EF74}"/>
              </a:ext>
            </a:extLst>
          </p:cNvPr>
          <p:cNvSpPr>
            <a:spLocks noGrp="1"/>
          </p:cNvSpPr>
          <p:nvPr>
            <p:ph type="body" sz="quarter" idx="24"/>
          </p:nvPr>
        </p:nvSpPr>
        <p:spPr>
          <a:xfrm>
            <a:off x="5516229" y="4323153"/>
            <a:ext cx="4680000" cy="186174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tabLst>
                <a:tab pos="87313" algn="l"/>
              </a:tabLst>
              <a:defRPr sz="1100"/>
            </a:lvl1pPr>
            <a:lvl2pPr>
              <a:defRPr sz="1100"/>
            </a:lvl2pPr>
            <a:lvl3pPr>
              <a:defRPr sz="1050"/>
            </a:lvl3pPr>
            <a:lvl4pPr>
              <a:defRPr sz="1000"/>
            </a:lvl4pPr>
            <a:lvl5pPr>
              <a:defRPr sz="1000"/>
            </a:lvl5pPr>
          </a:lstStyle>
          <a:p>
            <a:pPr lvl="0"/>
            <a:r>
              <a:rPr lang="sv-SE"/>
              <a:t>Klicka här för att ändra format på bakgrundstexten</a:t>
            </a:r>
          </a:p>
        </p:txBody>
      </p:sp>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2" y="432842"/>
            <a:ext cx="8571693" cy="899071"/>
          </a:xfrm>
        </p:spPr>
        <p:txBody>
          <a:bodyPr anchor="b"/>
          <a:lstStyle>
            <a:lvl1pPr>
              <a:defRPr sz="2800"/>
            </a:lvl1pPr>
          </a:lstStyle>
          <a:p>
            <a:r>
              <a:rPr lang="sv-SE" dirty="0"/>
              <a:t>Rubrik</a:t>
            </a:r>
          </a:p>
        </p:txBody>
      </p:sp>
      <p:cxnSp>
        <p:nvCxnSpPr>
          <p:cNvPr id="44" name="Rak koppling 43">
            <a:extLst>
              <a:ext uri="{FF2B5EF4-FFF2-40B4-BE49-F238E27FC236}">
                <a16:creationId xmlns:a16="http://schemas.microsoft.com/office/drawing/2014/main" id="{23FF755A-DA8C-41DE-983D-76F83373D6DD}"/>
              </a:ext>
            </a:extLst>
          </p:cNvPr>
          <p:cNvCxnSpPr>
            <a:cxnSpLocks/>
          </p:cNvCxnSpPr>
          <p:nvPr userDrawn="1"/>
        </p:nvCxnSpPr>
        <p:spPr>
          <a:xfrm flipV="1">
            <a:off x="5315999" y="1450406"/>
            <a:ext cx="1" cy="474950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2" name="Platshållare för text 51">
            <a:extLst>
              <a:ext uri="{FF2B5EF4-FFF2-40B4-BE49-F238E27FC236}">
                <a16:creationId xmlns:a16="http://schemas.microsoft.com/office/drawing/2014/main" id="{DA2629B3-B702-4B05-AEA4-EB71496E24DE}"/>
              </a:ext>
            </a:extLst>
          </p:cNvPr>
          <p:cNvSpPr>
            <a:spLocks noGrp="1"/>
          </p:cNvSpPr>
          <p:nvPr>
            <p:ph type="body" sz="quarter" idx="17" hasCustomPrompt="1"/>
          </p:nvPr>
        </p:nvSpPr>
        <p:spPr>
          <a:xfrm>
            <a:off x="435775" y="4594616"/>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Revision</a:t>
            </a:r>
          </a:p>
        </p:txBody>
      </p:sp>
      <p:sp>
        <p:nvSpPr>
          <p:cNvPr id="5" name="Platshållare för bild 4">
            <a:extLst>
              <a:ext uri="{FF2B5EF4-FFF2-40B4-BE49-F238E27FC236}">
                <a16:creationId xmlns:a16="http://schemas.microsoft.com/office/drawing/2014/main" id="{C4DD984D-961C-407C-B7E5-2D8034D67DB7}"/>
              </a:ext>
            </a:extLst>
          </p:cNvPr>
          <p:cNvSpPr>
            <a:spLocks noGrp="1"/>
          </p:cNvSpPr>
          <p:nvPr>
            <p:ph type="pic" sz="quarter" idx="25" hasCustomPrompt="1"/>
          </p:nvPr>
        </p:nvSpPr>
        <p:spPr>
          <a:xfrm>
            <a:off x="10660050" y="698870"/>
            <a:ext cx="540000" cy="540000"/>
          </a:xfrm>
        </p:spPr>
        <p:txBody>
          <a:bodyPr anchor="ctr"/>
          <a:lstStyle>
            <a:lvl1pPr marL="0" indent="0" algn="ctr">
              <a:buFontTx/>
              <a:buNone/>
              <a:defRPr sz="1200"/>
            </a:lvl1pPr>
          </a:lstStyle>
          <a:p>
            <a:r>
              <a:rPr lang="sv-SE" dirty="0"/>
              <a:t>Mål</a:t>
            </a:r>
          </a:p>
        </p:txBody>
      </p:sp>
      <p:sp>
        <p:nvSpPr>
          <p:cNvPr id="49" name="Platshållare för bild 4">
            <a:extLst>
              <a:ext uri="{FF2B5EF4-FFF2-40B4-BE49-F238E27FC236}">
                <a16:creationId xmlns:a16="http://schemas.microsoft.com/office/drawing/2014/main" id="{3FC96E5A-F55A-4093-B11C-D16EBDFFA6FA}"/>
              </a:ext>
            </a:extLst>
          </p:cNvPr>
          <p:cNvSpPr>
            <a:spLocks noGrp="1"/>
          </p:cNvSpPr>
          <p:nvPr>
            <p:ph type="pic" sz="quarter" idx="26" hasCustomPrompt="1"/>
          </p:nvPr>
        </p:nvSpPr>
        <p:spPr>
          <a:xfrm>
            <a:off x="11206535" y="698870"/>
            <a:ext cx="540000" cy="540000"/>
          </a:xfrm>
        </p:spPr>
        <p:txBody>
          <a:bodyPr anchor="ctr"/>
          <a:lstStyle>
            <a:lvl1pPr marL="0" indent="0" algn="ctr">
              <a:buFontTx/>
              <a:buNone/>
              <a:defRPr sz="1200"/>
            </a:lvl1pPr>
          </a:lstStyle>
          <a:p>
            <a:r>
              <a:rPr lang="sv-SE" dirty="0"/>
              <a:t>Mål</a:t>
            </a:r>
          </a:p>
        </p:txBody>
      </p:sp>
      <p:sp>
        <p:nvSpPr>
          <p:cNvPr id="53" name="Platshållare för bild 4">
            <a:extLst>
              <a:ext uri="{FF2B5EF4-FFF2-40B4-BE49-F238E27FC236}">
                <a16:creationId xmlns:a16="http://schemas.microsoft.com/office/drawing/2014/main" id="{C15EE235-3355-4AEA-945D-F861E0345494}"/>
              </a:ext>
            </a:extLst>
          </p:cNvPr>
          <p:cNvSpPr>
            <a:spLocks noGrp="1"/>
          </p:cNvSpPr>
          <p:nvPr>
            <p:ph type="pic" sz="quarter" idx="27" hasCustomPrompt="1"/>
          </p:nvPr>
        </p:nvSpPr>
        <p:spPr>
          <a:xfrm>
            <a:off x="10660050" y="1245095"/>
            <a:ext cx="540000" cy="540000"/>
          </a:xfrm>
        </p:spPr>
        <p:txBody>
          <a:bodyPr anchor="ctr"/>
          <a:lstStyle>
            <a:lvl1pPr marL="0" indent="0" algn="ctr">
              <a:buFontTx/>
              <a:buNone/>
              <a:defRPr sz="1200"/>
            </a:lvl1pPr>
          </a:lstStyle>
          <a:p>
            <a:r>
              <a:rPr lang="sv-SE" dirty="0"/>
              <a:t>Mål</a:t>
            </a:r>
          </a:p>
        </p:txBody>
      </p:sp>
      <p:sp>
        <p:nvSpPr>
          <p:cNvPr id="90" name="Platshållare för bild 4">
            <a:extLst>
              <a:ext uri="{FF2B5EF4-FFF2-40B4-BE49-F238E27FC236}">
                <a16:creationId xmlns:a16="http://schemas.microsoft.com/office/drawing/2014/main" id="{6FF93070-7136-4D87-B77D-F635D41A5623}"/>
              </a:ext>
            </a:extLst>
          </p:cNvPr>
          <p:cNvSpPr>
            <a:spLocks noGrp="1"/>
          </p:cNvSpPr>
          <p:nvPr>
            <p:ph type="pic" sz="quarter" idx="28" hasCustomPrompt="1"/>
          </p:nvPr>
        </p:nvSpPr>
        <p:spPr>
          <a:xfrm>
            <a:off x="11206535" y="1243225"/>
            <a:ext cx="540000" cy="540000"/>
          </a:xfrm>
        </p:spPr>
        <p:txBody>
          <a:bodyPr anchor="ctr"/>
          <a:lstStyle>
            <a:lvl1pPr marL="0" indent="0" algn="ctr">
              <a:buFontTx/>
              <a:buNone/>
              <a:defRPr sz="1200"/>
            </a:lvl1pPr>
          </a:lstStyle>
          <a:p>
            <a:r>
              <a:rPr lang="sv-SE" dirty="0"/>
              <a:t>Mål</a:t>
            </a:r>
          </a:p>
        </p:txBody>
      </p:sp>
      <p:sp>
        <p:nvSpPr>
          <p:cNvPr id="91" name="Platshållare för bild 4">
            <a:extLst>
              <a:ext uri="{FF2B5EF4-FFF2-40B4-BE49-F238E27FC236}">
                <a16:creationId xmlns:a16="http://schemas.microsoft.com/office/drawing/2014/main" id="{E00F0AEF-A17F-49CC-B7EA-EEBF2BF0ACE6}"/>
              </a:ext>
            </a:extLst>
          </p:cNvPr>
          <p:cNvSpPr>
            <a:spLocks noGrp="1"/>
          </p:cNvSpPr>
          <p:nvPr>
            <p:ph type="pic" sz="quarter" idx="29" hasCustomPrompt="1"/>
          </p:nvPr>
        </p:nvSpPr>
        <p:spPr>
          <a:xfrm>
            <a:off x="10660050" y="1791320"/>
            <a:ext cx="540000" cy="540000"/>
          </a:xfrm>
        </p:spPr>
        <p:txBody>
          <a:bodyPr anchor="ctr"/>
          <a:lstStyle>
            <a:lvl1pPr marL="0" indent="0" algn="ctr">
              <a:buFontTx/>
              <a:buNone/>
              <a:defRPr sz="1200"/>
            </a:lvl1pPr>
          </a:lstStyle>
          <a:p>
            <a:r>
              <a:rPr lang="sv-SE" dirty="0"/>
              <a:t>Mål</a:t>
            </a:r>
          </a:p>
        </p:txBody>
      </p:sp>
      <p:sp>
        <p:nvSpPr>
          <p:cNvPr id="92" name="Platshållare för bild 4">
            <a:extLst>
              <a:ext uri="{FF2B5EF4-FFF2-40B4-BE49-F238E27FC236}">
                <a16:creationId xmlns:a16="http://schemas.microsoft.com/office/drawing/2014/main" id="{A14185B3-3B79-42F8-8E25-F35DB4766E9C}"/>
              </a:ext>
            </a:extLst>
          </p:cNvPr>
          <p:cNvSpPr>
            <a:spLocks noGrp="1"/>
          </p:cNvSpPr>
          <p:nvPr>
            <p:ph type="pic" sz="quarter" idx="30" hasCustomPrompt="1"/>
          </p:nvPr>
        </p:nvSpPr>
        <p:spPr>
          <a:xfrm>
            <a:off x="11206535" y="1787580"/>
            <a:ext cx="540000" cy="540000"/>
          </a:xfrm>
        </p:spPr>
        <p:txBody>
          <a:bodyPr anchor="ctr"/>
          <a:lstStyle>
            <a:lvl1pPr marL="0" indent="0" algn="ctr">
              <a:buFontTx/>
              <a:buNone/>
              <a:defRPr sz="1200"/>
            </a:lvl1pPr>
          </a:lstStyle>
          <a:p>
            <a:r>
              <a:rPr lang="sv-SE" dirty="0"/>
              <a:t>Mål</a:t>
            </a:r>
          </a:p>
        </p:txBody>
      </p:sp>
      <p:sp>
        <p:nvSpPr>
          <p:cNvPr id="93" name="Platshållare för bild 4">
            <a:extLst>
              <a:ext uri="{FF2B5EF4-FFF2-40B4-BE49-F238E27FC236}">
                <a16:creationId xmlns:a16="http://schemas.microsoft.com/office/drawing/2014/main" id="{D6450F7A-B7E2-49B7-9E79-4F298948B26E}"/>
              </a:ext>
            </a:extLst>
          </p:cNvPr>
          <p:cNvSpPr>
            <a:spLocks noGrp="1"/>
          </p:cNvSpPr>
          <p:nvPr>
            <p:ph type="pic" sz="quarter" idx="31" hasCustomPrompt="1"/>
          </p:nvPr>
        </p:nvSpPr>
        <p:spPr>
          <a:xfrm>
            <a:off x="10660050" y="2337670"/>
            <a:ext cx="540000" cy="540000"/>
          </a:xfrm>
        </p:spPr>
        <p:txBody>
          <a:bodyPr anchor="ctr"/>
          <a:lstStyle>
            <a:lvl1pPr marL="0" indent="0" algn="ctr">
              <a:buFontTx/>
              <a:buNone/>
              <a:defRPr sz="1200"/>
            </a:lvl1pPr>
          </a:lstStyle>
          <a:p>
            <a:r>
              <a:rPr lang="sv-SE" dirty="0"/>
              <a:t>Mål</a:t>
            </a:r>
          </a:p>
        </p:txBody>
      </p:sp>
      <p:sp>
        <p:nvSpPr>
          <p:cNvPr id="94" name="Platshållare för bild 4">
            <a:extLst>
              <a:ext uri="{FF2B5EF4-FFF2-40B4-BE49-F238E27FC236}">
                <a16:creationId xmlns:a16="http://schemas.microsoft.com/office/drawing/2014/main" id="{5D4A7B9F-B72C-4AAF-9189-CF28FA8440B1}"/>
              </a:ext>
            </a:extLst>
          </p:cNvPr>
          <p:cNvSpPr>
            <a:spLocks noGrp="1"/>
          </p:cNvSpPr>
          <p:nvPr>
            <p:ph type="pic" sz="quarter" idx="32" hasCustomPrompt="1"/>
          </p:nvPr>
        </p:nvSpPr>
        <p:spPr>
          <a:xfrm>
            <a:off x="11206535" y="2331935"/>
            <a:ext cx="540000" cy="540000"/>
          </a:xfrm>
        </p:spPr>
        <p:txBody>
          <a:bodyPr anchor="ctr"/>
          <a:lstStyle>
            <a:lvl1pPr marL="0" indent="0" algn="ctr">
              <a:buFontTx/>
              <a:buNone/>
              <a:defRPr sz="1200"/>
            </a:lvl1pPr>
          </a:lstStyle>
          <a:p>
            <a:r>
              <a:rPr lang="sv-SE" dirty="0"/>
              <a:t>Mål</a:t>
            </a:r>
          </a:p>
        </p:txBody>
      </p:sp>
      <p:sp>
        <p:nvSpPr>
          <p:cNvPr id="95" name="Platshållare för bild 4">
            <a:extLst>
              <a:ext uri="{FF2B5EF4-FFF2-40B4-BE49-F238E27FC236}">
                <a16:creationId xmlns:a16="http://schemas.microsoft.com/office/drawing/2014/main" id="{BEEBE3DF-28A7-4CA5-9D53-4FFFD9343573}"/>
              </a:ext>
            </a:extLst>
          </p:cNvPr>
          <p:cNvSpPr>
            <a:spLocks noGrp="1"/>
          </p:cNvSpPr>
          <p:nvPr>
            <p:ph type="pic" sz="quarter" idx="33" hasCustomPrompt="1"/>
          </p:nvPr>
        </p:nvSpPr>
        <p:spPr>
          <a:xfrm>
            <a:off x="10660050" y="2880051"/>
            <a:ext cx="540000" cy="540000"/>
          </a:xfrm>
        </p:spPr>
        <p:txBody>
          <a:bodyPr anchor="ctr"/>
          <a:lstStyle>
            <a:lvl1pPr marL="0" indent="0" algn="ctr">
              <a:buFontTx/>
              <a:buNone/>
              <a:defRPr sz="1200"/>
            </a:lvl1pPr>
          </a:lstStyle>
          <a:p>
            <a:r>
              <a:rPr lang="sv-SE" dirty="0"/>
              <a:t>Mål</a:t>
            </a:r>
          </a:p>
        </p:txBody>
      </p:sp>
      <p:sp>
        <p:nvSpPr>
          <p:cNvPr id="96" name="Platshållare för bild 4">
            <a:extLst>
              <a:ext uri="{FF2B5EF4-FFF2-40B4-BE49-F238E27FC236}">
                <a16:creationId xmlns:a16="http://schemas.microsoft.com/office/drawing/2014/main" id="{3FD8FC2F-875E-4678-BF57-4B03DB6BD90E}"/>
              </a:ext>
            </a:extLst>
          </p:cNvPr>
          <p:cNvSpPr>
            <a:spLocks noGrp="1"/>
          </p:cNvSpPr>
          <p:nvPr>
            <p:ph type="pic" sz="quarter" idx="34" hasCustomPrompt="1"/>
          </p:nvPr>
        </p:nvSpPr>
        <p:spPr>
          <a:xfrm>
            <a:off x="11206535" y="2876290"/>
            <a:ext cx="540000" cy="540000"/>
          </a:xfrm>
        </p:spPr>
        <p:txBody>
          <a:bodyPr anchor="ctr"/>
          <a:lstStyle>
            <a:lvl1pPr marL="0" indent="0" algn="ctr">
              <a:buFontTx/>
              <a:buNone/>
              <a:defRPr sz="1200"/>
            </a:lvl1pPr>
          </a:lstStyle>
          <a:p>
            <a:r>
              <a:rPr lang="sv-SE" dirty="0"/>
              <a:t>Mål</a:t>
            </a:r>
          </a:p>
        </p:txBody>
      </p:sp>
      <p:sp>
        <p:nvSpPr>
          <p:cNvPr id="97" name="Platshållare för bild 4">
            <a:extLst>
              <a:ext uri="{FF2B5EF4-FFF2-40B4-BE49-F238E27FC236}">
                <a16:creationId xmlns:a16="http://schemas.microsoft.com/office/drawing/2014/main" id="{01EE0C08-2F95-4422-B2AE-8D8B1D955A64}"/>
              </a:ext>
            </a:extLst>
          </p:cNvPr>
          <p:cNvSpPr>
            <a:spLocks noGrp="1"/>
          </p:cNvSpPr>
          <p:nvPr>
            <p:ph type="pic" sz="quarter" idx="35" hasCustomPrompt="1"/>
          </p:nvPr>
        </p:nvSpPr>
        <p:spPr>
          <a:xfrm>
            <a:off x="10660050" y="3420051"/>
            <a:ext cx="540000" cy="540000"/>
          </a:xfrm>
        </p:spPr>
        <p:txBody>
          <a:bodyPr anchor="ctr"/>
          <a:lstStyle>
            <a:lvl1pPr marL="0" indent="0" algn="ctr">
              <a:buFontTx/>
              <a:buNone/>
              <a:defRPr sz="1200"/>
            </a:lvl1pPr>
          </a:lstStyle>
          <a:p>
            <a:r>
              <a:rPr lang="sv-SE" dirty="0"/>
              <a:t>Mål</a:t>
            </a:r>
          </a:p>
        </p:txBody>
      </p:sp>
      <p:sp>
        <p:nvSpPr>
          <p:cNvPr id="98" name="Platshållare för bild 4">
            <a:extLst>
              <a:ext uri="{FF2B5EF4-FFF2-40B4-BE49-F238E27FC236}">
                <a16:creationId xmlns:a16="http://schemas.microsoft.com/office/drawing/2014/main" id="{BB16C71D-3E5D-40E0-9BDD-72237B8E1B66}"/>
              </a:ext>
            </a:extLst>
          </p:cNvPr>
          <p:cNvSpPr>
            <a:spLocks noGrp="1"/>
          </p:cNvSpPr>
          <p:nvPr>
            <p:ph type="pic" sz="quarter" idx="36" hasCustomPrompt="1"/>
          </p:nvPr>
        </p:nvSpPr>
        <p:spPr>
          <a:xfrm>
            <a:off x="11206535" y="3420645"/>
            <a:ext cx="540000" cy="540000"/>
          </a:xfrm>
        </p:spPr>
        <p:txBody>
          <a:bodyPr anchor="ctr"/>
          <a:lstStyle>
            <a:lvl1pPr marL="0" indent="0" algn="ctr">
              <a:buFontTx/>
              <a:buNone/>
              <a:defRPr sz="1200"/>
            </a:lvl1pPr>
          </a:lstStyle>
          <a:p>
            <a:r>
              <a:rPr lang="sv-SE" dirty="0"/>
              <a:t>Mål</a:t>
            </a:r>
          </a:p>
        </p:txBody>
      </p:sp>
      <p:sp>
        <p:nvSpPr>
          <p:cNvPr id="99" name="Platshållare för bild 4">
            <a:extLst>
              <a:ext uri="{FF2B5EF4-FFF2-40B4-BE49-F238E27FC236}">
                <a16:creationId xmlns:a16="http://schemas.microsoft.com/office/drawing/2014/main" id="{DFCC6829-3976-4780-8ADD-804DB97F7A97}"/>
              </a:ext>
            </a:extLst>
          </p:cNvPr>
          <p:cNvSpPr>
            <a:spLocks noGrp="1"/>
          </p:cNvSpPr>
          <p:nvPr>
            <p:ph type="pic" sz="quarter" idx="37" hasCustomPrompt="1"/>
          </p:nvPr>
        </p:nvSpPr>
        <p:spPr>
          <a:xfrm>
            <a:off x="10660050" y="3960051"/>
            <a:ext cx="540000" cy="540000"/>
          </a:xfrm>
        </p:spPr>
        <p:txBody>
          <a:bodyPr anchor="ctr"/>
          <a:lstStyle>
            <a:lvl1pPr marL="0" indent="0" algn="ctr">
              <a:buFontTx/>
              <a:buNone/>
              <a:defRPr sz="1200"/>
            </a:lvl1pPr>
          </a:lstStyle>
          <a:p>
            <a:r>
              <a:rPr lang="sv-SE" dirty="0"/>
              <a:t>Mål</a:t>
            </a:r>
          </a:p>
        </p:txBody>
      </p:sp>
      <p:sp>
        <p:nvSpPr>
          <p:cNvPr id="100" name="Platshållare för bild 4">
            <a:extLst>
              <a:ext uri="{FF2B5EF4-FFF2-40B4-BE49-F238E27FC236}">
                <a16:creationId xmlns:a16="http://schemas.microsoft.com/office/drawing/2014/main" id="{4E6921C9-C9D1-4409-9E48-3454E2B7F479}"/>
              </a:ext>
            </a:extLst>
          </p:cNvPr>
          <p:cNvSpPr>
            <a:spLocks noGrp="1"/>
          </p:cNvSpPr>
          <p:nvPr>
            <p:ph type="pic" sz="quarter" idx="38" hasCustomPrompt="1"/>
          </p:nvPr>
        </p:nvSpPr>
        <p:spPr>
          <a:xfrm>
            <a:off x="11206535" y="3965000"/>
            <a:ext cx="540000" cy="540000"/>
          </a:xfrm>
        </p:spPr>
        <p:txBody>
          <a:bodyPr anchor="ctr"/>
          <a:lstStyle>
            <a:lvl1pPr marL="0" indent="0" algn="ctr">
              <a:buFontTx/>
              <a:buNone/>
              <a:defRPr sz="1200"/>
            </a:lvl1pPr>
          </a:lstStyle>
          <a:p>
            <a:r>
              <a:rPr lang="sv-SE" dirty="0"/>
              <a:t>Mål</a:t>
            </a:r>
          </a:p>
        </p:txBody>
      </p:sp>
      <p:sp>
        <p:nvSpPr>
          <p:cNvPr id="101" name="Platshållare för bild 4">
            <a:extLst>
              <a:ext uri="{FF2B5EF4-FFF2-40B4-BE49-F238E27FC236}">
                <a16:creationId xmlns:a16="http://schemas.microsoft.com/office/drawing/2014/main" id="{D0D444A7-A2B9-4918-AD46-55859C8B64F9}"/>
              </a:ext>
            </a:extLst>
          </p:cNvPr>
          <p:cNvSpPr>
            <a:spLocks noGrp="1"/>
          </p:cNvSpPr>
          <p:nvPr>
            <p:ph type="pic" sz="quarter" idx="39" hasCustomPrompt="1"/>
          </p:nvPr>
        </p:nvSpPr>
        <p:spPr>
          <a:xfrm>
            <a:off x="10660050" y="4506401"/>
            <a:ext cx="540000" cy="540000"/>
          </a:xfrm>
        </p:spPr>
        <p:txBody>
          <a:bodyPr anchor="ctr"/>
          <a:lstStyle>
            <a:lvl1pPr marL="0" indent="0" algn="ctr">
              <a:buFontTx/>
              <a:buNone/>
              <a:defRPr sz="1200"/>
            </a:lvl1pPr>
          </a:lstStyle>
          <a:p>
            <a:r>
              <a:rPr lang="sv-SE" dirty="0"/>
              <a:t>Mål</a:t>
            </a:r>
          </a:p>
        </p:txBody>
      </p:sp>
      <p:sp>
        <p:nvSpPr>
          <p:cNvPr id="102" name="Platshållare för bild 4">
            <a:extLst>
              <a:ext uri="{FF2B5EF4-FFF2-40B4-BE49-F238E27FC236}">
                <a16:creationId xmlns:a16="http://schemas.microsoft.com/office/drawing/2014/main" id="{2938E9B7-1DEE-415F-9864-E2DA656D7C0C}"/>
              </a:ext>
            </a:extLst>
          </p:cNvPr>
          <p:cNvSpPr>
            <a:spLocks noGrp="1"/>
          </p:cNvSpPr>
          <p:nvPr>
            <p:ph type="pic" sz="quarter" idx="40" hasCustomPrompt="1"/>
          </p:nvPr>
        </p:nvSpPr>
        <p:spPr>
          <a:xfrm>
            <a:off x="11206535" y="4509357"/>
            <a:ext cx="540000" cy="540000"/>
          </a:xfrm>
        </p:spPr>
        <p:txBody>
          <a:bodyPr anchor="ctr"/>
          <a:lstStyle>
            <a:lvl1pPr marL="0" indent="0" algn="ctr">
              <a:buFontTx/>
              <a:buNone/>
              <a:defRPr sz="1200"/>
            </a:lvl1pPr>
          </a:lstStyle>
          <a:p>
            <a:r>
              <a:rPr lang="sv-SE" dirty="0"/>
              <a:t>Mål</a:t>
            </a:r>
          </a:p>
        </p:txBody>
      </p:sp>
      <p:sp>
        <p:nvSpPr>
          <p:cNvPr id="103" name="Platshållare för bild 4">
            <a:extLst>
              <a:ext uri="{FF2B5EF4-FFF2-40B4-BE49-F238E27FC236}">
                <a16:creationId xmlns:a16="http://schemas.microsoft.com/office/drawing/2014/main" id="{F2C0F6B1-C799-42B0-BE05-A50841798824}"/>
              </a:ext>
            </a:extLst>
          </p:cNvPr>
          <p:cNvSpPr>
            <a:spLocks noGrp="1"/>
          </p:cNvSpPr>
          <p:nvPr>
            <p:ph type="pic" sz="quarter" idx="41" hasCustomPrompt="1"/>
          </p:nvPr>
        </p:nvSpPr>
        <p:spPr>
          <a:xfrm>
            <a:off x="10660050" y="5052751"/>
            <a:ext cx="540000" cy="540000"/>
          </a:xfrm>
        </p:spPr>
        <p:txBody>
          <a:bodyPr anchor="ctr"/>
          <a:lstStyle>
            <a:lvl1pPr marL="0" indent="0" algn="ctr">
              <a:buFontTx/>
              <a:buNone/>
              <a:defRPr sz="1200"/>
            </a:lvl1pPr>
          </a:lstStyle>
          <a:p>
            <a:r>
              <a:rPr lang="sv-SE" dirty="0"/>
              <a:t>Mål</a:t>
            </a:r>
          </a:p>
        </p:txBody>
      </p:sp>
      <p:sp>
        <p:nvSpPr>
          <p:cNvPr id="7" name="Rektangel 6">
            <a:extLst>
              <a:ext uri="{FF2B5EF4-FFF2-40B4-BE49-F238E27FC236}">
                <a16:creationId xmlns:a16="http://schemas.microsoft.com/office/drawing/2014/main" id="{4264D557-F3A9-4663-9CB7-B622E99098E1}"/>
              </a:ext>
            </a:extLst>
          </p:cNvPr>
          <p:cNvSpPr/>
          <p:nvPr userDrawn="1"/>
        </p:nvSpPr>
        <p:spPr>
          <a:xfrm>
            <a:off x="10061583" y="-1346165"/>
            <a:ext cx="2130417" cy="13319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l"/>
            <a:r>
              <a:rPr lang="sv-SE" dirty="0"/>
              <a:t>Lägg till ikonen för det globala mål ditt avtal uppfyller från sidan 1</a:t>
            </a:r>
          </a:p>
        </p:txBody>
      </p:sp>
      <p:sp>
        <p:nvSpPr>
          <p:cNvPr id="34" name="Platshållare för sidfot 3">
            <a:extLst>
              <a:ext uri="{FF2B5EF4-FFF2-40B4-BE49-F238E27FC236}">
                <a16:creationId xmlns:a16="http://schemas.microsoft.com/office/drawing/2014/main" id="{5470B3C7-4220-4016-A3C9-74443325E422}"/>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33" name="Platshållare för bild 32">
            <a:extLst>
              <a:ext uri="{FF2B5EF4-FFF2-40B4-BE49-F238E27FC236}">
                <a16:creationId xmlns:a16="http://schemas.microsoft.com/office/drawing/2014/main" id="{4F483588-C678-417C-BD54-0FB8E1940844}"/>
              </a:ext>
            </a:extLst>
          </p:cNvPr>
          <p:cNvSpPr>
            <a:spLocks noGrp="1"/>
          </p:cNvSpPr>
          <p:nvPr>
            <p:ph type="pic" sz="quarter" idx="42"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182928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8E2ADC28-92A4-4CA6-8C79-4E478C3FD03B}" type="datetime1">
              <a:rPr lang="sv-SE" smtClean="0"/>
              <a:t>2024-01-22</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a:xfrm>
            <a:off x="4038600" y="6599583"/>
            <a:ext cx="4114800" cy="258417"/>
          </a:xfrm>
          <a:prstGeom prst="rect">
            <a:avLst/>
          </a:prstGeom>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5" name="Rektangel 4">
            <a:extLst>
              <a:ext uri="{FF2B5EF4-FFF2-40B4-BE49-F238E27FC236}">
                <a16:creationId xmlns:a16="http://schemas.microsoft.com/office/drawing/2014/main" id="{03C6E2E3-491F-433A-8879-4246908B20B9}"/>
              </a:ext>
            </a:extLst>
          </p:cNvPr>
          <p:cNvSpPr/>
          <p:nvPr userDrawn="1"/>
        </p:nvSpPr>
        <p:spPr>
          <a:xfrm>
            <a:off x="615761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Bygg och fastighet</a:t>
            </a:r>
          </a:p>
        </p:txBody>
      </p:sp>
      <p:sp>
        <p:nvSpPr>
          <p:cNvPr id="6" name="Rektangel 5">
            <a:extLst>
              <a:ext uri="{FF2B5EF4-FFF2-40B4-BE49-F238E27FC236}">
                <a16:creationId xmlns:a16="http://schemas.microsoft.com/office/drawing/2014/main" id="{FCA1E68C-D867-4475-9F44-47595C56751A}"/>
              </a:ext>
            </a:extLst>
          </p:cNvPr>
          <p:cNvSpPr/>
          <p:nvPr userDrawn="1"/>
        </p:nvSpPr>
        <p:spPr>
          <a:xfrm>
            <a:off x="7655224"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tjänster</a:t>
            </a:r>
          </a:p>
        </p:txBody>
      </p:sp>
      <p:sp>
        <p:nvSpPr>
          <p:cNvPr id="7" name="Rektangel 6">
            <a:extLst>
              <a:ext uri="{FF2B5EF4-FFF2-40B4-BE49-F238E27FC236}">
                <a16:creationId xmlns:a16="http://schemas.microsoft.com/office/drawing/2014/main" id="{5E2DAB37-96B2-4578-B109-278E0E293DE6}"/>
              </a:ext>
            </a:extLst>
          </p:cNvPr>
          <p:cNvSpPr/>
          <p:nvPr userDrawn="1"/>
        </p:nvSpPr>
        <p:spPr>
          <a:xfrm>
            <a:off x="915282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varor</a:t>
            </a:r>
          </a:p>
        </p:txBody>
      </p:sp>
      <p:sp>
        <p:nvSpPr>
          <p:cNvPr id="8" name="Rektangel 7">
            <a:extLst>
              <a:ext uri="{FF2B5EF4-FFF2-40B4-BE49-F238E27FC236}">
                <a16:creationId xmlns:a16="http://schemas.microsoft.com/office/drawing/2014/main" id="{7D7AB4E9-2C26-4785-9B4C-C3E26A0F301A}"/>
              </a:ext>
            </a:extLst>
          </p:cNvPr>
          <p:cNvSpPr/>
          <p:nvPr userDrawn="1"/>
        </p:nvSpPr>
        <p:spPr>
          <a:xfrm>
            <a:off x="10650433"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Gata och park</a:t>
            </a:r>
          </a:p>
        </p:txBody>
      </p:sp>
      <p:sp>
        <p:nvSpPr>
          <p:cNvPr id="9" name="Rektangel 8">
            <a:extLst>
              <a:ext uri="{FF2B5EF4-FFF2-40B4-BE49-F238E27FC236}">
                <a16:creationId xmlns:a16="http://schemas.microsoft.com/office/drawing/2014/main" id="{46492A9E-54EC-4D10-B26B-211C55EA1DC7}"/>
              </a:ext>
            </a:extLst>
          </p:cNvPr>
          <p:cNvSpPr/>
          <p:nvPr userDrawn="1"/>
        </p:nvSpPr>
        <p:spPr>
          <a:xfrm>
            <a:off x="615761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Energi</a:t>
            </a:r>
          </a:p>
        </p:txBody>
      </p:sp>
      <p:sp>
        <p:nvSpPr>
          <p:cNvPr id="10" name="Rektangel 9">
            <a:extLst>
              <a:ext uri="{FF2B5EF4-FFF2-40B4-BE49-F238E27FC236}">
                <a16:creationId xmlns:a16="http://schemas.microsoft.com/office/drawing/2014/main" id="{31F49E73-C0E4-4A90-92E9-A7E7414AC78A}"/>
              </a:ext>
            </a:extLst>
          </p:cNvPr>
          <p:cNvSpPr/>
          <p:nvPr userDrawn="1"/>
        </p:nvSpPr>
        <p:spPr>
          <a:xfrm>
            <a:off x="7655224"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Fordon</a:t>
            </a:r>
          </a:p>
        </p:txBody>
      </p:sp>
      <p:sp>
        <p:nvSpPr>
          <p:cNvPr id="11" name="Rektangel 10">
            <a:extLst>
              <a:ext uri="{FF2B5EF4-FFF2-40B4-BE49-F238E27FC236}">
                <a16:creationId xmlns:a16="http://schemas.microsoft.com/office/drawing/2014/main" id="{44D414A8-33C2-4B75-A0F6-7D3572C0567F}"/>
              </a:ext>
            </a:extLst>
          </p:cNvPr>
          <p:cNvSpPr/>
          <p:nvPr userDrawn="1"/>
        </p:nvSpPr>
        <p:spPr>
          <a:xfrm>
            <a:off x="915282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Kontor och förbrukning</a:t>
            </a:r>
          </a:p>
        </p:txBody>
      </p:sp>
      <p:sp>
        <p:nvSpPr>
          <p:cNvPr id="12" name="Rektangel 11">
            <a:extLst>
              <a:ext uri="{FF2B5EF4-FFF2-40B4-BE49-F238E27FC236}">
                <a16:creationId xmlns:a16="http://schemas.microsoft.com/office/drawing/2014/main" id="{97190158-A9B0-44F1-B420-B2DFA7AB290C}"/>
              </a:ext>
            </a:extLst>
          </p:cNvPr>
          <p:cNvSpPr/>
          <p:nvPr userDrawn="1"/>
        </p:nvSpPr>
        <p:spPr>
          <a:xfrm>
            <a:off x="10650433"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Förbruknings-material</a:t>
            </a:r>
          </a:p>
        </p:txBody>
      </p:sp>
      <p:sp>
        <p:nvSpPr>
          <p:cNvPr id="13" name="Rektangel 12">
            <a:extLst>
              <a:ext uri="{FF2B5EF4-FFF2-40B4-BE49-F238E27FC236}">
                <a16:creationId xmlns:a16="http://schemas.microsoft.com/office/drawing/2014/main" id="{D00130AD-CEA4-4710-A4D0-A053F6EE7C7C}"/>
              </a:ext>
            </a:extLst>
          </p:cNvPr>
          <p:cNvSpPr/>
          <p:nvPr userDrawn="1"/>
        </p:nvSpPr>
        <p:spPr>
          <a:xfrm>
            <a:off x="615761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IT-produkter och tjänster</a:t>
            </a:r>
          </a:p>
        </p:txBody>
      </p:sp>
      <p:sp>
        <p:nvSpPr>
          <p:cNvPr id="14" name="Rektangel 13">
            <a:extLst>
              <a:ext uri="{FF2B5EF4-FFF2-40B4-BE49-F238E27FC236}">
                <a16:creationId xmlns:a16="http://schemas.microsoft.com/office/drawing/2014/main" id="{2B177758-224A-4224-987B-63F376528A3B}"/>
              </a:ext>
            </a:extLst>
          </p:cNvPr>
          <p:cNvSpPr/>
          <p:nvPr userDrawn="1"/>
        </p:nvSpPr>
        <p:spPr>
          <a:xfrm>
            <a:off x="7655224"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Programvaror</a:t>
            </a:r>
          </a:p>
        </p:txBody>
      </p:sp>
      <p:sp>
        <p:nvSpPr>
          <p:cNvPr id="15" name="Rektangel 14">
            <a:extLst>
              <a:ext uri="{FF2B5EF4-FFF2-40B4-BE49-F238E27FC236}">
                <a16:creationId xmlns:a16="http://schemas.microsoft.com/office/drawing/2014/main" id="{7563B4DC-A43E-4D36-8CE7-E024BDCD721D}"/>
              </a:ext>
            </a:extLst>
          </p:cNvPr>
          <p:cNvSpPr/>
          <p:nvPr userDrawn="1"/>
        </p:nvSpPr>
        <p:spPr>
          <a:xfrm>
            <a:off x="915282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Välfärds-teknologi</a:t>
            </a:r>
          </a:p>
        </p:txBody>
      </p:sp>
      <p:sp>
        <p:nvSpPr>
          <p:cNvPr id="16" name="Rektangel 15">
            <a:extLst>
              <a:ext uri="{FF2B5EF4-FFF2-40B4-BE49-F238E27FC236}">
                <a16:creationId xmlns:a16="http://schemas.microsoft.com/office/drawing/2014/main" id="{57F55F0B-8EE0-4818-A053-9F8555DE6B21}"/>
              </a:ext>
            </a:extLst>
          </p:cNvPr>
          <p:cNvSpPr/>
          <p:nvPr userDrawn="1"/>
        </p:nvSpPr>
        <p:spPr>
          <a:xfrm>
            <a:off x="10650433"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Digitala tjänster</a:t>
            </a:r>
          </a:p>
        </p:txBody>
      </p:sp>
      <p:sp>
        <p:nvSpPr>
          <p:cNvPr id="17" name="Rektangel 16">
            <a:extLst>
              <a:ext uri="{FF2B5EF4-FFF2-40B4-BE49-F238E27FC236}">
                <a16:creationId xmlns:a16="http://schemas.microsoft.com/office/drawing/2014/main" id="{FFAF2838-DC7C-4AB3-BE29-EA304DA6ED34}"/>
              </a:ext>
            </a:extLst>
          </p:cNvPr>
          <p:cNvSpPr/>
          <p:nvPr userDrawn="1"/>
        </p:nvSpPr>
        <p:spPr>
          <a:xfrm>
            <a:off x="615761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Utbildning och lärande</a:t>
            </a:r>
          </a:p>
        </p:txBody>
      </p:sp>
      <p:sp>
        <p:nvSpPr>
          <p:cNvPr id="18" name="Rektangel 17">
            <a:extLst>
              <a:ext uri="{FF2B5EF4-FFF2-40B4-BE49-F238E27FC236}">
                <a16:creationId xmlns:a16="http://schemas.microsoft.com/office/drawing/2014/main" id="{7BA7E5DA-3296-437B-BBF1-ADD126AB9891}"/>
              </a:ext>
            </a:extLst>
          </p:cNvPr>
          <p:cNvSpPr/>
          <p:nvPr userDrawn="1"/>
        </p:nvSpPr>
        <p:spPr>
          <a:xfrm>
            <a:off x="7655224"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Professionella tjänster</a:t>
            </a:r>
          </a:p>
        </p:txBody>
      </p:sp>
      <p:sp>
        <p:nvSpPr>
          <p:cNvPr id="19" name="Rektangel 18">
            <a:extLst>
              <a:ext uri="{FF2B5EF4-FFF2-40B4-BE49-F238E27FC236}">
                <a16:creationId xmlns:a16="http://schemas.microsoft.com/office/drawing/2014/main" id="{829C2EF7-3ED7-4847-A969-F089A9E79BCD}"/>
              </a:ext>
            </a:extLst>
          </p:cNvPr>
          <p:cNvSpPr/>
          <p:nvPr userDrawn="1"/>
        </p:nvSpPr>
        <p:spPr>
          <a:xfrm>
            <a:off x="915282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HR</a:t>
            </a:r>
          </a:p>
        </p:txBody>
      </p:sp>
      <p:sp>
        <p:nvSpPr>
          <p:cNvPr id="20" name="Rektangel 19">
            <a:extLst>
              <a:ext uri="{FF2B5EF4-FFF2-40B4-BE49-F238E27FC236}">
                <a16:creationId xmlns:a16="http://schemas.microsoft.com/office/drawing/2014/main" id="{F61E1320-9380-4099-918D-640DC44ACB6B}"/>
              </a:ext>
            </a:extLst>
          </p:cNvPr>
          <p:cNvSpPr/>
          <p:nvPr userDrawn="1"/>
        </p:nvSpPr>
        <p:spPr>
          <a:xfrm>
            <a:off x="10650433"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Resor</a:t>
            </a:r>
          </a:p>
        </p:txBody>
      </p:sp>
      <p:sp>
        <p:nvSpPr>
          <p:cNvPr id="21" name="Rektangel 20">
            <a:extLst>
              <a:ext uri="{FF2B5EF4-FFF2-40B4-BE49-F238E27FC236}">
                <a16:creationId xmlns:a16="http://schemas.microsoft.com/office/drawing/2014/main" id="{F9D7BE53-2CED-4593-BF53-BA7899D84227}"/>
              </a:ext>
            </a:extLst>
          </p:cNvPr>
          <p:cNvSpPr/>
          <p:nvPr userDrawn="1"/>
        </p:nvSpPr>
        <p:spPr>
          <a:xfrm>
            <a:off x="615761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Vårdrelaterad förbrukning och läkemedel</a:t>
            </a:r>
          </a:p>
        </p:txBody>
      </p:sp>
      <p:sp>
        <p:nvSpPr>
          <p:cNvPr id="22" name="Rektangel 21">
            <a:extLst>
              <a:ext uri="{FF2B5EF4-FFF2-40B4-BE49-F238E27FC236}">
                <a16:creationId xmlns:a16="http://schemas.microsoft.com/office/drawing/2014/main" id="{7A966CAF-E747-4A97-A07D-2CE378EFA548}"/>
              </a:ext>
            </a:extLst>
          </p:cNvPr>
          <p:cNvSpPr/>
          <p:nvPr userDrawn="1"/>
        </p:nvSpPr>
        <p:spPr>
          <a:xfrm>
            <a:off x="7655224"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Läkemedel</a:t>
            </a:r>
          </a:p>
        </p:txBody>
      </p:sp>
      <p:sp>
        <p:nvSpPr>
          <p:cNvPr id="23" name="Rektangel 22">
            <a:extLst>
              <a:ext uri="{FF2B5EF4-FFF2-40B4-BE49-F238E27FC236}">
                <a16:creationId xmlns:a16="http://schemas.microsoft.com/office/drawing/2014/main" id="{365A2B77-2B96-44CE-8930-6B1DA5379A7F}"/>
              </a:ext>
            </a:extLst>
          </p:cNvPr>
          <p:cNvSpPr/>
          <p:nvPr userDrawn="1"/>
        </p:nvSpPr>
        <p:spPr>
          <a:xfrm>
            <a:off x="915282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Sociala tjänster</a:t>
            </a:r>
          </a:p>
        </p:txBody>
      </p:sp>
      <p:sp>
        <p:nvSpPr>
          <p:cNvPr id="24" name="Rektangel 23">
            <a:extLst>
              <a:ext uri="{FF2B5EF4-FFF2-40B4-BE49-F238E27FC236}">
                <a16:creationId xmlns:a16="http://schemas.microsoft.com/office/drawing/2014/main" id="{40B3A792-C648-47EC-A7EC-907DC2F0309F}"/>
              </a:ext>
            </a:extLst>
          </p:cNvPr>
          <p:cNvSpPr/>
          <p:nvPr userDrawn="1"/>
        </p:nvSpPr>
        <p:spPr>
          <a:xfrm>
            <a:off x="10650433"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Stockholms inköpscentral STIC</a:t>
            </a:r>
          </a:p>
        </p:txBody>
      </p:sp>
    </p:spTree>
    <p:extLst>
      <p:ext uri="{BB962C8B-B14F-4D97-AF65-F5344CB8AC3E}">
        <p14:creationId xmlns:p14="http://schemas.microsoft.com/office/powerpoint/2010/main" val="18004220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923925" y="762062"/>
            <a:ext cx="10326688" cy="520086"/>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F1AE9DF4-4855-4AF6-9D3F-64333BD37423}" type="datetime1">
              <a:rPr lang="sv-SE" smtClean="0"/>
              <a:pPr/>
              <a:t>2024-01-22</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5" r:id="rId3"/>
  </p:sldLayoutIdLst>
  <p:hf hdr="0"/>
  <p:txStyles>
    <p:titleStyle>
      <a:lvl1pPr algn="l" defTabSz="914400" rtl="0" eaLnBrk="1" latinLnBrk="0" hangingPunct="1">
        <a:lnSpc>
          <a:spcPct val="90000"/>
        </a:lnSpc>
        <a:spcBef>
          <a:spcPct val="0"/>
        </a:spcBef>
        <a:buNone/>
        <a:defRPr sz="3800" b="1" kern="1200">
          <a:solidFill>
            <a:schemeClr val="accent2"/>
          </a:solidFill>
          <a:latin typeface="+mj-lt"/>
          <a:ea typeface="+mj-ea"/>
          <a:cs typeface="+mj-cs"/>
        </a:defRPr>
      </a:lvl1pPr>
    </p:titleStyle>
    <p:bodyStyle>
      <a:lvl1pPr marL="174625" indent="-174625" algn="l" defTabSz="914400" rtl="0" eaLnBrk="1" latinLnBrk="0" hangingPunct="1">
        <a:lnSpc>
          <a:spcPct val="100000"/>
        </a:lnSpc>
        <a:spcBef>
          <a:spcPts val="10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5" pos="7399"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guide id="13" pos="576" userDrawn="1">
          <p15:clr>
            <a:srgbClr val="F26B43"/>
          </p15:clr>
        </p15:guide>
        <p15:guide id="18" orient="horz" pos="839" userDrawn="1">
          <p15:clr>
            <a:srgbClr val="F26B43"/>
          </p15:clr>
        </p15:guide>
        <p15:guide id="20" orient="horz" pos="267" userDrawn="1">
          <p15:clr>
            <a:srgbClr val="F26B43"/>
          </p15:clr>
        </p15:guide>
        <p15:guide id="21" pos="271" userDrawn="1">
          <p15:clr>
            <a:srgbClr val="F26B43"/>
          </p15:clr>
        </p15:guide>
      </p15:sldGuideLst>
    </p:ext>
  </p:extLst>
</p:sldMaster>
</file>

<file path=ppt/slides/_rels/slide1.xml.rels><?xml version="1.0" encoding="UTF-8" standalone="yes"?>
<Relationships xmlns="http://schemas.openxmlformats.org/package/2006/relationships"><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0.svg"/><Relationship Id="rId39" Type="http://schemas.openxmlformats.org/officeDocument/2006/relationships/image" Target="../media/image43.png"/><Relationship Id="rId21" Type="http://schemas.openxmlformats.org/officeDocument/2006/relationships/image" Target="../media/image25.png"/><Relationship Id="rId34" Type="http://schemas.openxmlformats.org/officeDocument/2006/relationships/image" Target="../media/image38.svg"/><Relationship Id="rId42" Type="http://schemas.openxmlformats.org/officeDocument/2006/relationships/image" Target="../media/image46.svg"/><Relationship Id="rId47" Type="http://schemas.openxmlformats.org/officeDocument/2006/relationships/image" Target="../media/image51.png"/><Relationship Id="rId50" Type="http://schemas.openxmlformats.org/officeDocument/2006/relationships/image" Target="../media/image54.svg"/><Relationship Id="rId55" Type="http://schemas.openxmlformats.org/officeDocument/2006/relationships/image" Target="../media/image59.png"/><Relationship Id="rId7" Type="http://schemas.openxmlformats.org/officeDocument/2006/relationships/image" Target="../media/image11.png"/><Relationship Id="rId2" Type="http://schemas.openxmlformats.org/officeDocument/2006/relationships/image" Target="../media/image6.png"/><Relationship Id="rId16" Type="http://schemas.openxmlformats.org/officeDocument/2006/relationships/image" Target="../media/image20.png"/><Relationship Id="rId29" Type="http://schemas.openxmlformats.org/officeDocument/2006/relationships/image" Target="../media/image33.png"/><Relationship Id="rId11" Type="http://schemas.openxmlformats.org/officeDocument/2006/relationships/image" Target="../media/image15.png"/><Relationship Id="rId24" Type="http://schemas.openxmlformats.org/officeDocument/2006/relationships/image" Target="../media/image28.svg"/><Relationship Id="rId32" Type="http://schemas.openxmlformats.org/officeDocument/2006/relationships/image" Target="../media/image36.svg"/><Relationship Id="rId37" Type="http://schemas.openxmlformats.org/officeDocument/2006/relationships/image" Target="../media/image41.png"/><Relationship Id="rId40" Type="http://schemas.openxmlformats.org/officeDocument/2006/relationships/image" Target="../media/image44.svg"/><Relationship Id="rId45" Type="http://schemas.openxmlformats.org/officeDocument/2006/relationships/image" Target="../media/image49.png"/><Relationship Id="rId53" Type="http://schemas.openxmlformats.org/officeDocument/2006/relationships/image" Target="../media/image57.png"/><Relationship Id="rId58" Type="http://schemas.openxmlformats.org/officeDocument/2006/relationships/image" Target="../media/image62.svg"/><Relationship Id="rId5" Type="http://schemas.openxmlformats.org/officeDocument/2006/relationships/image" Target="../media/image9.png"/><Relationship Id="rId19" Type="http://schemas.openxmlformats.org/officeDocument/2006/relationships/image" Target="../media/image23.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 Id="rId22" Type="http://schemas.openxmlformats.org/officeDocument/2006/relationships/image" Target="../media/image26.svg"/><Relationship Id="rId27" Type="http://schemas.openxmlformats.org/officeDocument/2006/relationships/image" Target="../media/image31.png"/><Relationship Id="rId30" Type="http://schemas.openxmlformats.org/officeDocument/2006/relationships/image" Target="../media/image34.svg"/><Relationship Id="rId35" Type="http://schemas.openxmlformats.org/officeDocument/2006/relationships/image" Target="../media/image39.png"/><Relationship Id="rId43" Type="http://schemas.openxmlformats.org/officeDocument/2006/relationships/image" Target="../media/image47.png"/><Relationship Id="rId48" Type="http://schemas.openxmlformats.org/officeDocument/2006/relationships/image" Target="../media/image52.svg"/><Relationship Id="rId56" Type="http://schemas.openxmlformats.org/officeDocument/2006/relationships/image" Target="../media/image60.svg"/><Relationship Id="rId8" Type="http://schemas.openxmlformats.org/officeDocument/2006/relationships/image" Target="../media/image12.png"/><Relationship Id="rId51" Type="http://schemas.openxmlformats.org/officeDocument/2006/relationships/image" Target="../media/image55.png"/><Relationship Id="rId3" Type="http://schemas.openxmlformats.org/officeDocument/2006/relationships/image" Target="../media/image7.png"/><Relationship Id="rId12" Type="http://schemas.openxmlformats.org/officeDocument/2006/relationships/image" Target="../media/image16.png"/><Relationship Id="rId17" Type="http://schemas.openxmlformats.org/officeDocument/2006/relationships/image" Target="../media/image21.png"/><Relationship Id="rId25" Type="http://schemas.openxmlformats.org/officeDocument/2006/relationships/image" Target="../media/image29.png"/><Relationship Id="rId33" Type="http://schemas.openxmlformats.org/officeDocument/2006/relationships/image" Target="../media/image37.png"/><Relationship Id="rId38" Type="http://schemas.openxmlformats.org/officeDocument/2006/relationships/image" Target="../media/image42.svg"/><Relationship Id="rId46" Type="http://schemas.openxmlformats.org/officeDocument/2006/relationships/image" Target="../media/image50.svg"/><Relationship Id="rId20" Type="http://schemas.openxmlformats.org/officeDocument/2006/relationships/image" Target="../media/image24.svg"/><Relationship Id="rId41" Type="http://schemas.openxmlformats.org/officeDocument/2006/relationships/image" Target="../media/image45.png"/><Relationship Id="rId54" Type="http://schemas.openxmlformats.org/officeDocument/2006/relationships/image" Target="../media/image58.svg"/><Relationship Id="rId1" Type="http://schemas.openxmlformats.org/officeDocument/2006/relationships/slideLayout" Target="../slideLayouts/slideLayout3.xml"/><Relationship Id="rId6" Type="http://schemas.openxmlformats.org/officeDocument/2006/relationships/image" Target="../media/image10.png"/><Relationship Id="rId15" Type="http://schemas.openxmlformats.org/officeDocument/2006/relationships/image" Target="../media/image19.png"/><Relationship Id="rId23" Type="http://schemas.openxmlformats.org/officeDocument/2006/relationships/image" Target="../media/image27.png"/><Relationship Id="rId28" Type="http://schemas.openxmlformats.org/officeDocument/2006/relationships/image" Target="../media/image32.svg"/><Relationship Id="rId36" Type="http://schemas.openxmlformats.org/officeDocument/2006/relationships/image" Target="../media/image40.svg"/><Relationship Id="rId49" Type="http://schemas.openxmlformats.org/officeDocument/2006/relationships/image" Target="../media/image53.png"/><Relationship Id="rId57" Type="http://schemas.openxmlformats.org/officeDocument/2006/relationships/image" Target="../media/image61.png"/><Relationship Id="rId10" Type="http://schemas.openxmlformats.org/officeDocument/2006/relationships/image" Target="../media/image14.png"/><Relationship Id="rId31" Type="http://schemas.openxmlformats.org/officeDocument/2006/relationships/image" Target="../media/image35.png"/><Relationship Id="rId44" Type="http://schemas.openxmlformats.org/officeDocument/2006/relationships/image" Target="../media/image48.svg"/><Relationship Id="rId52" Type="http://schemas.openxmlformats.org/officeDocument/2006/relationships/image" Target="../media/image56.svg"/></Relationships>
</file>

<file path=ppt/slides/_rels/slide2.xml.rels><?xml version="1.0" encoding="UTF-8" standalone="yes"?>
<Relationships xmlns="http://schemas.openxmlformats.org/package/2006/relationships"><Relationship Id="rId3" Type="http://schemas.openxmlformats.org/officeDocument/2006/relationships/image" Target="../media/image60.svg"/><Relationship Id="rId2" Type="http://schemas.openxmlformats.org/officeDocument/2006/relationships/image" Target="../media/image5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image" Target="../media/image64.png"/><Relationship Id="rId7" Type="http://schemas.openxmlformats.org/officeDocument/2006/relationships/image" Target="../media/image67.png"/><Relationship Id="rId2" Type="http://schemas.openxmlformats.org/officeDocument/2006/relationships/image" Target="../media/image63.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66.png"/><Relationship Id="rId4" Type="http://schemas.openxmlformats.org/officeDocument/2006/relationships/image" Target="../media/image65.png"/><Relationship Id="rId9" Type="http://schemas.openxmlformats.org/officeDocument/2006/relationships/image" Target="../media/image60.sv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52D637B-2EEA-4ED6-9039-20DFFA2CBD5A}"/>
              </a:ext>
            </a:extLst>
          </p:cNvPr>
          <p:cNvSpPr>
            <a:spLocks noGrp="1"/>
          </p:cNvSpPr>
          <p:nvPr>
            <p:ph type="dt" sz="half" idx="10"/>
          </p:nvPr>
        </p:nvSpPr>
        <p:spPr/>
        <p:txBody>
          <a:bodyPr/>
          <a:lstStyle/>
          <a:p>
            <a:fld id="{8E2ADC28-92A4-4CA6-8C79-4E478C3FD03B}" type="datetime1">
              <a:rPr lang="sv-SE" smtClean="0"/>
              <a:t>2024-01-22</a:t>
            </a:fld>
            <a:endParaRPr lang="sv-SE"/>
          </a:p>
        </p:txBody>
      </p:sp>
      <p:sp>
        <p:nvSpPr>
          <p:cNvPr id="3" name="Platshållare för sidfot 2">
            <a:extLst>
              <a:ext uri="{FF2B5EF4-FFF2-40B4-BE49-F238E27FC236}">
                <a16:creationId xmlns:a16="http://schemas.microsoft.com/office/drawing/2014/main" id="{9C8F5F7B-9BC9-49CD-9B7E-71FB6B07119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81B7894-FB16-4499-822B-C9AC9ED2A9D4}"/>
              </a:ext>
            </a:extLst>
          </p:cNvPr>
          <p:cNvSpPr>
            <a:spLocks noGrp="1"/>
          </p:cNvSpPr>
          <p:nvPr>
            <p:ph type="sldNum" sz="quarter" idx="12"/>
          </p:nvPr>
        </p:nvSpPr>
        <p:spPr/>
        <p:txBody>
          <a:bodyPr/>
          <a:lstStyle/>
          <a:p>
            <a:fld id="{AE086683-F536-42AB-ABBC-F4803DFE8DBC}" type="slidenum">
              <a:rPr lang="sv-SE" smtClean="0"/>
              <a:t>1</a:t>
            </a:fld>
            <a:endParaRPr lang="sv-SE"/>
          </a:p>
        </p:txBody>
      </p:sp>
      <p:pic>
        <p:nvPicPr>
          <p:cNvPr id="1026" name="Picture 2" descr="1. Ingen fattigdom. Röd kvadrat, text och symbol i vitt. Sex människor står på rad. Fyra är vuxna, två är barn. Tre har byxor och tre har klänning. En vuxen håller i en vit käpp.">
            <a:extLst>
              <a:ext uri="{FF2B5EF4-FFF2-40B4-BE49-F238E27FC236}">
                <a16:creationId xmlns:a16="http://schemas.microsoft.com/office/drawing/2014/main" id="{E3CBF564-7FFF-4311-A7EA-3159D1ED412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30213"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2. Ingen hunger. Senapsgul kvadrat, text och symbol i vitt.  En rund matskål som det ångar ur.">
            <a:extLst>
              <a:ext uri="{FF2B5EF4-FFF2-40B4-BE49-F238E27FC236}">
                <a16:creationId xmlns:a16="http://schemas.microsoft.com/office/drawing/2014/main" id="{1804F347-FF21-4105-9BE2-A4F192B1961F}"/>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58386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3. God hälsa och välbefinnande. Grön kvadrat, text och symbol i vitt.  En EKG-kurva som avslutas med ett hjärta.">
            <a:extLst>
              <a:ext uri="{FF2B5EF4-FFF2-40B4-BE49-F238E27FC236}">
                <a16:creationId xmlns:a16="http://schemas.microsoft.com/office/drawing/2014/main" id="{07FA4205-27A6-44D6-A32B-D23A03C0CEFA}"/>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737507"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4. God utbildning för alla.  Mörkröd kvadrat, text och symbol i vitt.  En uppslagen bok med en penna bredvid.">
            <a:extLst>
              <a:ext uri="{FF2B5EF4-FFF2-40B4-BE49-F238E27FC236}">
                <a16:creationId xmlns:a16="http://schemas.microsoft.com/office/drawing/2014/main" id="{143F9392-C02E-4A73-A47A-F92FECE94E52}"/>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891154"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5. Jämställdhet.  Röd-orange kvadrat, text och symbol i vitt.  En cirkel, en kombinerad mans- och kvinnosymbol, med en pil och ett plustecken utvändigt, i mitten av cirkeln finns ett likhetstecken.">
            <a:extLst>
              <a:ext uri="{FF2B5EF4-FFF2-40B4-BE49-F238E27FC236}">
                <a16:creationId xmlns:a16="http://schemas.microsoft.com/office/drawing/2014/main" id="{D3A98127-2510-4261-8968-37E4C7C85001}"/>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04462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6. Rent vatten och sanitet. Ljusblå kvadrat, text och symbol i vitt. Ett fullt vattenglas med en blå vattendroppe på. Under glaset finns ett avloppsrör, som avslutas i en pil nedåt.">
            <a:extLst>
              <a:ext uri="{FF2B5EF4-FFF2-40B4-BE49-F238E27FC236}">
                <a16:creationId xmlns:a16="http://schemas.microsoft.com/office/drawing/2014/main" id="{6DCB27AD-9ADF-4643-9D75-10AAAA62A404}"/>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430213"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7. Hållbar energi för alla. Gul kvadrat, text och symbol i vitt.  En sol med en powersymbol i mitten. Solen har tolv strålar.">
            <a:extLst>
              <a:ext uri="{FF2B5EF4-FFF2-40B4-BE49-F238E27FC236}">
                <a16:creationId xmlns:a16="http://schemas.microsoft.com/office/drawing/2014/main" id="{1600DC21-073B-4FB5-BD99-C3410C0C81B2}"/>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1583815"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8. Anständiga arbetsvillkor och ekonomisk tillväxt. Vinröd kvadrat, text och symbol i vitt.  Tre stående staplar med en stigande kurva överst.">
            <a:extLst>
              <a:ext uri="{FF2B5EF4-FFF2-40B4-BE49-F238E27FC236}">
                <a16:creationId xmlns:a16="http://schemas.microsoft.com/office/drawing/2014/main" id="{CAC266E0-DE81-468A-BE36-E4BB07E648CC}"/>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2737417"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9. Hållbar industri, innovationer och infrastruktur. Orange kvadrat, text och symbol i vitt. Fyra kuber, tre är i botten och bildar ett hörn, den fjärde är staplad på hörnkuben.">
            <a:extLst>
              <a:ext uri="{FF2B5EF4-FFF2-40B4-BE49-F238E27FC236}">
                <a16:creationId xmlns:a16="http://schemas.microsoft.com/office/drawing/2014/main" id="{E1C6B676-668B-48C6-A91C-ACC70500917E}"/>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3891019"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10. Minskad ojämlikhet. Cerise kvadrat, text och symbol i vitt. Ett likhetstecken omgivet av fyra trianglar pekande i de fyra väderstrecken">
            <a:extLst>
              <a:ext uri="{FF2B5EF4-FFF2-40B4-BE49-F238E27FC236}">
                <a16:creationId xmlns:a16="http://schemas.microsoft.com/office/drawing/2014/main" id="{0CC1D35B-CB31-45C3-B925-9C2F843B24DE}"/>
              </a:ext>
            </a:extLst>
          </p:cNvPr>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5044620"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11. Hållbara städer och samhällen. Guldgul kvadrat, text och symbol i vitt. En rad av fyra olika hustyper.">
            <a:extLst>
              <a:ext uri="{FF2B5EF4-FFF2-40B4-BE49-F238E27FC236}">
                <a16:creationId xmlns:a16="http://schemas.microsoft.com/office/drawing/2014/main" id="{9F2FE7C1-5ABF-49CA-9169-F801DF50157D}"/>
              </a:ext>
            </a:extLst>
          </p:cNvPr>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430213"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12. Hållbar konsumtion och produktion. Mörk senapsgul kvadrat, text och symbol i vitt. En liggande åtta med en pil i slutet av linjen. En variant av oändlighetssymbolen.">
            <a:extLst>
              <a:ext uri="{FF2B5EF4-FFF2-40B4-BE49-F238E27FC236}">
                <a16:creationId xmlns:a16="http://schemas.microsoft.com/office/drawing/2014/main" id="{B4935247-E091-4D9C-BBAC-6D9C1635B1FD}"/>
              </a:ext>
            </a:extLst>
          </p:cNvPr>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1583815"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13. Bekämpa klimatförändringarna. Mörkgrön kvadrat, text och symbol i vitt. Ett öga, där irisen är ett jordklot.">
            <a:extLst>
              <a:ext uri="{FF2B5EF4-FFF2-40B4-BE49-F238E27FC236}">
                <a16:creationId xmlns:a16="http://schemas.microsoft.com/office/drawing/2014/main" id="{78715597-0AB1-4432-BEAA-1190B1C57A8F}"/>
              </a:ext>
            </a:extLst>
          </p:cNvPr>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2737417"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14. Hav och marina resurser. Blå kvadrat, text och symbol i vitt. En fisk under två våglinjer.">
            <a:extLst>
              <a:ext uri="{FF2B5EF4-FFF2-40B4-BE49-F238E27FC236}">
                <a16:creationId xmlns:a16="http://schemas.microsoft.com/office/drawing/2014/main" id="{B1C28F2D-40BE-490E-AC74-F615A1C72F69}"/>
              </a:ext>
            </a:extLst>
          </p:cNvPr>
          <p:cNvPicPr>
            <a:picLocks noChangeAspect="1" noChangeArrowheads="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3891019"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15. Ekosystem och biologisk mångfald. Limegrön kvadrat, text och symbol i vitt. Ett träd som står på två vågräta streck. Bredvid trädet finns tre flygande fåglar.">
            <a:extLst>
              <a:ext uri="{FF2B5EF4-FFF2-40B4-BE49-F238E27FC236}">
                <a16:creationId xmlns:a16="http://schemas.microsoft.com/office/drawing/2014/main" id="{D932BE61-0E88-4A06-B1A6-7F7E1CB8BD61}"/>
              </a:ext>
            </a:extLst>
          </p:cNvPr>
          <p:cNvPicPr>
            <a:picLocks noChangeAspect="1" noChangeArrowheads="1"/>
          </p:cNvPicPr>
          <p:nvPr/>
        </p:nvPicPr>
        <p:blipFill>
          <a:blip r:embed="rId16" cstate="screen">
            <a:extLst>
              <a:ext uri="{28A0092B-C50C-407E-A947-70E740481C1C}">
                <a14:useLocalDpi xmlns:a14="http://schemas.microsoft.com/office/drawing/2010/main"/>
              </a:ext>
            </a:extLst>
          </a:blip>
          <a:srcRect/>
          <a:stretch>
            <a:fillRect/>
          </a:stretch>
        </p:blipFill>
        <p:spPr bwMode="auto">
          <a:xfrm>
            <a:off x="5044620"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16. Fredliga och inkluderande samhällen. Kungsblå kvadrat, text och symbol i vitt. En fredsduva med kvist i näbben, sitter på skaftet av en domarklubba.">
            <a:extLst>
              <a:ext uri="{FF2B5EF4-FFF2-40B4-BE49-F238E27FC236}">
                <a16:creationId xmlns:a16="http://schemas.microsoft.com/office/drawing/2014/main" id="{7033EE5E-1337-40DF-A6A0-541B65026140}"/>
              </a:ext>
            </a:extLst>
          </p:cNvPr>
          <p:cNvPicPr>
            <a:picLocks noChangeAspect="1" noChangeArrowheads="1"/>
          </p:cNvPicPr>
          <p:nvPr/>
        </p:nvPicPr>
        <p:blipFill>
          <a:blip r:embed="rId17" cstate="screen">
            <a:extLst>
              <a:ext uri="{28A0092B-C50C-407E-A947-70E740481C1C}">
                <a14:useLocalDpi xmlns:a14="http://schemas.microsoft.com/office/drawing/2010/main"/>
              </a:ext>
            </a:extLst>
          </a:blip>
          <a:srcRect/>
          <a:stretch>
            <a:fillRect/>
          </a:stretch>
        </p:blipFill>
        <p:spPr bwMode="auto">
          <a:xfrm>
            <a:off x="430213"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17. Genomförande och globalt partnerskap. Marinblå kvadrat, text och symbol i vitt. Fem ringar överlappar varandra i en cirkel.">
            <a:extLst>
              <a:ext uri="{FF2B5EF4-FFF2-40B4-BE49-F238E27FC236}">
                <a16:creationId xmlns:a16="http://schemas.microsoft.com/office/drawing/2014/main" id="{508EF3C2-91C0-4B1D-8DC1-41BD45AFEBE0}"/>
              </a:ext>
            </a:extLst>
          </p:cNvPr>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1583815"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 6">
            <a:extLst>
              <a:ext uri="{FF2B5EF4-FFF2-40B4-BE49-F238E27FC236}">
                <a16:creationId xmlns:a16="http://schemas.microsoft.com/office/drawing/2014/main" id="{4ACAC946-D3AB-47EF-9FE4-A5ADCEF782B6}"/>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863411" y="467327"/>
            <a:ext cx="540000" cy="540000"/>
          </a:xfrm>
          <a:prstGeom prst="rect">
            <a:avLst/>
          </a:prstGeom>
        </p:spPr>
      </p:pic>
      <p:pic>
        <p:nvPicPr>
          <p:cNvPr id="9" name="Bild 8">
            <a:extLst>
              <a:ext uri="{FF2B5EF4-FFF2-40B4-BE49-F238E27FC236}">
                <a16:creationId xmlns:a16="http://schemas.microsoft.com/office/drawing/2014/main" id="{1ED063B2-3B52-4DD7-A0DF-13BE4C228D86}"/>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0853924" y="467327"/>
            <a:ext cx="540000" cy="540000"/>
          </a:xfrm>
          <a:prstGeom prst="rect">
            <a:avLst/>
          </a:prstGeom>
        </p:spPr>
      </p:pic>
      <p:pic>
        <p:nvPicPr>
          <p:cNvPr id="13" name="Bild 12">
            <a:extLst>
              <a:ext uri="{FF2B5EF4-FFF2-40B4-BE49-F238E27FC236}">
                <a16:creationId xmlns:a16="http://schemas.microsoft.com/office/drawing/2014/main" id="{DF95BE67-F120-4B42-A1F5-A0B336C9F49D}"/>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9358667" y="467327"/>
            <a:ext cx="540000" cy="540000"/>
          </a:xfrm>
          <a:prstGeom prst="rect">
            <a:avLst/>
          </a:prstGeom>
        </p:spPr>
      </p:pic>
      <p:pic>
        <p:nvPicPr>
          <p:cNvPr id="19" name="Bild 18">
            <a:extLst>
              <a:ext uri="{FF2B5EF4-FFF2-40B4-BE49-F238E27FC236}">
                <a16:creationId xmlns:a16="http://schemas.microsoft.com/office/drawing/2014/main" id="{619D8A11-90C3-4D02-BB71-7A8B482A5BD1}"/>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9357830" y="1659611"/>
            <a:ext cx="540000" cy="540000"/>
          </a:xfrm>
          <a:prstGeom prst="rect">
            <a:avLst/>
          </a:prstGeom>
        </p:spPr>
      </p:pic>
      <p:pic>
        <p:nvPicPr>
          <p:cNvPr id="35" name="Bild 34">
            <a:extLst>
              <a:ext uri="{FF2B5EF4-FFF2-40B4-BE49-F238E27FC236}">
                <a16:creationId xmlns:a16="http://schemas.microsoft.com/office/drawing/2014/main" id="{BF7F3B0B-873B-4CDD-B8DA-033BF393989B}"/>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357830" y="2851894"/>
            <a:ext cx="540000" cy="540000"/>
          </a:xfrm>
          <a:prstGeom prst="rect">
            <a:avLst/>
          </a:prstGeom>
        </p:spPr>
      </p:pic>
      <p:pic>
        <p:nvPicPr>
          <p:cNvPr id="41" name="Bild 40">
            <a:extLst>
              <a:ext uri="{FF2B5EF4-FFF2-40B4-BE49-F238E27FC236}">
                <a16:creationId xmlns:a16="http://schemas.microsoft.com/office/drawing/2014/main" id="{71EC7006-EACF-4F87-B40E-AABD1BC485D4}"/>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6365640" y="5236461"/>
            <a:ext cx="540000" cy="540000"/>
          </a:xfrm>
          <a:prstGeom prst="rect">
            <a:avLst/>
          </a:prstGeom>
        </p:spPr>
      </p:pic>
      <p:pic>
        <p:nvPicPr>
          <p:cNvPr id="43" name="Bild 42">
            <a:extLst>
              <a:ext uri="{FF2B5EF4-FFF2-40B4-BE49-F238E27FC236}">
                <a16:creationId xmlns:a16="http://schemas.microsoft.com/office/drawing/2014/main" id="{A6D68A47-F007-4292-AFB0-485D292CBA31}"/>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9357830" y="5236461"/>
            <a:ext cx="540000" cy="540000"/>
          </a:xfrm>
          <a:prstGeom prst="rect">
            <a:avLst/>
          </a:prstGeom>
        </p:spPr>
      </p:pic>
      <p:pic>
        <p:nvPicPr>
          <p:cNvPr id="45" name="Bild 44">
            <a:extLst>
              <a:ext uri="{FF2B5EF4-FFF2-40B4-BE49-F238E27FC236}">
                <a16:creationId xmlns:a16="http://schemas.microsoft.com/office/drawing/2014/main" id="{FC543EC3-88D6-4229-9E3F-8ABAB2C2C7B0}"/>
              </a:ext>
            </a:extLst>
          </p:cNvPr>
          <p:cNvPicPr>
            <a:picLocks noChangeAspect="1"/>
          </p:cNvPicPr>
          <p:nvPr/>
        </p:nvPicPr>
        <p:blipFill>
          <a:blip r:embed="rId33">
            <a:extLst>
              <a:ext uri="{96DAC541-7B7A-43D3-8B79-37D633B846F1}">
                <asvg:svgBlip xmlns:asvg="http://schemas.microsoft.com/office/drawing/2016/SVG/main" r:embed="rId34"/>
              </a:ext>
            </a:extLst>
          </a:blip>
          <a:stretch>
            <a:fillRect/>
          </a:stretch>
        </p:blipFill>
        <p:spPr>
          <a:xfrm>
            <a:off x="7861735" y="5236461"/>
            <a:ext cx="540000" cy="540000"/>
          </a:xfrm>
          <a:prstGeom prst="rect">
            <a:avLst/>
          </a:prstGeom>
        </p:spPr>
      </p:pic>
      <p:pic>
        <p:nvPicPr>
          <p:cNvPr id="49" name="Bild 48">
            <a:extLst>
              <a:ext uri="{FF2B5EF4-FFF2-40B4-BE49-F238E27FC236}">
                <a16:creationId xmlns:a16="http://schemas.microsoft.com/office/drawing/2014/main" id="{A31413AB-92E6-4C8C-9D74-D7447B8D146A}"/>
              </a:ext>
            </a:extLst>
          </p:cNvPr>
          <p:cNvPicPr>
            <a:picLocks noChangeAspect="1"/>
          </p:cNvPicPr>
          <p:nvPr/>
        </p:nvPicPr>
        <p:blipFill>
          <a:blip r:embed="rId35">
            <a:extLst>
              <a:ext uri="{96DAC541-7B7A-43D3-8B79-37D633B846F1}">
                <asvg:svgBlip xmlns:asvg="http://schemas.microsoft.com/office/drawing/2016/SVG/main" r:embed="rId36"/>
              </a:ext>
            </a:extLst>
          </a:blip>
          <a:stretch>
            <a:fillRect/>
          </a:stretch>
        </p:blipFill>
        <p:spPr>
          <a:xfrm>
            <a:off x="7861735" y="2851893"/>
            <a:ext cx="540000" cy="540000"/>
          </a:xfrm>
          <a:prstGeom prst="rect">
            <a:avLst/>
          </a:prstGeom>
        </p:spPr>
      </p:pic>
      <p:pic>
        <p:nvPicPr>
          <p:cNvPr id="56" name="Bild 55">
            <a:extLst>
              <a:ext uri="{FF2B5EF4-FFF2-40B4-BE49-F238E27FC236}">
                <a16:creationId xmlns:a16="http://schemas.microsoft.com/office/drawing/2014/main" id="{5CA782E1-5D9A-4F0C-9100-9179D8BECF99}"/>
              </a:ext>
            </a:extLst>
          </p:cNvPr>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9357830" y="4044177"/>
            <a:ext cx="540000" cy="540000"/>
          </a:xfrm>
          <a:prstGeom prst="rect">
            <a:avLst/>
          </a:prstGeom>
        </p:spPr>
      </p:pic>
      <p:pic>
        <p:nvPicPr>
          <p:cNvPr id="58" name="Bild 57">
            <a:extLst>
              <a:ext uri="{FF2B5EF4-FFF2-40B4-BE49-F238E27FC236}">
                <a16:creationId xmlns:a16="http://schemas.microsoft.com/office/drawing/2014/main" id="{CA0CDD81-CCA0-4F35-B327-EC6D186ED0C0}"/>
              </a:ext>
            </a:extLst>
          </p:cNvPr>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10853924" y="4044176"/>
            <a:ext cx="540000" cy="540000"/>
          </a:xfrm>
          <a:prstGeom prst="rect">
            <a:avLst/>
          </a:prstGeom>
        </p:spPr>
      </p:pic>
      <p:pic>
        <p:nvPicPr>
          <p:cNvPr id="60" name="Bild 59">
            <a:extLst>
              <a:ext uri="{FF2B5EF4-FFF2-40B4-BE49-F238E27FC236}">
                <a16:creationId xmlns:a16="http://schemas.microsoft.com/office/drawing/2014/main" id="{DFF6D5D2-F5C6-4C86-9464-666EFF6E1E19}"/>
              </a:ext>
            </a:extLst>
          </p:cNvPr>
          <p:cNvPicPr>
            <a:picLocks noChangeAspect="1"/>
          </p:cNvPicPr>
          <p:nvPr/>
        </p:nvPicPr>
        <p:blipFill>
          <a:blip r:embed="rId41">
            <a:extLst>
              <a:ext uri="{96DAC541-7B7A-43D3-8B79-37D633B846F1}">
                <asvg:svgBlip xmlns:asvg="http://schemas.microsoft.com/office/drawing/2016/SVG/main" r:embed="rId42"/>
              </a:ext>
            </a:extLst>
          </a:blip>
          <a:stretch>
            <a:fillRect/>
          </a:stretch>
        </p:blipFill>
        <p:spPr>
          <a:xfrm>
            <a:off x="10853924" y="5236461"/>
            <a:ext cx="540000" cy="540000"/>
          </a:xfrm>
          <a:prstGeom prst="rect">
            <a:avLst/>
          </a:prstGeom>
        </p:spPr>
      </p:pic>
      <p:pic>
        <p:nvPicPr>
          <p:cNvPr id="62" name="Bild 61">
            <a:extLst>
              <a:ext uri="{FF2B5EF4-FFF2-40B4-BE49-F238E27FC236}">
                <a16:creationId xmlns:a16="http://schemas.microsoft.com/office/drawing/2014/main" id="{E9D2CF38-2FB2-47BC-BEEE-E60C9F480DE9}"/>
              </a:ext>
            </a:extLst>
          </p:cNvPr>
          <p:cNvPicPr>
            <a:picLocks noChangeAspect="1"/>
          </p:cNvPicPr>
          <p:nvPr/>
        </p:nvPicPr>
        <p:blipFill>
          <a:blip r:embed="rId43">
            <a:extLst>
              <a:ext uri="{96DAC541-7B7A-43D3-8B79-37D633B846F1}">
                <asvg:svgBlip xmlns:asvg="http://schemas.microsoft.com/office/drawing/2016/SVG/main" r:embed="rId44"/>
              </a:ext>
            </a:extLst>
          </a:blip>
          <a:stretch>
            <a:fillRect/>
          </a:stretch>
        </p:blipFill>
        <p:spPr>
          <a:xfrm>
            <a:off x="6365640" y="1659611"/>
            <a:ext cx="540000" cy="540000"/>
          </a:xfrm>
          <a:prstGeom prst="rect">
            <a:avLst/>
          </a:prstGeom>
        </p:spPr>
      </p:pic>
      <p:pic>
        <p:nvPicPr>
          <p:cNvPr id="64" name="Bild 63">
            <a:extLst>
              <a:ext uri="{FF2B5EF4-FFF2-40B4-BE49-F238E27FC236}">
                <a16:creationId xmlns:a16="http://schemas.microsoft.com/office/drawing/2014/main" id="{BC6A94BE-0BA6-479A-B71A-A3E03CA1E46D}"/>
              </a:ext>
            </a:extLst>
          </p:cNvPr>
          <p:cNvPicPr>
            <a:picLocks noChangeAspect="1"/>
          </p:cNvPicPr>
          <p:nvPr/>
        </p:nvPicPr>
        <p:blipFill>
          <a:blip r:embed="rId45">
            <a:extLst>
              <a:ext uri="{96DAC541-7B7A-43D3-8B79-37D633B846F1}">
                <asvg:svgBlip xmlns:asvg="http://schemas.microsoft.com/office/drawing/2016/SVG/main" r:embed="rId46"/>
              </a:ext>
            </a:extLst>
          </a:blip>
          <a:stretch>
            <a:fillRect/>
          </a:stretch>
        </p:blipFill>
        <p:spPr>
          <a:xfrm>
            <a:off x="6365640" y="467327"/>
            <a:ext cx="540000" cy="540000"/>
          </a:xfrm>
          <a:prstGeom prst="rect">
            <a:avLst/>
          </a:prstGeom>
        </p:spPr>
      </p:pic>
      <p:pic>
        <p:nvPicPr>
          <p:cNvPr id="66" name="Bild 65">
            <a:extLst>
              <a:ext uri="{FF2B5EF4-FFF2-40B4-BE49-F238E27FC236}">
                <a16:creationId xmlns:a16="http://schemas.microsoft.com/office/drawing/2014/main" id="{1B3F5200-A1AE-4628-A552-BDBD64BFDEB9}"/>
              </a:ext>
            </a:extLst>
          </p:cNvPr>
          <p:cNvPicPr>
            <a:picLocks noChangeAspect="1"/>
          </p:cNvPicPr>
          <p:nvPr/>
        </p:nvPicPr>
        <p:blipFill>
          <a:blip r:embed="rId47">
            <a:extLst>
              <a:ext uri="{96DAC541-7B7A-43D3-8B79-37D633B846F1}">
                <asvg:svgBlip xmlns:asvg="http://schemas.microsoft.com/office/drawing/2016/SVG/main" r:embed="rId48"/>
              </a:ext>
            </a:extLst>
          </a:blip>
          <a:stretch>
            <a:fillRect/>
          </a:stretch>
        </p:blipFill>
        <p:spPr>
          <a:xfrm>
            <a:off x="7861735" y="1659610"/>
            <a:ext cx="540000" cy="540000"/>
          </a:xfrm>
          <a:prstGeom prst="rect">
            <a:avLst/>
          </a:prstGeom>
        </p:spPr>
      </p:pic>
      <p:pic>
        <p:nvPicPr>
          <p:cNvPr id="68" name="Bild 67">
            <a:extLst>
              <a:ext uri="{FF2B5EF4-FFF2-40B4-BE49-F238E27FC236}">
                <a16:creationId xmlns:a16="http://schemas.microsoft.com/office/drawing/2014/main" id="{0F4504B1-84E4-4D87-AEE9-ED0B57F848D9}"/>
              </a:ext>
            </a:extLst>
          </p:cNvPr>
          <p:cNvPicPr>
            <a:picLocks noChangeAspect="1"/>
          </p:cNvPicPr>
          <p:nvPr/>
        </p:nvPicPr>
        <p:blipFill>
          <a:blip r:embed="rId49">
            <a:extLst>
              <a:ext uri="{96DAC541-7B7A-43D3-8B79-37D633B846F1}">
                <asvg:svgBlip xmlns:asvg="http://schemas.microsoft.com/office/drawing/2016/SVG/main" r:embed="rId50"/>
              </a:ext>
            </a:extLst>
          </a:blip>
          <a:stretch>
            <a:fillRect/>
          </a:stretch>
        </p:blipFill>
        <p:spPr>
          <a:xfrm>
            <a:off x="10853924" y="1659610"/>
            <a:ext cx="540000" cy="540000"/>
          </a:xfrm>
          <a:prstGeom prst="rect">
            <a:avLst/>
          </a:prstGeom>
        </p:spPr>
      </p:pic>
      <p:pic>
        <p:nvPicPr>
          <p:cNvPr id="90" name="Bild 89">
            <a:extLst>
              <a:ext uri="{FF2B5EF4-FFF2-40B4-BE49-F238E27FC236}">
                <a16:creationId xmlns:a16="http://schemas.microsoft.com/office/drawing/2014/main" id="{4FF9017A-18FF-47BA-A717-F2006AECD994}"/>
              </a:ext>
            </a:extLst>
          </p:cNvPr>
          <p:cNvPicPr>
            <a:picLocks noChangeAspect="1"/>
          </p:cNvPicPr>
          <p:nvPr/>
        </p:nvPicPr>
        <p:blipFill>
          <a:blip r:embed="rId51">
            <a:extLst>
              <a:ext uri="{96DAC541-7B7A-43D3-8B79-37D633B846F1}">
                <asvg:svgBlip xmlns:asvg="http://schemas.microsoft.com/office/drawing/2016/SVG/main" r:embed="rId52"/>
              </a:ext>
            </a:extLst>
          </a:blip>
          <a:stretch>
            <a:fillRect/>
          </a:stretch>
        </p:blipFill>
        <p:spPr>
          <a:xfrm>
            <a:off x="6365640" y="2851895"/>
            <a:ext cx="540000" cy="540000"/>
          </a:xfrm>
          <a:prstGeom prst="rect">
            <a:avLst/>
          </a:prstGeom>
        </p:spPr>
      </p:pic>
      <p:pic>
        <p:nvPicPr>
          <p:cNvPr id="92" name="Bild 91">
            <a:extLst>
              <a:ext uri="{FF2B5EF4-FFF2-40B4-BE49-F238E27FC236}">
                <a16:creationId xmlns:a16="http://schemas.microsoft.com/office/drawing/2014/main" id="{318F6DF0-4B19-4465-9687-C961D8472A9D}"/>
              </a:ext>
            </a:extLst>
          </p:cNvPr>
          <p:cNvPicPr>
            <a:picLocks noChangeAspect="1"/>
          </p:cNvPicPr>
          <p:nvPr/>
        </p:nvPicPr>
        <p:blipFill>
          <a:blip r:embed="rId53">
            <a:extLst>
              <a:ext uri="{96DAC541-7B7A-43D3-8B79-37D633B846F1}">
                <asvg:svgBlip xmlns:asvg="http://schemas.microsoft.com/office/drawing/2016/SVG/main" r:embed="rId54"/>
              </a:ext>
            </a:extLst>
          </a:blip>
          <a:stretch>
            <a:fillRect/>
          </a:stretch>
        </p:blipFill>
        <p:spPr>
          <a:xfrm>
            <a:off x="10853924" y="2851893"/>
            <a:ext cx="540000" cy="540000"/>
          </a:xfrm>
          <a:prstGeom prst="rect">
            <a:avLst/>
          </a:prstGeom>
        </p:spPr>
      </p:pic>
      <p:pic>
        <p:nvPicPr>
          <p:cNvPr id="94" name="Bild 93">
            <a:extLst>
              <a:ext uri="{FF2B5EF4-FFF2-40B4-BE49-F238E27FC236}">
                <a16:creationId xmlns:a16="http://schemas.microsoft.com/office/drawing/2014/main" id="{02B1605D-FFBA-41F5-89C3-2D4741BD4A0B}"/>
              </a:ext>
            </a:extLst>
          </p:cNvPr>
          <p:cNvPicPr>
            <a:picLocks noChangeAspect="1"/>
          </p:cNvPicPr>
          <p:nvPr/>
        </p:nvPicPr>
        <p:blipFill>
          <a:blip r:embed="rId55">
            <a:extLst>
              <a:ext uri="{96DAC541-7B7A-43D3-8B79-37D633B846F1}">
                <asvg:svgBlip xmlns:asvg="http://schemas.microsoft.com/office/drawing/2016/SVG/main" r:embed="rId56"/>
              </a:ext>
            </a:extLst>
          </a:blip>
          <a:stretch>
            <a:fillRect/>
          </a:stretch>
        </p:blipFill>
        <p:spPr>
          <a:xfrm>
            <a:off x="7861735" y="4044177"/>
            <a:ext cx="540000" cy="540000"/>
          </a:xfrm>
          <a:prstGeom prst="rect">
            <a:avLst/>
          </a:prstGeom>
        </p:spPr>
      </p:pic>
      <p:pic>
        <p:nvPicPr>
          <p:cNvPr id="99" name="Bild 98">
            <a:extLst>
              <a:ext uri="{FF2B5EF4-FFF2-40B4-BE49-F238E27FC236}">
                <a16:creationId xmlns:a16="http://schemas.microsoft.com/office/drawing/2014/main" id="{554C8E65-6208-455F-8F0C-B187C7901189}"/>
              </a:ext>
            </a:extLst>
          </p:cNvPr>
          <p:cNvPicPr>
            <a:picLocks noChangeAspect="1"/>
          </p:cNvPicPr>
          <p:nvPr/>
        </p:nvPicPr>
        <p:blipFill>
          <a:blip r:embed="rId57">
            <a:extLst>
              <a:ext uri="{96DAC541-7B7A-43D3-8B79-37D633B846F1}">
                <asvg:svgBlip xmlns:asvg="http://schemas.microsoft.com/office/drawing/2016/SVG/main" r:embed="rId58"/>
              </a:ext>
            </a:extLst>
          </a:blip>
          <a:stretch>
            <a:fillRect/>
          </a:stretch>
        </p:blipFill>
        <p:spPr>
          <a:xfrm>
            <a:off x="6365640" y="4044179"/>
            <a:ext cx="540000" cy="540000"/>
          </a:xfrm>
          <a:prstGeom prst="rect">
            <a:avLst/>
          </a:prstGeom>
        </p:spPr>
      </p:pic>
    </p:spTree>
    <p:extLst>
      <p:ext uri="{BB962C8B-B14F-4D97-AF65-F5344CB8AC3E}">
        <p14:creationId xmlns:p14="http://schemas.microsoft.com/office/powerpoint/2010/main" val="3592861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3">
            <a:extLst>
              <a:ext uri="{FF2B5EF4-FFF2-40B4-BE49-F238E27FC236}">
                <a16:creationId xmlns:a16="http://schemas.microsoft.com/office/drawing/2014/main" id="{F8167FA6-F411-4DF3-B287-B69000277DBC}"/>
              </a:ext>
            </a:extLst>
          </p:cNvPr>
          <p:cNvSpPr>
            <a:spLocks noGrp="1"/>
          </p:cNvSpPr>
          <p:nvPr>
            <p:ph type="title"/>
          </p:nvPr>
        </p:nvSpPr>
        <p:spPr>
          <a:xfrm>
            <a:off x="1552201" y="402974"/>
            <a:ext cx="5506644" cy="899071"/>
          </a:xfrm>
        </p:spPr>
        <p:txBody>
          <a:bodyPr/>
          <a:lstStyle/>
          <a:p>
            <a:r>
              <a:rPr lang="sv-SE" dirty="0"/>
              <a:t>Granskning- och rådgivningstjänster 2022</a:t>
            </a:r>
          </a:p>
        </p:txBody>
      </p:sp>
      <p:sp>
        <p:nvSpPr>
          <p:cNvPr id="52" name="Platshållare för text 51">
            <a:extLst>
              <a:ext uri="{FF2B5EF4-FFF2-40B4-BE49-F238E27FC236}">
                <a16:creationId xmlns:a16="http://schemas.microsoft.com/office/drawing/2014/main" id="{47552E10-819C-4902-BA5C-2DD77B7D33D0}"/>
              </a:ext>
            </a:extLst>
          </p:cNvPr>
          <p:cNvSpPr>
            <a:spLocks noGrp="1"/>
          </p:cNvSpPr>
          <p:nvPr>
            <p:ph type="body" sz="quarter" idx="29"/>
          </p:nvPr>
        </p:nvSpPr>
        <p:spPr>
          <a:xfrm>
            <a:off x="431673" y="1435395"/>
            <a:ext cx="1176473" cy="900000"/>
          </a:xfrm>
        </p:spPr>
        <p:txBody>
          <a:bodyPr/>
          <a:lstStyle/>
          <a:p>
            <a:r>
              <a:rPr lang="sv-SE" sz="1300" dirty="0"/>
              <a:t>Enkelhet</a:t>
            </a:r>
          </a:p>
        </p:txBody>
      </p:sp>
      <p:sp>
        <p:nvSpPr>
          <p:cNvPr id="15" name="Platshållare för text 14">
            <a:extLst>
              <a:ext uri="{FF2B5EF4-FFF2-40B4-BE49-F238E27FC236}">
                <a16:creationId xmlns:a16="http://schemas.microsoft.com/office/drawing/2014/main" id="{CD752C5C-5102-461F-833C-A1ED7A5F30F0}"/>
              </a:ext>
            </a:extLst>
          </p:cNvPr>
          <p:cNvSpPr>
            <a:spLocks noGrp="1"/>
          </p:cNvSpPr>
          <p:nvPr>
            <p:ph type="body" sz="quarter" idx="10"/>
          </p:nvPr>
        </p:nvSpPr>
        <p:spPr>
          <a:xfrm>
            <a:off x="1685559" y="1431240"/>
            <a:ext cx="5506644" cy="899071"/>
          </a:xfrm>
        </p:spPr>
        <p:txBody>
          <a:bodyPr/>
          <a:lstStyle/>
          <a:p>
            <a:r>
              <a:rPr lang="sv-SE" sz="1000" dirty="0"/>
              <a:t>Ramavtalet erbjuder er möjlighet till strategiskt och operativt stöd både före och under genomförande av upphandling samt efter avtalstecknande.</a:t>
            </a:r>
          </a:p>
          <a:p>
            <a:r>
              <a:rPr lang="sv-SE" sz="1000" dirty="0"/>
              <a:t>Leverantörerna bidrar både med kompetens, erfarenhet och verktyg för kvalitativ kravställning och  uppföljning</a:t>
            </a:r>
            <a:endParaRPr lang="sv-SE" sz="1000" dirty="0">
              <a:highlight>
                <a:srgbClr val="FFFF00"/>
              </a:highlight>
            </a:endParaRPr>
          </a:p>
          <a:p>
            <a:endParaRPr lang="sv-SE" sz="1000" dirty="0">
              <a:highlight>
                <a:srgbClr val="FFFF00"/>
              </a:highlight>
            </a:endParaRPr>
          </a:p>
        </p:txBody>
      </p:sp>
      <p:sp>
        <p:nvSpPr>
          <p:cNvPr id="53" name="Platshållare för text 52">
            <a:extLst>
              <a:ext uri="{FF2B5EF4-FFF2-40B4-BE49-F238E27FC236}">
                <a16:creationId xmlns:a16="http://schemas.microsoft.com/office/drawing/2014/main" id="{7AE7378C-43B9-47A3-83AA-EA39DF486208}"/>
              </a:ext>
            </a:extLst>
          </p:cNvPr>
          <p:cNvSpPr>
            <a:spLocks noGrp="1"/>
          </p:cNvSpPr>
          <p:nvPr>
            <p:ph type="body" sz="quarter" idx="30"/>
          </p:nvPr>
        </p:nvSpPr>
        <p:spPr>
          <a:xfrm>
            <a:off x="431673" y="2397736"/>
            <a:ext cx="1176473" cy="900000"/>
          </a:xfrm>
        </p:spPr>
        <p:txBody>
          <a:bodyPr/>
          <a:lstStyle/>
          <a:p>
            <a:r>
              <a:rPr lang="sv-SE" sz="1300" dirty="0"/>
              <a:t>Hållbarhet</a:t>
            </a:r>
          </a:p>
        </p:txBody>
      </p:sp>
      <p:sp>
        <p:nvSpPr>
          <p:cNvPr id="16" name="Platshållare för text 15">
            <a:extLst>
              <a:ext uri="{FF2B5EF4-FFF2-40B4-BE49-F238E27FC236}">
                <a16:creationId xmlns:a16="http://schemas.microsoft.com/office/drawing/2014/main" id="{E2A9987C-525E-4A74-9D1C-00D26945D2B8}"/>
              </a:ext>
            </a:extLst>
          </p:cNvPr>
          <p:cNvSpPr>
            <a:spLocks noGrp="1"/>
          </p:cNvSpPr>
          <p:nvPr>
            <p:ph type="body" sz="quarter" idx="11"/>
          </p:nvPr>
        </p:nvSpPr>
        <p:spPr>
          <a:xfrm>
            <a:off x="1696512" y="2383423"/>
            <a:ext cx="5506644" cy="911769"/>
          </a:xfrm>
        </p:spPr>
        <p:txBody>
          <a:bodyPr/>
          <a:lstStyle/>
          <a:p>
            <a:pPr>
              <a:spcBef>
                <a:spcPts val="0"/>
              </a:spcBef>
              <a:spcAft>
                <a:spcPts val="600"/>
              </a:spcAft>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bedriva ett systematiskt arbetsmiljöarbete enligt AFS 2001:1 som omfattar fysiska, psykologiska och sociala förhållanden, samt vidta aktiva åtgärder enligt diskrimineringslagen.</a:t>
            </a:r>
            <a:r>
              <a:rPr lang="sv-SE" sz="1000" dirty="0">
                <a:solidFill>
                  <a:srgbClr val="FAB837"/>
                </a:solidFill>
                <a:effectLst/>
                <a:latin typeface="Corbel" panose="020B0503020204020204" pitchFamily="34" charset="0"/>
                <a:ea typeface="Times New Roman" panose="02020603050405020304" pitchFamily="18" charset="0"/>
                <a:cs typeface="Calibri Light" panose="020F0302020204030204" pitchFamily="34" charset="0"/>
              </a:rPr>
              <a:t>. </a:t>
            </a:r>
            <a:endParaRPr lang="sv-SE" sz="1000" dirty="0">
              <a:solidFill>
                <a:srgbClr val="FAB837"/>
              </a:solidFill>
              <a:latin typeface="Corbel" panose="020B0503020204020204" pitchFamily="34" charset="0"/>
              <a:ea typeface="Times New Roman" panose="02020603050405020304" pitchFamily="18" charset="0"/>
              <a:cs typeface="Calibri Light" panose="020F0302020204030204" pitchFamily="34" charset="0"/>
            </a:endParaRPr>
          </a:p>
          <a:p>
            <a:pPr>
              <a:spcBef>
                <a:spcPts val="0"/>
              </a:spcBef>
              <a:spcAft>
                <a:spcPts val="600"/>
              </a:spcAft>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ha en policy om hur resor inom uppdragen sker med lägsta möjliga klimatpåverkan.</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a:spcBef>
                <a:spcPts val="0"/>
              </a:spcBef>
              <a:spcAft>
                <a:spcPts val="600"/>
              </a:spcAft>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vidta förebyggande åtgärder mot korruption</a:t>
            </a:r>
            <a:r>
              <a:rPr lang="sv-SE" sz="1000" dirty="0">
                <a:latin typeface="Corbel" panose="020B0503020204020204" pitchFamily="34" charset="0"/>
                <a:ea typeface="Times New Roman" panose="02020603050405020304" pitchFamily="18" charset="0"/>
                <a:cs typeface="Times New Roman" panose="02020603050405020304" pitchFamily="18" charset="0"/>
              </a:rPr>
              <a:t>.</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p:txBody>
      </p:sp>
      <p:sp>
        <p:nvSpPr>
          <p:cNvPr id="54" name="Platshållare för text 53">
            <a:extLst>
              <a:ext uri="{FF2B5EF4-FFF2-40B4-BE49-F238E27FC236}">
                <a16:creationId xmlns:a16="http://schemas.microsoft.com/office/drawing/2014/main" id="{D43035ED-38B5-4407-852E-DA4A144024B4}"/>
              </a:ext>
            </a:extLst>
          </p:cNvPr>
          <p:cNvSpPr>
            <a:spLocks noGrp="1"/>
          </p:cNvSpPr>
          <p:nvPr>
            <p:ph type="body" sz="quarter" idx="31"/>
          </p:nvPr>
        </p:nvSpPr>
        <p:spPr>
          <a:xfrm>
            <a:off x="431673" y="3360077"/>
            <a:ext cx="1176473" cy="900000"/>
          </a:xfrm>
        </p:spPr>
        <p:txBody>
          <a:bodyPr/>
          <a:lstStyle/>
          <a:p>
            <a:r>
              <a:rPr lang="sv-SE" sz="1300" dirty="0"/>
              <a:t>Effektivisering</a:t>
            </a:r>
          </a:p>
        </p:txBody>
      </p:sp>
      <p:sp>
        <p:nvSpPr>
          <p:cNvPr id="17" name="Platshållare för text 16">
            <a:extLst>
              <a:ext uri="{FF2B5EF4-FFF2-40B4-BE49-F238E27FC236}">
                <a16:creationId xmlns:a16="http://schemas.microsoft.com/office/drawing/2014/main" id="{0E4EC1F8-2CE4-4C3E-9038-C585BAF808F5}"/>
              </a:ext>
            </a:extLst>
          </p:cNvPr>
          <p:cNvSpPr>
            <a:spLocks noGrp="1"/>
          </p:cNvSpPr>
          <p:nvPr>
            <p:ph type="body" sz="quarter" idx="12"/>
          </p:nvPr>
        </p:nvSpPr>
        <p:spPr>
          <a:xfrm>
            <a:off x="1636086" y="3348305"/>
            <a:ext cx="5578446" cy="899071"/>
          </a:xfrm>
        </p:spPr>
        <p:txBody>
          <a:bodyPr/>
          <a:lstStyle/>
          <a:p>
            <a:pPr>
              <a:spcBef>
                <a:spcPts val="0"/>
              </a:spcBef>
            </a:pPr>
            <a:r>
              <a:rPr lang="sv-SE" sz="1000" dirty="0">
                <a:latin typeface="Corbel" panose="020B0503020204020204" pitchFamily="34" charset="0"/>
                <a:cs typeface="Calibri Light" panose="020F0302020204030204" pitchFamily="34" charset="0"/>
              </a:rPr>
              <a:t>En systematisk avtalsuppföljning; </a:t>
            </a:r>
          </a:p>
          <a:p>
            <a:pPr lvl="1">
              <a:spcBef>
                <a:spcPts val="0"/>
              </a:spcBef>
            </a:pPr>
            <a:r>
              <a:rPr lang="sv-SE" sz="1000" dirty="0">
                <a:latin typeface="Corbel" panose="020B0503020204020204" pitchFamily="34" charset="0"/>
                <a:cs typeface="Calibri Light" panose="020F0302020204030204" pitchFamily="34" charset="0"/>
              </a:rPr>
              <a:t>säkerställer att resurser läggs på de mest prioriterade avtalen,</a:t>
            </a:r>
          </a:p>
          <a:p>
            <a:pPr lvl="1">
              <a:spcBef>
                <a:spcPts val="0"/>
              </a:spcBef>
            </a:pPr>
            <a:r>
              <a:rPr lang="sv-SE" sz="1000" dirty="0">
                <a:latin typeface="Corbel" panose="020B0503020204020204" pitchFamily="34" charset="0"/>
                <a:cs typeface="Calibri Light" panose="020F0302020204030204" pitchFamily="34" charset="0"/>
              </a:rPr>
              <a:t>säkerställer att varor eller tjänster levereras till avtalade priser</a:t>
            </a:r>
          </a:p>
          <a:p>
            <a:pPr lvl="1">
              <a:spcBef>
                <a:spcPts val="0"/>
              </a:spcBef>
            </a:pPr>
            <a:r>
              <a:rPr lang="sv-SE" sz="1000" dirty="0">
                <a:latin typeface="Corbel" panose="020B0503020204020204" pitchFamily="34" charset="0"/>
                <a:cs typeface="Calibri Light" panose="020F0302020204030204" pitchFamily="34" charset="0"/>
              </a:rPr>
              <a:t>säkerställer att skattemedel används på bästa möjliga sätt</a:t>
            </a:r>
          </a:p>
          <a:p>
            <a:pPr lvl="1">
              <a:spcBef>
                <a:spcPts val="0"/>
              </a:spcBef>
            </a:pPr>
            <a:r>
              <a:rPr lang="sv-SE" sz="1000" dirty="0">
                <a:latin typeface="Corbel" panose="020B0503020204020204" pitchFamily="34" charset="0"/>
                <a:cs typeface="Calibri Light" panose="020F0302020204030204" pitchFamily="34" charset="0"/>
              </a:rPr>
              <a:t>säkerställer att er leverantör uppfyller de krav ni ställt gällande hållbarhet</a:t>
            </a:r>
          </a:p>
          <a:p>
            <a:pPr marL="174625" lvl="1" indent="0">
              <a:spcBef>
                <a:spcPts val="0"/>
              </a:spcBef>
              <a:buNone/>
            </a:pPr>
            <a:r>
              <a:rPr lang="sv-SE" sz="1000" dirty="0">
                <a:latin typeface="Corbel" panose="020B0503020204020204" pitchFamily="34" charset="0"/>
                <a:cs typeface="Calibri Light" panose="020F0302020204030204" pitchFamily="34" charset="0"/>
              </a:rPr>
              <a:t>Avtalet har fastställda priser med målbild att värna sund konkurrens och hög kvalitet.</a:t>
            </a:r>
          </a:p>
          <a:p>
            <a:pPr marL="174625" lvl="1" indent="0">
              <a:spcBef>
                <a:spcPts val="0"/>
              </a:spcBef>
              <a:buNone/>
            </a:pPr>
            <a:r>
              <a:rPr lang="sv-SE" sz="1000" dirty="0">
                <a:latin typeface="Corbel" panose="020B0503020204020204" pitchFamily="34" charset="0"/>
                <a:cs typeface="Calibri Light" panose="020F0302020204030204" pitchFamily="34" charset="0"/>
              </a:rPr>
              <a:t> </a:t>
            </a:r>
          </a:p>
          <a:p>
            <a:endParaRPr lang="sv-SE" dirty="0">
              <a:highlight>
                <a:srgbClr val="FFFF00"/>
              </a:highlight>
            </a:endParaRPr>
          </a:p>
        </p:txBody>
      </p:sp>
      <p:sp>
        <p:nvSpPr>
          <p:cNvPr id="55" name="Platshållare för text 54">
            <a:extLst>
              <a:ext uri="{FF2B5EF4-FFF2-40B4-BE49-F238E27FC236}">
                <a16:creationId xmlns:a16="http://schemas.microsoft.com/office/drawing/2014/main" id="{2947B106-1FB7-43D1-B0AD-97403EFDD59A}"/>
              </a:ext>
            </a:extLst>
          </p:cNvPr>
          <p:cNvSpPr>
            <a:spLocks noGrp="1"/>
          </p:cNvSpPr>
          <p:nvPr>
            <p:ph type="body" sz="quarter" idx="32"/>
          </p:nvPr>
        </p:nvSpPr>
        <p:spPr>
          <a:xfrm>
            <a:off x="431673" y="4322418"/>
            <a:ext cx="1176473" cy="900000"/>
          </a:xfrm>
        </p:spPr>
        <p:txBody>
          <a:bodyPr/>
          <a:lstStyle/>
          <a:p>
            <a:r>
              <a:rPr lang="sv-SE" sz="1300" dirty="0"/>
              <a:t>Innovation</a:t>
            </a:r>
          </a:p>
        </p:txBody>
      </p:sp>
      <p:sp>
        <p:nvSpPr>
          <p:cNvPr id="18" name="Platshållare för text 17">
            <a:extLst>
              <a:ext uri="{FF2B5EF4-FFF2-40B4-BE49-F238E27FC236}">
                <a16:creationId xmlns:a16="http://schemas.microsoft.com/office/drawing/2014/main" id="{E39088C5-C057-42F6-B4A1-33FBC5F49514}"/>
              </a:ext>
            </a:extLst>
          </p:cNvPr>
          <p:cNvSpPr>
            <a:spLocks noGrp="1"/>
          </p:cNvSpPr>
          <p:nvPr>
            <p:ph type="body" sz="quarter" idx="13"/>
          </p:nvPr>
        </p:nvSpPr>
        <p:spPr>
          <a:xfrm>
            <a:off x="1671987" y="4313186"/>
            <a:ext cx="5506644" cy="909232"/>
          </a:xfrm>
        </p:spPr>
        <p:txBody>
          <a:bodyPr/>
          <a:lstStyle/>
          <a:p>
            <a:r>
              <a:rPr lang="sv-SE" sz="1000" dirty="0">
                <a:latin typeface="Corbel" panose="020B0503020204020204" pitchFamily="34" charset="0"/>
                <a:cs typeface="Calibri Light" panose="020F0302020204030204" pitchFamily="34" charset="0"/>
              </a:rPr>
              <a:t>Ramavtalet hjälper er att vara i framkant inom områden som fått ett ökat fokus i samhället och svarar mot </a:t>
            </a:r>
            <a:r>
              <a:rPr lang="sv-SE" sz="1000" dirty="0" err="1">
                <a:latin typeface="Corbel" panose="020B0503020204020204" pitchFamily="34" charset="0"/>
                <a:cs typeface="Calibri Light" panose="020F0302020204030204" pitchFamily="34" charset="0"/>
              </a:rPr>
              <a:t>hållbarhetsapekter</a:t>
            </a:r>
            <a:r>
              <a:rPr lang="sv-SE" sz="1000" dirty="0">
                <a:latin typeface="Corbel" panose="020B0503020204020204" pitchFamily="34" charset="0"/>
                <a:cs typeface="Calibri Light" panose="020F0302020204030204" pitchFamily="34" charset="0"/>
              </a:rPr>
              <a:t> enligt Agenda 2030.</a:t>
            </a:r>
          </a:p>
          <a:p>
            <a:r>
              <a:rPr lang="sv-SE" sz="1000" dirty="0">
                <a:solidFill>
                  <a:schemeClr val="dk1"/>
                </a:solidFill>
              </a:rPr>
              <a:t>Genom att krav i genomförd upphandling följs upp säkerställs </a:t>
            </a:r>
            <a:r>
              <a:rPr lang="sv-SE" sz="1000" dirty="0"/>
              <a:t>en god konkurrens och likabehandling för leverantörer. </a:t>
            </a:r>
            <a:r>
              <a:rPr lang="sv-SE" altLang="sv-SE" sz="1000" dirty="0">
                <a:solidFill>
                  <a:schemeClr val="dk1"/>
                </a:solidFill>
              </a:rPr>
              <a:t>En revision resulterar ofta i en åtgärdsplan med ev. avvikelser som leverantören ska åtgärda vilket innebär att förbättringar verkligen genomförs. </a:t>
            </a:r>
          </a:p>
          <a:p>
            <a:endParaRPr lang="sv-SE" sz="1000" dirty="0">
              <a:latin typeface="Corbel" panose="020B0503020204020204" pitchFamily="34" charset="0"/>
              <a:cs typeface="Calibri Light" panose="020F0302020204030204" pitchFamily="34" charset="0"/>
            </a:endParaRPr>
          </a:p>
          <a:p>
            <a:endParaRPr lang="sv-SE" sz="1100" dirty="0"/>
          </a:p>
          <a:p>
            <a:endParaRPr lang="sv-SE" dirty="0">
              <a:highlight>
                <a:srgbClr val="FFFF00"/>
              </a:highlight>
            </a:endParaRPr>
          </a:p>
        </p:txBody>
      </p:sp>
      <p:sp>
        <p:nvSpPr>
          <p:cNvPr id="56" name="Platshållare för text 55">
            <a:extLst>
              <a:ext uri="{FF2B5EF4-FFF2-40B4-BE49-F238E27FC236}">
                <a16:creationId xmlns:a16="http://schemas.microsoft.com/office/drawing/2014/main" id="{38BA9BE9-1477-4543-A52E-4833BA01D516}"/>
              </a:ext>
            </a:extLst>
          </p:cNvPr>
          <p:cNvSpPr>
            <a:spLocks noGrp="1"/>
          </p:cNvSpPr>
          <p:nvPr>
            <p:ph type="body" sz="quarter" idx="33"/>
          </p:nvPr>
        </p:nvSpPr>
        <p:spPr>
          <a:xfrm>
            <a:off x="431673" y="5284760"/>
            <a:ext cx="1176473" cy="900000"/>
          </a:xfrm>
        </p:spPr>
        <p:txBody>
          <a:bodyPr/>
          <a:lstStyle/>
          <a:p>
            <a:r>
              <a:rPr lang="sv-SE" sz="1300" dirty="0"/>
              <a:t>Digitalisering</a:t>
            </a:r>
          </a:p>
        </p:txBody>
      </p:sp>
      <p:sp>
        <p:nvSpPr>
          <p:cNvPr id="19" name="Platshållare för text 18">
            <a:extLst>
              <a:ext uri="{FF2B5EF4-FFF2-40B4-BE49-F238E27FC236}">
                <a16:creationId xmlns:a16="http://schemas.microsoft.com/office/drawing/2014/main" id="{9F30C0AE-B4D6-4D11-A57F-6FDF8CF48BEF}"/>
              </a:ext>
            </a:extLst>
          </p:cNvPr>
          <p:cNvSpPr>
            <a:spLocks noGrp="1"/>
          </p:cNvSpPr>
          <p:nvPr>
            <p:ph type="body" sz="quarter" idx="14"/>
          </p:nvPr>
        </p:nvSpPr>
        <p:spPr>
          <a:xfrm>
            <a:off x="1636086" y="5284760"/>
            <a:ext cx="5506644" cy="899071"/>
          </a:xfrm>
        </p:spPr>
        <p:txBody>
          <a:bodyPr/>
          <a:lstStyle/>
          <a:p>
            <a:r>
              <a:rPr lang="sv-SE" sz="1000" dirty="0">
                <a:solidFill>
                  <a:schemeClr val="dk1"/>
                </a:solidFill>
              </a:rPr>
              <a:t>Genom att erbjuda relevanta tjänster, där leverantörer bidrar både med kompetens, erfarenhet och verktyg för att genomföra kvalitativa uppföljningar och revisioner fyller ramavtalet en viktig funktion i ert administrativa arbete med och i förlängningen även korrekta, säkra leveranser på upphandlade avtal.</a:t>
            </a:r>
          </a:p>
          <a:p>
            <a:endParaRPr lang="sv-SE" dirty="0">
              <a:highlight>
                <a:srgbClr val="FFFF00"/>
              </a:highlight>
            </a:endParaRPr>
          </a:p>
          <a:p>
            <a:endParaRPr lang="sv-SE" dirty="0"/>
          </a:p>
        </p:txBody>
      </p:sp>
      <p:sp>
        <p:nvSpPr>
          <p:cNvPr id="50" name="Platshållare för text 49">
            <a:extLst>
              <a:ext uri="{FF2B5EF4-FFF2-40B4-BE49-F238E27FC236}">
                <a16:creationId xmlns:a16="http://schemas.microsoft.com/office/drawing/2014/main" id="{6A6F19D1-7291-4313-A62C-B7F83D1405F6}"/>
              </a:ext>
            </a:extLst>
          </p:cNvPr>
          <p:cNvSpPr>
            <a:spLocks noGrp="1"/>
          </p:cNvSpPr>
          <p:nvPr>
            <p:ph type="body" sz="quarter" idx="27"/>
          </p:nvPr>
        </p:nvSpPr>
        <p:spPr>
          <a:xfrm>
            <a:off x="9705722" y="2554157"/>
            <a:ext cx="2040714" cy="309309"/>
          </a:xfrm>
        </p:spPr>
        <p:txBody>
          <a:bodyPr/>
          <a:lstStyle/>
          <a:p>
            <a:r>
              <a:rPr lang="sv-SE" dirty="0"/>
              <a:t>Avtalsuppföljning</a:t>
            </a:r>
          </a:p>
        </p:txBody>
      </p:sp>
      <p:sp>
        <p:nvSpPr>
          <p:cNvPr id="26" name="Platshållare för text 25">
            <a:extLst>
              <a:ext uri="{FF2B5EF4-FFF2-40B4-BE49-F238E27FC236}">
                <a16:creationId xmlns:a16="http://schemas.microsoft.com/office/drawing/2014/main" id="{DDC24303-28EA-4DE2-A351-3DAB6DA59196}"/>
              </a:ext>
            </a:extLst>
          </p:cNvPr>
          <p:cNvSpPr>
            <a:spLocks noGrp="1"/>
          </p:cNvSpPr>
          <p:nvPr>
            <p:ph type="body" sz="quarter" idx="28"/>
          </p:nvPr>
        </p:nvSpPr>
        <p:spPr>
          <a:xfrm>
            <a:off x="9715045" y="2865017"/>
            <a:ext cx="2040714" cy="1653269"/>
          </a:xfrm>
        </p:spPr>
        <p:txBody>
          <a:bodyPr/>
          <a:lstStyle/>
          <a:p>
            <a:pPr marL="0" indent="0">
              <a:spcBef>
                <a:spcPts val="600"/>
              </a:spcBef>
              <a:buNone/>
            </a:pPr>
            <a:r>
              <a:rPr lang="sv-SE" dirty="0">
                <a:solidFill>
                  <a:schemeClr val="dk1"/>
                </a:solidFill>
              </a:rPr>
              <a:t>Inköpscentralen följer upp ramavtalet när det löpt 6 månader, därefter var 12:e månad.</a:t>
            </a:r>
          </a:p>
          <a:p>
            <a:pPr marL="0" indent="0">
              <a:spcBef>
                <a:spcPts val="600"/>
              </a:spcBef>
              <a:buNone/>
            </a:pPr>
            <a:r>
              <a:rPr lang="sv-SE" dirty="0">
                <a:solidFill>
                  <a:schemeClr val="dk1"/>
                </a:solidFill>
              </a:rPr>
              <a:t>Vi följer upp våra stöddokument, kvalitetskrav, kvalificeringsvillkor, avtalsvillkor, beställarsynpunkter och eventuella reklamationer och avvikelser.</a:t>
            </a:r>
          </a:p>
          <a:p>
            <a:endParaRPr lang="sv-SE" dirty="0">
              <a:highlight>
                <a:srgbClr val="FFFF00"/>
              </a:highlight>
            </a:endParaRPr>
          </a:p>
          <a:p>
            <a:endParaRPr lang="sv-SE" dirty="0">
              <a:highlight>
                <a:srgbClr val="FFFF00"/>
              </a:highlight>
            </a:endParaRPr>
          </a:p>
        </p:txBody>
      </p:sp>
      <p:sp>
        <p:nvSpPr>
          <p:cNvPr id="38" name="Platshållare för text 37">
            <a:extLst>
              <a:ext uri="{FF2B5EF4-FFF2-40B4-BE49-F238E27FC236}">
                <a16:creationId xmlns:a16="http://schemas.microsoft.com/office/drawing/2014/main" id="{CA7A4312-E4F7-4D2B-AB45-A3A19831814F}"/>
              </a:ext>
            </a:extLst>
          </p:cNvPr>
          <p:cNvSpPr>
            <a:spLocks noGrp="1"/>
          </p:cNvSpPr>
          <p:nvPr>
            <p:ph type="body" sz="quarter" idx="15"/>
          </p:nvPr>
        </p:nvSpPr>
        <p:spPr>
          <a:xfrm>
            <a:off x="9694769" y="449270"/>
            <a:ext cx="2040714" cy="309309"/>
          </a:xfrm>
        </p:spPr>
        <p:txBody>
          <a:bodyPr/>
          <a:lstStyle/>
          <a:p>
            <a:r>
              <a:rPr lang="sv-SE" dirty="0"/>
              <a:t>Avtalstid</a:t>
            </a:r>
          </a:p>
        </p:txBody>
      </p:sp>
      <p:sp>
        <p:nvSpPr>
          <p:cNvPr id="20" name="Platshållare för text 19">
            <a:extLst>
              <a:ext uri="{FF2B5EF4-FFF2-40B4-BE49-F238E27FC236}">
                <a16:creationId xmlns:a16="http://schemas.microsoft.com/office/drawing/2014/main" id="{49AB0AAE-118E-4E7F-8696-03C4E43A7891}"/>
              </a:ext>
            </a:extLst>
          </p:cNvPr>
          <p:cNvSpPr>
            <a:spLocks noGrp="1"/>
          </p:cNvSpPr>
          <p:nvPr>
            <p:ph type="body" sz="quarter" idx="16"/>
          </p:nvPr>
        </p:nvSpPr>
        <p:spPr>
          <a:xfrm>
            <a:off x="9694769" y="766655"/>
            <a:ext cx="2040714" cy="309309"/>
          </a:xfrm>
        </p:spPr>
        <p:txBody>
          <a:bodyPr/>
          <a:lstStyle/>
          <a:p>
            <a:r>
              <a:rPr lang="sv-SE" dirty="0"/>
              <a:t>2023-10-02 – 2027-10-01</a:t>
            </a:r>
          </a:p>
        </p:txBody>
      </p:sp>
      <p:sp>
        <p:nvSpPr>
          <p:cNvPr id="40" name="Platshållare för text 39">
            <a:extLst>
              <a:ext uri="{FF2B5EF4-FFF2-40B4-BE49-F238E27FC236}">
                <a16:creationId xmlns:a16="http://schemas.microsoft.com/office/drawing/2014/main" id="{112BEFA4-EC56-488E-8024-A636F9D6F37F}"/>
              </a:ext>
            </a:extLst>
          </p:cNvPr>
          <p:cNvSpPr>
            <a:spLocks noGrp="1"/>
          </p:cNvSpPr>
          <p:nvPr>
            <p:ph type="body" sz="quarter" idx="17"/>
          </p:nvPr>
        </p:nvSpPr>
        <p:spPr>
          <a:xfrm>
            <a:off x="7430263" y="417031"/>
            <a:ext cx="2187093" cy="447035"/>
          </a:xfrm>
        </p:spPr>
        <p:txBody>
          <a:bodyPr/>
          <a:lstStyle/>
          <a:p>
            <a:r>
              <a:rPr lang="sv-SE" dirty="0"/>
              <a:t>Anbudsområden och Avropsförfarande</a:t>
            </a:r>
          </a:p>
        </p:txBody>
      </p:sp>
      <p:sp>
        <p:nvSpPr>
          <p:cNvPr id="21" name="Platshållare för text 20">
            <a:extLst>
              <a:ext uri="{FF2B5EF4-FFF2-40B4-BE49-F238E27FC236}">
                <a16:creationId xmlns:a16="http://schemas.microsoft.com/office/drawing/2014/main" id="{AC88E1A4-DA1D-4203-984E-1B4B1D7CE037}"/>
              </a:ext>
            </a:extLst>
          </p:cNvPr>
          <p:cNvSpPr>
            <a:spLocks noGrp="1"/>
          </p:cNvSpPr>
          <p:nvPr>
            <p:ph type="body" sz="quarter" idx="18"/>
          </p:nvPr>
        </p:nvSpPr>
        <p:spPr>
          <a:xfrm>
            <a:off x="7430261" y="864066"/>
            <a:ext cx="2187095" cy="2313821"/>
          </a:xfrm>
        </p:spPr>
        <p:txBody>
          <a:bodyPr/>
          <a:lstStyle/>
          <a:p>
            <a:pPr marL="0" indent="0">
              <a:buNone/>
            </a:pPr>
            <a:r>
              <a:rPr lang="sv-SE" b="1" dirty="0"/>
              <a:t>1. Avtalsuppföljning</a:t>
            </a:r>
            <a:r>
              <a:rPr lang="sv-SE" dirty="0"/>
              <a:t>: </a:t>
            </a:r>
          </a:p>
          <a:p>
            <a:pPr marL="0" indent="0">
              <a:buNone/>
            </a:pPr>
            <a:r>
              <a:rPr lang="sv-SE" dirty="0"/>
              <a:t>Rangordning</a:t>
            </a:r>
          </a:p>
          <a:p>
            <a:pPr marL="0" indent="0">
              <a:buNone/>
            </a:pPr>
            <a:endParaRPr lang="sv-SE" dirty="0"/>
          </a:p>
          <a:p>
            <a:pPr marL="0" indent="0">
              <a:buNone/>
            </a:pPr>
            <a:r>
              <a:rPr lang="sv-SE" b="1" dirty="0"/>
              <a:t>2. Hållbara värdekedjor och hållbara investeringar</a:t>
            </a:r>
          </a:p>
          <a:p>
            <a:r>
              <a:rPr lang="sv-SE" dirty="0"/>
              <a:t>- Rangordning - uppdrag till ett värde av 120 000 kr </a:t>
            </a:r>
          </a:p>
          <a:p>
            <a:r>
              <a:rPr lang="sv-SE" dirty="0"/>
              <a:t>- Förnyad konkurrensutsättning- uppdrag som överstiger 120 000 kr</a:t>
            </a:r>
          </a:p>
          <a:p>
            <a:endParaRPr lang="sv-SE" dirty="0"/>
          </a:p>
          <a:p>
            <a:pPr marL="0" indent="0">
              <a:buNone/>
            </a:pPr>
            <a:r>
              <a:rPr lang="sv-SE" b="1" dirty="0"/>
              <a:t>4. Arbetslivskriminalitet: </a:t>
            </a:r>
            <a:r>
              <a:rPr lang="sv-SE" dirty="0"/>
              <a:t>Rangordning</a:t>
            </a:r>
          </a:p>
          <a:p>
            <a:endParaRPr lang="sv-SE" dirty="0"/>
          </a:p>
        </p:txBody>
      </p:sp>
      <p:sp>
        <p:nvSpPr>
          <p:cNvPr id="42" name="Platshållare för text 41">
            <a:extLst>
              <a:ext uri="{FF2B5EF4-FFF2-40B4-BE49-F238E27FC236}">
                <a16:creationId xmlns:a16="http://schemas.microsoft.com/office/drawing/2014/main" id="{1D1F074E-1599-44D0-904C-51B6AFFCBF2D}"/>
              </a:ext>
            </a:extLst>
          </p:cNvPr>
          <p:cNvSpPr>
            <a:spLocks noGrp="1"/>
          </p:cNvSpPr>
          <p:nvPr>
            <p:ph type="body" sz="quarter" idx="19"/>
          </p:nvPr>
        </p:nvSpPr>
        <p:spPr>
          <a:xfrm>
            <a:off x="7432330" y="3177887"/>
            <a:ext cx="2191231" cy="346862"/>
          </a:xfrm>
        </p:spPr>
        <p:txBody>
          <a:bodyPr/>
          <a:lstStyle/>
          <a:p>
            <a:r>
              <a:rPr lang="sv-SE" dirty="0"/>
              <a:t>Leverantörer </a:t>
            </a:r>
          </a:p>
        </p:txBody>
      </p:sp>
      <p:sp>
        <p:nvSpPr>
          <p:cNvPr id="22" name="Platshållare för text 21">
            <a:extLst>
              <a:ext uri="{FF2B5EF4-FFF2-40B4-BE49-F238E27FC236}">
                <a16:creationId xmlns:a16="http://schemas.microsoft.com/office/drawing/2014/main" id="{09F98FB2-3473-461D-A962-A25203F472F4}"/>
              </a:ext>
            </a:extLst>
          </p:cNvPr>
          <p:cNvSpPr>
            <a:spLocks noGrp="1"/>
          </p:cNvSpPr>
          <p:nvPr>
            <p:ph type="body" sz="quarter" idx="20"/>
          </p:nvPr>
        </p:nvSpPr>
        <p:spPr>
          <a:xfrm>
            <a:off x="7417324" y="3499143"/>
            <a:ext cx="2191232" cy="2698742"/>
          </a:xfrm>
        </p:spPr>
        <p:txBody>
          <a:bodyPr/>
          <a:lstStyle/>
          <a:p>
            <a:pPr marL="0" indent="0">
              <a:buNone/>
            </a:pPr>
            <a:r>
              <a:rPr lang="sv-SE" dirty="0"/>
              <a:t>1. </a:t>
            </a:r>
            <a:r>
              <a:rPr lang="sv-SE" b="1" dirty="0"/>
              <a:t>Avtalsuppföljning</a:t>
            </a:r>
          </a:p>
          <a:p>
            <a:r>
              <a:rPr lang="sv-SE" dirty="0"/>
              <a:t>Decimalen AB</a:t>
            </a:r>
          </a:p>
          <a:p>
            <a:r>
              <a:rPr lang="sv-SE" dirty="0"/>
              <a:t>Öhrlings </a:t>
            </a:r>
            <a:r>
              <a:rPr lang="sv-SE" dirty="0" err="1"/>
              <a:t>Pricewaterhouse</a:t>
            </a:r>
            <a:r>
              <a:rPr lang="sv-SE" dirty="0"/>
              <a:t>  Coopers AB</a:t>
            </a:r>
          </a:p>
          <a:p>
            <a:pPr marL="0" indent="0">
              <a:buNone/>
            </a:pPr>
            <a:r>
              <a:rPr lang="sv-SE" dirty="0"/>
              <a:t>2. </a:t>
            </a:r>
            <a:r>
              <a:rPr lang="sv-SE" b="1" dirty="0"/>
              <a:t>Hållbara värdekedjor och hållbara investeringar</a:t>
            </a:r>
          </a:p>
          <a:p>
            <a:r>
              <a:rPr lang="sv-SE" dirty="0" err="1"/>
              <a:t>Ramboll</a:t>
            </a:r>
            <a:r>
              <a:rPr lang="sv-SE" dirty="0"/>
              <a:t> Management Consulting AB</a:t>
            </a:r>
          </a:p>
          <a:p>
            <a:r>
              <a:rPr lang="sv-SE" dirty="0" err="1"/>
              <a:t>Goodpoint</a:t>
            </a:r>
            <a:r>
              <a:rPr lang="sv-SE" dirty="0"/>
              <a:t> AB</a:t>
            </a:r>
          </a:p>
          <a:p>
            <a:r>
              <a:rPr lang="sv-SE" dirty="0" err="1"/>
              <a:t>Trossa</a:t>
            </a:r>
            <a:r>
              <a:rPr lang="sv-SE" dirty="0"/>
              <a:t> AB</a:t>
            </a:r>
          </a:p>
          <a:p>
            <a:r>
              <a:rPr lang="sv-SE" dirty="0" err="1"/>
              <a:t>Ethos</a:t>
            </a:r>
            <a:r>
              <a:rPr lang="sv-SE" dirty="0"/>
              <a:t> International AB</a:t>
            </a:r>
          </a:p>
          <a:p>
            <a:pPr marL="0" indent="0">
              <a:buNone/>
            </a:pPr>
            <a:r>
              <a:rPr lang="sv-SE" b="1" dirty="0"/>
              <a:t>4. Arbetslivskriminalitet</a:t>
            </a:r>
          </a:p>
          <a:p>
            <a:r>
              <a:rPr lang="sv-SE" dirty="0" err="1"/>
              <a:t>Moxy</a:t>
            </a:r>
            <a:r>
              <a:rPr lang="sv-SE" dirty="0"/>
              <a:t> </a:t>
            </a:r>
            <a:r>
              <a:rPr lang="sv-SE" dirty="0" err="1"/>
              <a:t>identity</a:t>
            </a:r>
            <a:r>
              <a:rPr lang="sv-SE" dirty="0"/>
              <a:t> Services AB</a:t>
            </a:r>
          </a:p>
          <a:p>
            <a:r>
              <a:rPr lang="sv-SE" dirty="0"/>
              <a:t>Ansvar Säkerhet i Europa AB </a:t>
            </a:r>
          </a:p>
          <a:p>
            <a:r>
              <a:rPr lang="sv-SE" dirty="0"/>
              <a:t>SRS </a:t>
            </a:r>
            <a:r>
              <a:rPr lang="sv-SE" dirty="0" err="1"/>
              <a:t>Security</a:t>
            </a:r>
            <a:r>
              <a:rPr lang="sv-SE" dirty="0"/>
              <a:t> AB</a:t>
            </a:r>
          </a:p>
          <a:p>
            <a:pPr>
              <a:buFont typeface="Arial" panose="020B0604020202020204" pitchFamily="34" charset="0"/>
              <a:buChar char="•"/>
            </a:pPr>
            <a:endParaRPr lang="sv-SE" dirty="0"/>
          </a:p>
          <a:p>
            <a:pPr marL="0" indent="0">
              <a:buNone/>
            </a:pPr>
            <a:r>
              <a:rPr lang="sv-SE" dirty="0"/>
              <a:t>		</a:t>
            </a:r>
          </a:p>
        </p:txBody>
      </p:sp>
      <p:sp>
        <p:nvSpPr>
          <p:cNvPr id="48" name="Platshållare för text 47">
            <a:extLst>
              <a:ext uri="{FF2B5EF4-FFF2-40B4-BE49-F238E27FC236}">
                <a16:creationId xmlns:a16="http://schemas.microsoft.com/office/drawing/2014/main" id="{BEB1CE12-2113-4DFA-9A2F-235E68C596D9}"/>
              </a:ext>
            </a:extLst>
          </p:cNvPr>
          <p:cNvSpPr>
            <a:spLocks noGrp="1"/>
          </p:cNvSpPr>
          <p:nvPr>
            <p:ph type="body" sz="quarter" idx="25"/>
          </p:nvPr>
        </p:nvSpPr>
        <p:spPr>
          <a:xfrm>
            <a:off x="9694769" y="1084040"/>
            <a:ext cx="2040714" cy="309309"/>
          </a:xfrm>
        </p:spPr>
        <p:txBody>
          <a:bodyPr/>
          <a:lstStyle/>
          <a:p>
            <a:r>
              <a:rPr lang="sv-SE" dirty="0"/>
              <a:t>Prismodell</a:t>
            </a:r>
          </a:p>
        </p:txBody>
      </p:sp>
      <p:sp>
        <p:nvSpPr>
          <p:cNvPr id="25" name="Platshållare för text 24">
            <a:extLst>
              <a:ext uri="{FF2B5EF4-FFF2-40B4-BE49-F238E27FC236}">
                <a16:creationId xmlns:a16="http://schemas.microsoft.com/office/drawing/2014/main" id="{2E670408-143D-4E4A-A77C-640710135AFC}"/>
              </a:ext>
            </a:extLst>
          </p:cNvPr>
          <p:cNvSpPr>
            <a:spLocks noGrp="1"/>
          </p:cNvSpPr>
          <p:nvPr>
            <p:ph type="body" sz="quarter" idx="26"/>
          </p:nvPr>
        </p:nvSpPr>
        <p:spPr>
          <a:xfrm>
            <a:off x="9707760" y="1411141"/>
            <a:ext cx="2031391" cy="1139319"/>
          </a:xfrm>
        </p:spPr>
        <p:txBody>
          <a:bodyPr/>
          <a:lstStyle/>
          <a:p>
            <a:r>
              <a:rPr lang="sv-SE" dirty="0"/>
              <a:t> Avtalade timpriser enligt </a:t>
            </a:r>
            <a:r>
              <a:rPr lang="sv-SE" dirty="0" err="1"/>
              <a:t>prisbilaga</a:t>
            </a:r>
            <a:r>
              <a:rPr lang="sv-SE" dirty="0"/>
              <a:t> för olika konsultroller</a:t>
            </a:r>
            <a:endParaRPr lang="sv-SE" dirty="0">
              <a:highlight>
                <a:srgbClr val="FFFF00"/>
              </a:highlight>
            </a:endParaRPr>
          </a:p>
          <a:p>
            <a:r>
              <a:rPr lang="sv-SE" dirty="0"/>
              <a:t>För anbudsområde 4, Arbetslivskriminalitet finns även avtalat pris för genomförd arbetsplatskontroll</a:t>
            </a:r>
          </a:p>
        </p:txBody>
      </p:sp>
      <p:pic>
        <p:nvPicPr>
          <p:cNvPr id="2" name="Platshållare för bild 1">
            <a:extLst>
              <a:ext uri="{FF2B5EF4-FFF2-40B4-BE49-F238E27FC236}">
                <a16:creationId xmlns:a16="http://schemas.microsoft.com/office/drawing/2014/main" id="{A4A38132-EDAF-8799-A957-DF564E6BFE84}"/>
              </a:ext>
            </a:extLst>
          </p:cNvPr>
          <p:cNvPicPr>
            <a:picLocks noGrp="1" noChangeAspect="1"/>
          </p:cNvPicPr>
          <p:nvPr>
            <p:ph type="pic" sz="quarter" idx="40"/>
          </p:nvPr>
        </p:nvPicPr>
        <p:blipFill>
          <a:blip r:embed="rId2">
            <a:extLst>
              <a:ext uri="{96DAC541-7B7A-43D3-8B79-37D633B846F1}">
                <asvg:svgBlip xmlns:asvg="http://schemas.microsoft.com/office/drawing/2016/SVG/main" r:embed="rId3"/>
              </a:ext>
            </a:extLst>
          </a:blip>
          <a:srcRect l="88" r="88"/>
          <a:stretch>
            <a:fillRect/>
          </a:stretch>
        </p:blipFill>
        <p:spPr>
          <a:xfrm>
            <a:off x="576263" y="428625"/>
            <a:ext cx="898525" cy="900113"/>
          </a:xfrm>
          <a:prstGeom prst="rect">
            <a:avLst/>
          </a:prstGeom>
        </p:spPr>
      </p:pic>
      <p:sp>
        <p:nvSpPr>
          <p:cNvPr id="7" name="Platshållare för text 8">
            <a:extLst>
              <a:ext uri="{FF2B5EF4-FFF2-40B4-BE49-F238E27FC236}">
                <a16:creationId xmlns:a16="http://schemas.microsoft.com/office/drawing/2014/main" id="{2A8B303F-3E8A-03AE-EC3C-70CB20E5061A}"/>
              </a:ext>
            </a:extLst>
          </p:cNvPr>
          <p:cNvSpPr txBox="1">
            <a:spLocks/>
          </p:cNvSpPr>
          <p:nvPr/>
        </p:nvSpPr>
        <p:spPr>
          <a:xfrm>
            <a:off x="9710560" y="4803197"/>
            <a:ext cx="2038729" cy="1396762"/>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vert="horz" wrap="square" lIns="72000" tIns="72000" rIns="72000" bIns="72000" rtlCol="0">
            <a:noAutofit/>
          </a:bodyPr>
          <a:lstStyle>
            <a:lvl1pPr marL="180975" indent="-180975" algn="l" defTabSz="914400" rtl="0" eaLnBrk="1" latinLnBrk="0" hangingPunct="1">
              <a:lnSpc>
                <a:spcPct val="100000"/>
              </a:lnSpc>
              <a:spcBef>
                <a:spcPts val="0"/>
              </a:spcBef>
              <a:buClr>
                <a:schemeClr val="accent1"/>
              </a:buClr>
              <a:buFont typeface="+mj-lt"/>
              <a:buAutoNum type="arabicPeriod"/>
              <a:defRPr sz="1050" kern="1200">
                <a:solidFill>
                  <a:schemeClr val="tx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11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05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0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a:lstStyle>
          <a:p>
            <a:r>
              <a:rPr lang="sv-SE" dirty="0"/>
              <a:t>Ekonomisk uppföljning</a:t>
            </a:r>
          </a:p>
          <a:p>
            <a:r>
              <a:rPr lang="sv-SE" dirty="0"/>
              <a:t>Systematiskt arbetsmiljöarbete</a:t>
            </a:r>
          </a:p>
          <a:p>
            <a:r>
              <a:rPr lang="sv-SE" dirty="0"/>
              <a:t>Lika rättigheter och möjligheter</a:t>
            </a:r>
          </a:p>
          <a:p>
            <a:r>
              <a:rPr lang="sv-SE" dirty="0"/>
              <a:t>Klimatpåverkan</a:t>
            </a:r>
          </a:p>
          <a:p>
            <a:r>
              <a:rPr lang="sv-SE" dirty="0"/>
              <a:t>Förebyggande åtgärder mot korruption</a:t>
            </a:r>
          </a:p>
        </p:txBody>
      </p:sp>
      <p:sp>
        <p:nvSpPr>
          <p:cNvPr id="8" name="Platshållare för text 30">
            <a:extLst>
              <a:ext uri="{FF2B5EF4-FFF2-40B4-BE49-F238E27FC236}">
                <a16:creationId xmlns:a16="http://schemas.microsoft.com/office/drawing/2014/main" id="{A72B6578-D75D-B818-690A-4EC7E20EF7D9}"/>
              </a:ext>
            </a:extLst>
          </p:cNvPr>
          <p:cNvSpPr txBox="1">
            <a:spLocks/>
          </p:cNvSpPr>
          <p:nvPr/>
        </p:nvSpPr>
        <p:spPr>
          <a:xfrm>
            <a:off x="9704092" y="4518286"/>
            <a:ext cx="2051667"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vert="horz" wrap="square" lIns="0" tIns="0" rIns="0" bIns="0" rtlCol="0" anchor="ctr">
            <a:noAutofit/>
          </a:bodyPr>
          <a:lstStyle>
            <a:lvl1pPr marL="0" indent="0" algn="ctr" defTabSz="914400" rtl="0" eaLnBrk="1" latinLnBrk="0" hangingPunct="1">
              <a:lnSpc>
                <a:spcPct val="100000"/>
              </a:lnSpc>
              <a:spcBef>
                <a:spcPts val="1000"/>
              </a:spcBef>
              <a:buClr>
                <a:schemeClr val="accent1"/>
              </a:buClr>
              <a:buFontTx/>
              <a:buNone/>
              <a:defRPr sz="1400" b="1" kern="1200">
                <a:solidFill>
                  <a:schemeClr val="bg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a:lstStyle>
          <a:p>
            <a:r>
              <a:rPr lang="sv-SE" dirty="0"/>
              <a:t>Revision</a:t>
            </a:r>
          </a:p>
        </p:txBody>
      </p:sp>
      <p:sp>
        <p:nvSpPr>
          <p:cNvPr id="10" name="Platshållare för text 9">
            <a:extLst>
              <a:ext uri="{FF2B5EF4-FFF2-40B4-BE49-F238E27FC236}">
                <a16:creationId xmlns:a16="http://schemas.microsoft.com/office/drawing/2014/main" id="{F834B7F0-1756-77CA-A51D-BB5CB253BB39}"/>
              </a:ext>
            </a:extLst>
          </p:cNvPr>
          <p:cNvSpPr>
            <a:spLocks noGrp="1"/>
          </p:cNvSpPr>
          <p:nvPr>
            <p:ph type="body" sz="quarter" idx="23"/>
          </p:nvPr>
        </p:nvSpPr>
        <p:spPr>
          <a:xfrm>
            <a:off x="9704092" y="417031"/>
            <a:ext cx="2040714" cy="309309"/>
          </a:xfrm>
        </p:spPr>
        <p:txBody>
          <a:bodyPr/>
          <a:lstStyle/>
          <a:p>
            <a:endParaRPr lang="sv-SE" dirty="0"/>
          </a:p>
        </p:txBody>
      </p:sp>
    </p:spTree>
    <p:extLst>
      <p:ext uri="{BB962C8B-B14F-4D97-AF65-F5344CB8AC3E}">
        <p14:creationId xmlns:p14="http://schemas.microsoft.com/office/powerpoint/2010/main" val="144049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8C4BFFA-5C9C-45B9-8DA4-C2C0EA70D2B2}"/>
              </a:ext>
            </a:extLst>
          </p:cNvPr>
          <p:cNvSpPr>
            <a:spLocks noGrp="1"/>
          </p:cNvSpPr>
          <p:nvPr>
            <p:ph type="body" sz="quarter" idx="15"/>
          </p:nvPr>
        </p:nvSpPr>
        <p:spPr>
          <a:xfrm>
            <a:off x="435775" y="1450406"/>
            <a:ext cx="4699380" cy="309309"/>
          </a:xfrm>
        </p:spPr>
        <p:txBody>
          <a:bodyPr/>
          <a:lstStyle/>
          <a:p>
            <a:r>
              <a:rPr lang="sv-SE" dirty="0"/>
              <a:t>Omfattning</a:t>
            </a:r>
          </a:p>
        </p:txBody>
      </p:sp>
      <p:sp>
        <p:nvSpPr>
          <p:cNvPr id="8" name="Platshållare för text 7">
            <a:extLst>
              <a:ext uri="{FF2B5EF4-FFF2-40B4-BE49-F238E27FC236}">
                <a16:creationId xmlns:a16="http://schemas.microsoft.com/office/drawing/2014/main" id="{1D0B2195-1754-4B54-8F0E-D28F6BD9FCBE}"/>
              </a:ext>
            </a:extLst>
          </p:cNvPr>
          <p:cNvSpPr>
            <a:spLocks noGrp="1"/>
          </p:cNvSpPr>
          <p:nvPr>
            <p:ph type="body" sz="quarter" idx="16"/>
          </p:nvPr>
        </p:nvSpPr>
        <p:spPr>
          <a:xfrm>
            <a:off x="435775" y="1772460"/>
            <a:ext cx="4709070" cy="4652152"/>
          </a:xfrm>
        </p:spPr>
        <p:txBody>
          <a:bodyPr/>
          <a:lstStyle/>
          <a:p>
            <a:pPr marL="0" indent="0">
              <a:buNone/>
            </a:pPr>
            <a:r>
              <a:rPr lang="sv-SE" sz="1000" dirty="0"/>
              <a:t>Ramavtalet stödjer er med strategiskt och operativt stöd före, under och efter upphandling och avtalstecknande. </a:t>
            </a:r>
          </a:p>
          <a:p>
            <a:pPr marL="0" indent="0">
              <a:buNone/>
            </a:pPr>
            <a:r>
              <a:rPr lang="sv-SE" sz="1000" dirty="0"/>
              <a:t>Antagna leverantörer ger kvalitativt stöd både genom rådgivning och granskning i ert arbete med avtalsefterlevnad, hållbara värdekedjor och hållbara investeringar och att motverka arbetslivskriminalitet. Genom att erbjuda relevanta tjänster, där leverantörerna bidrar både med kompetens, erfarenhet och verktyg för att genomföra kvalitativa uppföljningar och revisioner fyller ramavtalet en viktig funktion i ert  administrativa arbete med och i förlängningen även korrekta, säkra leveranser på upphandlade avtal</a:t>
            </a:r>
            <a:endParaRPr lang="sv-SE" sz="1000" b="1" dirty="0"/>
          </a:p>
          <a:p>
            <a:pPr marL="0" indent="0">
              <a:buNone/>
            </a:pPr>
            <a:endParaRPr lang="sv-SE" sz="1000" b="1" dirty="0"/>
          </a:p>
          <a:p>
            <a:pPr marL="0" indent="0">
              <a:buNone/>
            </a:pPr>
            <a:r>
              <a:rPr lang="sv-SE" sz="1000" b="1" dirty="0"/>
              <a:t>Anbudsområde 1 – Avtalsuppföljning</a:t>
            </a:r>
          </a:p>
          <a:p>
            <a:r>
              <a:rPr lang="sv-SE" sz="1000" dirty="0"/>
              <a:t>I anbudsområdet ingår granskning, samt strategisk och operativt stöd för uppföljning av exempelvis monetära avtalsvillkor, leverantörsprövning enligt LOU, uppföljning av juridiska avtalsvillkor, strategisk rådgivning, behovsanalys och kartläggning, utbildning till upphandlande myndighet avseende granskning, fördjupade utredningar vid misstankar om sanktionsbrott.</a:t>
            </a:r>
            <a:br>
              <a:rPr lang="sv-SE" sz="1000" dirty="0"/>
            </a:br>
            <a:endParaRPr lang="sv-SE" sz="1000" dirty="0"/>
          </a:p>
          <a:p>
            <a:pPr marL="0" indent="0">
              <a:buNone/>
            </a:pPr>
            <a:r>
              <a:rPr lang="sv-SE" sz="1000" b="1" dirty="0"/>
              <a:t>Anbudsområde 2 – Hållbara värdekedjor och hållbara investeringar</a:t>
            </a:r>
          </a:p>
          <a:p>
            <a:r>
              <a:rPr lang="sv-SE" sz="1000" dirty="0"/>
              <a:t>I anbudsområdet ingår granskning, samt strategisk och operativt stöd för mänskliga rättigheter, arbetares rättigheter, miljön och affärsetik i leveranskedjor, i linje med FN:s vägledande principer för företag och mänskliga rättigheter, OECD:s riktlinjer om tillbörlig aktsamhet för ansvarsfullt företagande och Barnrättsprinciperna för företag mm. Anbudsområdet omfattar både kontors- och fabriksrevisioner, samt platsbesök.</a:t>
            </a:r>
            <a:br>
              <a:rPr lang="sv-SE" sz="1000" dirty="0"/>
            </a:br>
            <a:endParaRPr lang="sv-SE" sz="1000" dirty="0"/>
          </a:p>
          <a:p>
            <a:pPr marL="0" indent="0">
              <a:buNone/>
            </a:pPr>
            <a:r>
              <a:rPr lang="sv-SE" sz="1050" b="1" dirty="0"/>
              <a:t>Anbudsområde 4 – Arbetslivskriminalitet </a:t>
            </a:r>
            <a:br>
              <a:rPr lang="sv-SE" sz="1050" b="1" dirty="0"/>
            </a:br>
            <a:r>
              <a:rPr lang="sv-SE" sz="300" b="1" dirty="0"/>
              <a:t> </a:t>
            </a:r>
          </a:p>
          <a:p>
            <a:r>
              <a:rPr lang="sv-SE" sz="1050" dirty="0"/>
              <a:t>Anbudsområdet innefattar granskning av arbetsrättsliga villkor, arbetsmiljö och arbetslivskriminalitet inom branscher med höga risker för arbetslivskriminalitet exempelvis inom bygg- och städbranschen. Detta innefattar bl.a. oannonserade arbetsplatsbesök, utredningar avseende utländska företag m.m.</a:t>
            </a:r>
            <a:endParaRPr lang="sv-SE" sz="1000" dirty="0"/>
          </a:p>
        </p:txBody>
      </p:sp>
      <p:sp>
        <p:nvSpPr>
          <p:cNvPr id="33" name="Platshållare för text 32">
            <a:extLst>
              <a:ext uri="{FF2B5EF4-FFF2-40B4-BE49-F238E27FC236}">
                <a16:creationId xmlns:a16="http://schemas.microsoft.com/office/drawing/2014/main" id="{34D21C94-6C90-4283-A6FD-413B41F62A2D}"/>
              </a:ext>
            </a:extLst>
          </p:cNvPr>
          <p:cNvSpPr>
            <a:spLocks noGrp="1"/>
          </p:cNvSpPr>
          <p:nvPr>
            <p:ph type="body" sz="quarter" idx="21"/>
          </p:nvPr>
        </p:nvSpPr>
        <p:spPr>
          <a:xfrm>
            <a:off x="5525918" y="1444702"/>
            <a:ext cx="4775398" cy="309309"/>
          </a:xfrm>
        </p:spPr>
        <p:txBody>
          <a:bodyPr/>
          <a:lstStyle/>
          <a:p>
            <a:r>
              <a:rPr lang="sv-SE" dirty="0"/>
              <a:t>Fördjupning</a:t>
            </a:r>
          </a:p>
        </p:txBody>
      </p:sp>
      <p:sp>
        <p:nvSpPr>
          <p:cNvPr id="10" name="Platshållare för text 9">
            <a:extLst>
              <a:ext uri="{FF2B5EF4-FFF2-40B4-BE49-F238E27FC236}">
                <a16:creationId xmlns:a16="http://schemas.microsoft.com/office/drawing/2014/main" id="{220CF050-7E44-4DEB-9D11-81BACEB557CE}"/>
              </a:ext>
            </a:extLst>
          </p:cNvPr>
          <p:cNvSpPr>
            <a:spLocks noGrp="1"/>
          </p:cNvSpPr>
          <p:nvPr>
            <p:ph type="body" sz="quarter" idx="22"/>
          </p:nvPr>
        </p:nvSpPr>
        <p:spPr>
          <a:xfrm>
            <a:off x="5516228" y="1759714"/>
            <a:ext cx="4775398" cy="1656575"/>
          </a:xfrm>
        </p:spPr>
        <p:txBody>
          <a:bodyPr/>
          <a:lstStyle/>
          <a:p>
            <a:pPr marL="171450" indent="-171450">
              <a:buFont typeface="Arial" panose="020B0604020202020204" pitchFamily="34" charset="0"/>
              <a:buChar char="•"/>
            </a:pPr>
            <a:r>
              <a:rPr lang="sv-SE" sz="1000" dirty="0"/>
              <a:t>För både kunden och granskad leverantör kan det vara att föredra att flera hållbarhetsaspekter följs upp i samma avrop och från samma ramavtalsleverantör. Det är därför möjligt att avropa vissa hållbarhetaspekter från flera anbudsområden.</a:t>
            </a:r>
          </a:p>
          <a:p>
            <a:pPr marL="355600" lvl="1" indent="-171450"/>
            <a:r>
              <a:rPr lang="sv-SE" sz="1000" dirty="0"/>
              <a:t>Kontroll av arbetsrättsliga villkor (lön, semester och arbetstid), kan avropas i anbudsområde 2 och men ingår även som en del i anbudsområde 4.</a:t>
            </a:r>
          </a:p>
          <a:p>
            <a:pPr marL="355600" lvl="1" indent="-171450"/>
            <a:r>
              <a:rPr lang="sv-SE" sz="1000" dirty="0"/>
              <a:t> Kontroll av uteslutningsgrunder enligt LOU, samt utredning av sanktionsbrott, kan ingå både i anbudsområde 1 delområde </a:t>
            </a:r>
            <a:r>
              <a:rPr lang="sv-SE" sz="1000" dirty="0" err="1"/>
              <a:t>Forensic</a:t>
            </a:r>
            <a:r>
              <a:rPr lang="sv-SE" sz="1000" dirty="0"/>
              <a:t> m.m., samt i anbudsområde 4. Arbetslivskriminalitet. Dvs. </a:t>
            </a:r>
            <a:r>
              <a:rPr lang="sv-SE" sz="1000"/>
              <a:t>forensicdelar</a:t>
            </a:r>
            <a:r>
              <a:rPr lang="sv-SE" sz="1000" dirty="0"/>
              <a:t> ingår i både anbudsområde 1 och 4. </a:t>
            </a:r>
          </a:p>
        </p:txBody>
      </p:sp>
      <p:sp>
        <p:nvSpPr>
          <p:cNvPr id="35" name="Platshållare för text 34">
            <a:extLst>
              <a:ext uri="{FF2B5EF4-FFF2-40B4-BE49-F238E27FC236}">
                <a16:creationId xmlns:a16="http://schemas.microsoft.com/office/drawing/2014/main" id="{D16410D6-B1E8-4CC7-BEC1-A549A55557EF}"/>
              </a:ext>
            </a:extLst>
          </p:cNvPr>
          <p:cNvSpPr>
            <a:spLocks noGrp="1"/>
          </p:cNvSpPr>
          <p:nvPr>
            <p:ph type="body" sz="quarter" idx="23"/>
          </p:nvPr>
        </p:nvSpPr>
        <p:spPr>
          <a:xfrm>
            <a:off x="5516228" y="3573160"/>
            <a:ext cx="4789933" cy="309309"/>
          </a:xfrm>
        </p:spPr>
        <p:txBody>
          <a:bodyPr/>
          <a:lstStyle/>
          <a:p>
            <a:r>
              <a:rPr lang="sv-SE" dirty="0"/>
              <a:t>Hållbarhet</a:t>
            </a:r>
          </a:p>
        </p:txBody>
      </p:sp>
      <p:sp>
        <p:nvSpPr>
          <p:cNvPr id="11" name="Platshållare för text 10">
            <a:extLst>
              <a:ext uri="{FF2B5EF4-FFF2-40B4-BE49-F238E27FC236}">
                <a16:creationId xmlns:a16="http://schemas.microsoft.com/office/drawing/2014/main" id="{416F554E-30DE-4C6D-B934-C36B42FDAAC6}"/>
              </a:ext>
            </a:extLst>
          </p:cNvPr>
          <p:cNvSpPr>
            <a:spLocks noGrp="1"/>
          </p:cNvSpPr>
          <p:nvPr>
            <p:ph type="body" sz="quarter" idx="24"/>
          </p:nvPr>
        </p:nvSpPr>
        <p:spPr>
          <a:xfrm>
            <a:off x="5516229" y="3882469"/>
            <a:ext cx="4799622" cy="2402921"/>
          </a:xfrm>
        </p:spPr>
        <p:txBody>
          <a:bodyPr/>
          <a:lstStyle/>
          <a:p>
            <a:pPr marL="0" indent="0">
              <a:lnSpc>
                <a:spcPct val="115000"/>
              </a:lnSpc>
              <a:spcAft>
                <a:spcPts val="1000"/>
              </a:spcAft>
              <a:buNone/>
            </a:pPr>
            <a:r>
              <a:rPr lang="sv-SE" sz="1000" b="1" dirty="0">
                <a:effectLst/>
                <a:latin typeface="Corbel" panose="020B0503020204020204" pitchFamily="34" charset="0"/>
                <a:ea typeface="Times New Roman" panose="02020603050405020304" pitchFamily="18" charset="0"/>
                <a:cs typeface="Calibri Light" panose="020F0302020204030204" pitchFamily="34" charset="0"/>
              </a:rPr>
              <a:t>Genom våra kravställningar i upphandlingen uppnås följande hållbarhetsnyttor:</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r>
              <a:rPr lang="sv-SE" sz="1000" b="1" i="1" dirty="0">
                <a:effectLst/>
                <a:latin typeface="Corbel" panose="020B0503020204020204" pitchFamily="34" charset="0"/>
                <a:ea typeface="Times New Roman" panose="02020603050405020304" pitchFamily="18" charset="0"/>
                <a:cs typeface="Calibri Light" panose="020F0302020204030204" pitchFamily="34" charset="0"/>
              </a:rPr>
              <a:t>Arbetsmiljö</a:t>
            </a:r>
            <a:endParaRPr lang="sv-SE" sz="1000" b="1" i="1" dirty="0">
              <a:effectLst/>
              <a:latin typeface="Corbel" panose="020B050302020402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bedriva ett systematiskt arbetsmiljöarbete enligt AFS 2001:1 som omfattar fysiska, psykologiska och sociala förhållanden. </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r>
              <a:rPr lang="sv-SE" sz="1000" b="1" i="1" dirty="0">
                <a:effectLst/>
                <a:latin typeface="Corbel" panose="020B0503020204020204" pitchFamily="34" charset="0"/>
                <a:ea typeface="Times New Roman" panose="02020603050405020304" pitchFamily="18" charset="0"/>
                <a:cs typeface="Calibri Light" panose="020F0302020204030204" pitchFamily="34" charset="0"/>
              </a:rPr>
              <a:t>Lika rättigheter och möjligheter</a:t>
            </a:r>
            <a:endParaRPr lang="sv-SE" sz="1000" b="1" i="1" dirty="0">
              <a:effectLst/>
              <a:latin typeface="Corbel" panose="020B050302020402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vidta aktiva åtgärder enligt diskrimineringslagen</a:t>
            </a:r>
            <a:r>
              <a:rPr lang="sv-SE" sz="1000" dirty="0">
                <a:solidFill>
                  <a:srgbClr val="FAB837"/>
                </a:solidFill>
                <a:effectLst/>
                <a:latin typeface="Corbel" panose="020B0503020204020204" pitchFamily="34" charset="0"/>
                <a:ea typeface="Times New Roman" panose="02020603050405020304" pitchFamily="18" charset="0"/>
                <a:cs typeface="Calibri Light" panose="020F0302020204030204" pitchFamily="34" charset="0"/>
              </a:rPr>
              <a:t>. </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r>
              <a:rPr lang="sv-SE" sz="1000" b="1" i="1" dirty="0">
                <a:effectLst/>
                <a:latin typeface="Corbel" panose="020B0503020204020204" pitchFamily="34" charset="0"/>
                <a:ea typeface="Times New Roman" panose="02020603050405020304" pitchFamily="18" charset="0"/>
                <a:cs typeface="Calibri Light" panose="020F0302020204030204" pitchFamily="34" charset="0"/>
              </a:rPr>
              <a:t>Klimatpåverkan</a:t>
            </a:r>
            <a:endParaRPr lang="sv-SE" sz="1000" b="1" i="1" dirty="0">
              <a:effectLst/>
              <a:latin typeface="Corbel" panose="020B050302020402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ha en policy kring hur resor inom uppdragen sker med lägsta möjliga klimatpåverkan.</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på begäran av upphandlande myndighet redovisa statistik kring de resor som har gjorts inom uppdraget.</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pPr marL="0" indent="0">
              <a:buNone/>
            </a:pPr>
            <a:r>
              <a:rPr lang="sv-SE" sz="1000" b="1" i="1" dirty="0">
                <a:effectLst/>
                <a:latin typeface="Corbel" panose="020B0503020204020204" pitchFamily="34" charset="0"/>
                <a:ea typeface="Times New Roman" panose="02020603050405020304" pitchFamily="18" charset="0"/>
                <a:cs typeface="Calibri Light" panose="020F0302020204030204" pitchFamily="34" charset="0"/>
              </a:rPr>
              <a:t>Ekonomisk brottslighet</a:t>
            </a:r>
            <a:endParaRPr lang="sv-SE" sz="1000" b="1" i="1" dirty="0">
              <a:effectLst/>
              <a:latin typeface="Corbel" panose="020B0503020204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sv-SE" sz="1000" dirty="0">
                <a:effectLst/>
                <a:latin typeface="Corbel" panose="020B0503020204020204" pitchFamily="34" charset="0"/>
                <a:ea typeface="Times New Roman" panose="02020603050405020304" pitchFamily="18" charset="0"/>
                <a:cs typeface="Calibri Light" panose="020F0302020204030204" pitchFamily="34" charset="0"/>
              </a:rPr>
              <a:t>Leverantören ska vidta förebyggande åtgärder mot korruption</a:t>
            </a:r>
            <a:endParaRPr lang="sv-SE" sz="1000" dirty="0">
              <a:effectLst/>
              <a:latin typeface="Corbel" panose="020B0503020204020204" pitchFamily="34" charset="0"/>
              <a:ea typeface="Times New Roman" panose="02020603050405020304" pitchFamily="18" charset="0"/>
              <a:cs typeface="Times New Roman" panose="02020603050405020304" pitchFamily="18" charset="0"/>
            </a:endParaRPr>
          </a:p>
          <a:p>
            <a:endParaRPr lang="sv-SE" dirty="0"/>
          </a:p>
        </p:txBody>
      </p:sp>
      <p:pic>
        <p:nvPicPr>
          <p:cNvPr id="6" name="Platshållare för bild 5" descr="En bild som visar text, Teckensnitt, logotyp, Grafik&#10;&#10;Automatiskt genererad beskrivning">
            <a:extLst>
              <a:ext uri="{FF2B5EF4-FFF2-40B4-BE49-F238E27FC236}">
                <a16:creationId xmlns:a16="http://schemas.microsoft.com/office/drawing/2014/main" id="{9891B7E1-E174-3A55-B13C-E9D9C142766F}"/>
              </a:ext>
            </a:extLst>
          </p:cNvPr>
          <p:cNvPicPr>
            <a:picLocks noGrp="1" noChangeAspect="1"/>
          </p:cNvPicPr>
          <p:nvPr>
            <p:ph type="pic" sz="quarter" idx="25"/>
          </p:nvPr>
        </p:nvPicPr>
        <p:blipFill>
          <a:blip r:embed="rId2">
            <a:extLst>
              <a:ext uri="{28A0092B-C50C-407E-A947-70E740481C1C}">
                <a14:useLocalDpi xmlns:a14="http://schemas.microsoft.com/office/drawing/2010/main" val="0"/>
              </a:ext>
            </a:extLst>
          </a:blip>
          <a:srcRect l="289" r="289"/>
          <a:stretch>
            <a:fillRect/>
          </a:stretch>
        </p:blipFill>
        <p:spPr/>
      </p:pic>
      <p:pic>
        <p:nvPicPr>
          <p:cNvPr id="9" name="Platshållare för bild 8" descr="En bild som visar text, Teckensnitt, Grafik, logotyp&#10;&#10;Automatiskt genererad beskrivning">
            <a:extLst>
              <a:ext uri="{FF2B5EF4-FFF2-40B4-BE49-F238E27FC236}">
                <a16:creationId xmlns:a16="http://schemas.microsoft.com/office/drawing/2014/main" id="{DC772EC9-D635-F365-3C12-0F2FCA0B4B0F}"/>
              </a:ext>
            </a:extLst>
          </p:cNvPr>
          <p:cNvPicPr>
            <a:picLocks noGrp="1" noChangeAspect="1"/>
          </p:cNvPicPr>
          <p:nvPr>
            <p:ph type="pic" sz="quarter" idx="26"/>
          </p:nvPr>
        </p:nvPicPr>
        <p:blipFill>
          <a:blip r:embed="rId3">
            <a:extLst>
              <a:ext uri="{28A0092B-C50C-407E-A947-70E740481C1C}">
                <a14:useLocalDpi xmlns:a14="http://schemas.microsoft.com/office/drawing/2010/main" val="0"/>
              </a:ext>
            </a:extLst>
          </a:blip>
          <a:srcRect t="289" b="289"/>
          <a:stretch>
            <a:fillRect/>
          </a:stretch>
        </p:blipFill>
        <p:spPr/>
      </p:pic>
      <p:pic>
        <p:nvPicPr>
          <p:cNvPr id="30" name="Platshållare för bild 29" descr="En bild som visar text, Grafik, Teckensnitt, logotyp&#10;&#10;Automatiskt genererad beskrivning">
            <a:extLst>
              <a:ext uri="{FF2B5EF4-FFF2-40B4-BE49-F238E27FC236}">
                <a16:creationId xmlns:a16="http://schemas.microsoft.com/office/drawing/2014/main" id="{A31155B2-6E65-5943-A5B7-1BC340151AA4}"/>
              </a:ext>
            </a:extLst>
          </p:cNvPr>
          <p:cNvPicPr>
            <a:picLocks noGrp="1" noChangeAspect="1"/>
          </p:cNvPicPr>
          <p:nvPr>
            <p:ph type="pic" sz="quarter" idx="27"/>
          </p:nvPr>
        </p:nvPicPr>
        <p:blipFill>
          <a:blip r:embed="rId4">
            <a:extLst>
              <a:ext uri="{28A0092B-C50C-407E-A947-70E740481C1C}">
                <a14:useLocalDpi xmlns:a14="http://schemas.microsoft.com/office/drawing/2010/main" val="0"/>
              </a:ext>
            </a:extLst>
          </a:blip>
          <a:srcRect/>
          <a:stretch>
            <a:fillRect/>
          </a:stretch>
        </p:blipFill>
        <p:spPr/>
      </p:pic>
      <p:pic>
        <p:nvPicPr>
          <p:cNvPr id="32" name="Platshållare för bild 31" descr="En bild som visar text, Teckensnitt, logotyp, Grafik&#10;&#10;Automatiskt genererad beskrivning">
            <a:extLst>
              <a:ext uri="{FF2B5EF4-FFF2-40B4-BE49-F238E27FC236}">
                <a16:creationId xmlns:a16="http://schemas.microsoft.com/office/drawing/2014/main" id="{AC01B0FE-BF48-496D-2DD8-5D4DA11BA985}"/>
              </a:ext>
            </a:extLst>
          </p:cNvPr>
          <p:cNvPicPr>
            <a:picLocks noGrp="1" noChangeAspect="1"/>
          </p:cNvPicPr>
          <p:nvPr>
            <p:ph type="pic" sz="quarter" idx="28"/>
          </p:nvPr>
        </p:nvPicPr>
        <p:blipFill>
          <a:blip r:embed="rId5">
            <a:extLst>
              <a:ext uri="{28A0092B-C50C-407E-A947-70E740481C1C}">
                <a14:useLocalDpi xmlns:a14="http://schemas.microsoft.com/office/drawing/2010/main" val="0"/>
              </a:ext>
            </a:extLst>
          </a:blip>
          <a:srcRect/>
          <a:stretch>
            <a:fillRect/>
          </a:stretch>
        </p:blipFill>
        <p:spPr/>
      </p:pic>
      <p:pic>
        <p:nvPicPr>
          <p:cNvPr id="36" name="Platshållare för bild 35" descr="En bild som visar text, Teckensnitt, Grafik, logotyp&#10;&#10;Automatiskt genererad beskrivning">
            <a:extLst>
              <a:ext uri="{FF2B5EF4-FFF2-40B4-BE49-F238E27FC236}">
                <a16:creationId xmlns:a16="http://schemas.microsoft.com/office/drawing/2014/main" id="{9F0D9F5D-AEC9-370B-8491-1CB683472C90}"/>
              </a:ext>
            </a:extLst>
          </p:cNvPr>
          <p:cNvPicPr>
            <a:picLocks noGrp="1" noChangeAspect="1"/>
          </p:cNvPicPr>
          <p:nvPr>
            <p:ph type="pic" sz="quarter" idx="29"/>
          </p:nvPr>
        </p:nvPicPr>
        <p:blipFill>
          <a:blip r:embed="rId6">
            <a:extLst>
              <a:ext uri="{28A0092B-C50C-407E-A947-70E740481C1C}">
                <a14:useLocalDpi xmlns:a14="http://schemas.microsoft.com/office/drawing/2010/main" val="0"/>
              </a:ext>
            </a:extLst>
          </a:blip>
          <a:srcRect l="147" r="147"/>
          <a:stretch>
            <a:fillRect/>
          </a:stretch>
        </p:blipFill>
        <p:spPr/>
      </p:pic>
      <p:pic>
        <p:nvPicPr>
          <p:cNvPr id="38" name="Platshållare för bild 37" descr="En bild som visar fågel, text, design&#10;&#10;Automatiskt genererad beskrivning">
            <a:extLst>
              <a:ext uri="{FF2B5EF4-FFF2-40B4-BE49-F238E27FC236}">
                <a16:creationId xmlns:a16="http://schemas.microsoft.com/office/drawing/2014/main" id="{A511DF31-6762-9E8C-732D-744A9379532B}"/>
              </a:ext>
            </a:extLst>
          </p:cNvPr>
          <p:cNvPicPr>
            <a:picLocks noGrp="1" noChangeAspect="1"/>
          </p:cNvPicPr>
          <p:nvPr>
            <p:ph type="pic" sz="quarter" idx="30"/>
          </p:nvPr>
        </p:nvPicPr>
        <p:blipFill>
          <a:blip r:embed="rId7">
            <a:extLst>
              <a:ext uri="{28A0092B-C50C-407E-A947-70E740481C1C}">
                <a14:useLocalDpi xmlns:a14="http://schemas.microsoft.com/office/drawing/2010/main" val="0"/>
              </a:ext>
            </a:extLst>
          </a:blip>
          <a:srcRect/>
          <a:stretch>
            <a:fillRect/>
          </a:stretch>
        </p:blipFill>
        <p:spPr/>
      </p:pic>
      <p:sp>
        <p:nvSpPr>
          <p:cNvPr id="3" name="Rubrik 13">
            <a:extLst>
              <a:ext uri="{FF2B5EF4-FFF2-40B4-BE49-F238E27FC236}">
                <a16:creationId xmlns:a16="http://schemas.microsoft.com/office/drawing/2014/main" id="{5A44DBE4-CFD2-30F1-D2EA-C68606EB33B5}"/>
              </a:ext>
            </a:extLst>
          </p:cNvPr>
          <p:cNvSpPr>
            <a:spLocks noGrp="1"/>
          </p:cNvSpPr>
          <p:nvPr>
            <p:ph type="title"/>
          </p:nvPr>
        </p:nvSpPr>
        <p:spPr>
          <a:xfrm>
            <a:off x="1624013" y="433388"/>
            <a:ext cx="8572500" cy="898525"/>
          </a:xfrm>
        </p:spPr>
        <p:txBody>
          <a:bodyPr/>
          <a:lstStyle/>
          <a:p>
            <a:r>
              <a:rPr lang="sv-SE" dirty="0"/>
              <a:t>Granskning- och rådgivningstjänster 2022</a:t>
            </a:r>
          </a:p>
        </p:txBody>
      </p:sp>
      <p:pic>
        <p:nvPicPr>
          <p:cNvPr id="4" name="Platshållare för bild 3">
            <a:extLst>
              <a:ext uri="{FF2B5EF4-FFF2-40B4-BE49-F238E27FC236}">
                <a16:creationId xmlns:a16="http://schemas.microsoft.com/office/drawing/2014/main" id="{2D029E7A-B1DA-F12C-5216-581091DB9800}"/>
              </a:ext>
            </a:extLst>
          </p:cNvPr>
          <p:cNvPicPr>
            <a:picLocks noGrp="1" noChangeAspect="1"/>
          </p:cNvPicPr>
          <p:nvPr>
            <p:ph type="pic" sz="quarter" idx="42"/>
          </p:nvPr>
        </p:nvPicPr>
        <p:blipFill>
          <a:blip r:embed="rId8">
            <a:extLst>
              <a:ext uri="{96DAC541-7B7A-43D3-8B79-37D633B846F1}">
                <asvg:svgBlip xmlns:asvg="http://schemas.microsoft.com/office/drawing/2016/SVG/main" r:embed="rId9"/>
              </a:ext>
            </a:extLst>
          </a:blip>
          <a:srcRect l="88" r="88"/>
          <a:stretch>
            <a:fillRect/>
          </a:stretch>
        </p:blipFill>
        <p:spPr>
          <a:xfrm>
            <a:off x="576263" y="428625"/>
            <a:ext cx="898525" cy="900113"/>
          </a:xfrm>
          <a:prstGeom prst="rect">
            <a:avLst/>
          </a:prstGeom>
        </p:spPr>
      </p:pic>
    </p:spTree>
    <p:extLst>
      <p:ext uri="{BB962C8B-B14F-4D97-AF65-F5344CB8AC3E}">
        <p14:creationId xmlns:p14="http://schemas.microsoft.com/office/powerpoint/2010/main" val="1131916351"/>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Avtalskort mall.potx" id="{18ACA0A4-90AA-4935-B79A-899304D2EE78}" vid="{A404F9E9-3AFB-454B-821F-B7AF73B5333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261B5BABC2062046A3A6C7BA83E1064C" ma:contentTypeVersion="10" ma:contentTypeDescription="Skapa ett nytt dokument." ma:contentTypeScope="" ma:versionID="558cb83ec7cdb221a774d0b7d86f73e5">
  <xsd:schema xmlns:xsd="http://www.w3.org/2001/XMLSchema" xmlns:xs="http://www.w3.org/2001/XMLSchema" xmlns:p="http://schemas.microsoft.com/office/2006/metadata/properties" xmlns:ns3="17798c2e-8ec6-411a-92bf-42cada8c5360" targetNamespace="http://schemas.microsoft.com/office/2006/metadata/properties" ma:root="true" ma:fieldsID="0ebfa375b3427caae85372d13753e19e" ns3:_="">
    <xsd:import namespace="17798c2e-8ec6-411a-92bf-42cada8c53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798c2e-8ec6-411a-92bf-42cada8c53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ABDA6A-1F6C-4B42-8544-08E5AE6AC91F}">
  <ds:schemaRefs>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 ds:uri="http://www.w3.org/XML/1998/namespace"/>
    <ds:schemaRef ds:uri="http://schemas.microsoft.com/office/infopath/2007/PartnerControls"/>
    <ds:schemaRef ds:uri="17798c2e-8ec6-411a-92bf-42cada8c5360"/>
  </ds:schemaRefs>
</ds:datastoreItem>
</file>

<file path=customXml/itemProps2.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3.xml><?xml version="1.0" encoding="utf-8"?>
<ds:datastoreItem xmlns:ds="http://schemas.openxmlformats.org/officeDocument/2006/customXml" ds:itemID="{58DCA370-3D7E-423A-A625-328FC6152E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798c2e-8ec6-411a-92bf-42cada8c53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Avtalskort mall_MASTER</Template>
  <TotalTime>760</TotalTime>
  <Words>873</Words>
  <Application>Microsoft Office PowerPoint</Application>
  <PresentationFormat>Bredbild</PresentationFormat>
  <Paragraphs>88</Paragraphs>
  <Slides>3</Slides>
  <Notes>0</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vt:i4>
      </vt:variant>
    </vt:vector>
  </HeadingPairs>
  <TitlesOfParts>
    <vt:vector size="7" baseType="lpstr">
      <vt:lpstr>Arial</vt:lpstr>
      <vt:lpstr>Calibri</vt:lpstr>
      <vt:lpstr>Corbel</vt:lpstr>
      <vt:lpstr>Adda - Inköprscentral</vt:lpstr>
      <vt:lpstr>PowerPoint-presentation</vt:lpstr>
      <vt:lpstr>Granskning- och rådgivningstjänster 2022</vt:lpstr>
      <vt:lpstr>Granskning- och rådgivningstjänster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Broniarczyk Emilia</dc:creator>
  <cp:lastModifiedBy>Holmén Tobias</cp:lastModifiedBy>
  <cp:revision>42</cp:revision>
  <dcterms:created xsi:type="dcterms:W3CDTF">2023-07-14T07:24:36Z</dcterms:created>
  <dcterms:modified xsi:type="dcterms:W3CDTF">2024-01-22T07:41:45Z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0x010100261B5BABC2062046A3A6C7BA83E1064C</vt:lpwstr>
  </property>
</Properties>
</file>