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82" r:id="rId5"/>
    <p:sldId id="283" r:id="rId6"/>
    <p:sldId id="284"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koner" id="{406AD02E-50CA-4DF7-BD77-0DDDA8385162}">
          <p14:sldIdLst>
            <p14:sldId id="282"/>
          </p14:sldIdLst>
        </p14:section>
        <p14:section name="Avtal" id="{C0D6380D-8438-43FF-990C-735F5FC0CBAF}">
          <p14:sldIdLst>
            <p14:sldId id="28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1" autoAdjust="0"/>
    <p:restoredTop sz="94660"/>
  </p:normalViewPr>
  <p:slideViewPr>
    <p:cSldViewPr snapToGrid="0">
      <p:cViewPr varScale="1">
        <p:scale>
          <a:sx n="112" d="100"/>
          <a:sy n="112" d="100"/>
        </p:scale>
        <p:origin x="114" y="14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2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D33F4-BD81-4C01-A010-255883ABD6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44EF17-D550-44F8-ABCE-B4DA6C148C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C66E9-BBA4-4CCD-BF22-2433B80B94C8}" type="datetimeFigureOut">
              <a:rPr lang="en-GB" smtClean="0"/>
              <a:t>25/04/2023</a:t>
            </a:fld>
            <a:endParaRPr lang="en-GB"/>
          </a:p>
        </p:txBody>
      </p:sp>
      <p:sp>
        <p:nvSpPr>
          <p:cNvPr id="4" name="Footer Placeholder 3">
            <a:extLst>
              <a:ext uri="{FF2B5EF4-FFF2-40B4-BE49-F238E27FC236}">
                <a16:creationId xmlns:a16="http://schemas.microsoft.com/office/drawing/2014/main" id="{3C38A605-DA4D-4163-89A6-4D5195881B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7DAD345-4505-42F2-A673-DFDB85C77F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4C2E4-42E3-41E8-90E1-D216B62FF5DD}" type="slidenum">
              <a:rPr lang="en-GB" smtClean="0"/>
              <a:t>‹#›</a:t>
            </a:fld>
            <a:endParaRPr lang="en-GB"/>
          </a:p>
        </p:txBody>
      </p:sp>
    </p:spTree>
    <p:extLst>
      <p:ext uri="{BB962C8B-B14F-4D97-AF65-F5344CB8AC3E}">
        <p14:creationId xmlns:p14="http://schemas.microsoft.com/office/powerpoint/2010/main" val="364067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A2118-E44C-4179-9E83-AD7BBEFED0C2}" type="datetimeFigureOut">
              <a:rPr lang="sv-SE" smtClean="0"/>
              <a:t>2023-04-25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52A5-C79E-44C9-9B24-627C2425C3D7}" type="slidenum">
              <a:rPr lang="sv-SE" smtClean="0"/>
              <a:t>‹#›</a:t>
            </a:fld>
            <a:endParaRPr lang="sv-SE"/>
          </a:p>
        </p:txBody>
      </p:sp>
    </p:spTree>
    <p:extLst>
      <p:ext uri="{BB962C8B-B14F-4D97-AF65-F5344CB8AC3E}">
        <p14:creationId xmlns:p14="http://schemas.microsoft.com/office/powerpoint/2010/main" val="219723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talsmall sidan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1" y="432842"/>
            <a:ext cx="5506644" cy="899071"/>
          </a:xfrm>
        </p:spPr>
        <p:txBody>
          <a:bodyPr anchor="b"/>
          <a:lstStyle>
            <a:lvl1pPr>
              <a:defRPr sz="2800"/>
            </a:lvl1pPr>
          </a:lstStyle>
          <a:p>
            <a:r>
              <a:rPr lang="sv-SE" dirty="0"/>
              <a:t>Rubrik</a:t>
            </a:r>
          </a:p>
        </p:txBody>
      </p:sp>
      <p:sp>
        <p:nvSpPr>
          <p:cNvPr id="47" name="Platshållare för text 49">
            <a:extLst>
              <a:ext uri="{FF2B5EF4-FFF2-40B4-BE49-F238E27FC236}">
                <a16:creationId xmlns:a16="http://schemas.microsoft.com/office/drawing/2014/main" id="{AA219FD9-1935-47DD-8C30-4055ACFFC0FE}"/>
              </a:ext>
            </a:extLst>
          </p:cNvPr>
          <p:cNvSpPr>
            <a:spLocks noGrp="1"/>
          </p:cNvSpPr>
          <p:nvPr>
            <p:ph type="body" sz="quarter" idx="29" hasCustomPrompt="1"/>
          </p:nvPr>
        </p:nvSpPr>
        <p:spPr>
          <a:xfrm>
            <a:off x="431673" y="1435395"/>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2"/>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Enkelhet</a:t>
            </a:r>
          </a:p>
        </p:txBody>
      </p:sp>
      <p:sp>
        <p:nvSpPr>
          <p:cNvPr id="37" name="Platshållare för text 36">
            <a:extLst>
              <a:ext uri="{FF2B5EF4-FFF2-40B4-BE49-F238E27FC236}">
                <a16:creationId xmlns:a16="http://schemas.microsoft.com/office/drawing/2014/main" id="{908FD992-182C-4482-82C5-944AD44E24B9}"/>
              </a:ext>
            </a:extLst>
          </p:cNvPr>
          <p:cNvSpPr>
            <a:spLocks noGrp="1"/>
          </p:cNvSpPr>
          <p:nvPr>
            <p:ph type="body" sz="quarter" idx="10"/>
          </p:nvPr>
        </p:nvSpPr>
        <p:spPr>
          <a:xfrm>
            <a:off x="1628430" y="1435396"/>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49" name="Platshållare för text 49">
            <a:extLst>
              <a:ext uri="{FF2B5EF4-FFF2-40B4-BE49-F238E27FC236}">
                <a16:creationId xmlns:a16="http://schemas.microsoft.com/office/drawing/2014/main" id="{C6D39943-FF66-4D44-9D6D-517F422422A0}"/>
              </a:ext>
            </a:extLst>
          </p:cNvPr>
          <p:cNvSpPr>
            <a:spLocks noGrp="1"/>
          </p:cNvSpPr>
          <p:nvPr>
            <p:ph type="body" sz="quarter" idx="30" hasCustomPrompt="1"/>
          </p:nvPr>
        </p:nvSpPr>
        <p:spPr>
          <a:xfrm>
            <a:off x="431673" y="2397736"/>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3"/>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Hållbarhet</a:t>
            </a:r>
          </a:p>
        </p:txBody>
      </p:sp>
      <p:sp>
        <p:nvSpPr>
          <p:cNvPr id="39" name="Platshållare för text 38">
            <a:extLst>
              <a:ext uri="{FF2B5EF4-FFF2-40B4-BE49-F238E27FC236}">
                <a16:creationId xmlns:a16="http://schemas.microsoft.com/office/drawing/2014/main" id="{9856E560-735F-4D71-AB2C-B100E8D91F9B}"/>
              </a:ext>
            </a:extLst>
          </p:cNvPr>
          <p:cNvSpPr>
            <a:spLocks noGrp="1"/>
          </p:cNvSpPr>
          <p:nvPr>
            <p:ph type="body" sz="quarter" idx="11"/>
          </p:nvPr>
        </p:nvSpPr>
        <p:spPr>
          <a:xfrm>
            <a:off x="1636086" y="2397737"/>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4" name="Platshållare för text 49">
            <a:extLst>
              <a:ext uri="{FF2B5EF4-FFF2-40B4-BE49-F238E27FC236}">
                <a16:creationId xmlns:a16="http://schemas.microsoft.com/office/drawing/2014/main" id="{7D6CD46B-1572-4161-91E3-6AA108AEE3BE}"/>
              </a:ext>
            </a:extLst>
          </p:cNvPr>
          <p:cNvSpPr>
            <a:spLocks noGrp="1"/>
          </p:cNvSpPr>
          <p:nvPr>
            <p:ph type="body" sz="quarter" idx="31" hasCustomPrompt="1"/>
          </p:nvPr>
        </p:nvSpPr>
        <p:spPr>
          <a:xfrm>
            <a:off x="431673" y="3360077"/>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4"/>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Besparing</a:t>
            </a:r>
          </a:p>
        </p:txBody>
      </p:sp>
      <p:sp>
        <p:nvSpPr>
          <p:cNvPr id="40" name="Platshållare för text 39">
            <a:extLst>
              <a:ext uri="{FF2B5EF4-FFF2-40B4-BE49-F238E27FC236}">
                <a16:creationId xmlns:a16="http://schemas.microsoft.com/office/drawing/2014/main" id="{FF4E4C60-829E-40D1-B2D7-B26FAD0868B8}"/>
              </a:ext>
            </a:extLst>
          </p:cNvPr>
          <p:cNvSpPr>
            <a:spLocks noGrp="1"/>
          </p:cNvSpPr>
          <p:nvPr>
            <p:ph type="body" sz="quarter" idx="12"/>
          </p:nvPr>
        </p:nvSpPr>
        <p:spPr>
          <a:xfrm>
            <a:off x="1636086" y="3360078"/>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5" name="Platshållare för text 49">
            <a:extLst>
              <a:ext uri="{FF2B5EF4-FFF2-40B4-BE49-F238E27FC236}">
                <a16:creationId xmlns:a16="http://schemas.microsoft.com/office/drawing/2014/main" id="{DE00D6EC-6105-418C-88D8-A677378910A1}"/>
              </a:ext>
            </a:extLst>
          </p:cNvPr>
          <p:cNvSpPr>
            <a:spLocks noGrp="1"/>
          </p:cNvSpPr>
          <p:nvPr>
            <p:ph type="body" sz="quarter" idx="32" hasCustomPrompt="1"/>
          </p:nvPr>
        </p:nvSpPr>
        <p:spPr>
          <a:xfrm>
            <a:off x="431673" y="4322418"/>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5"/>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Innovation</a:t>
            </a:r>
          </a:p>
        </p:txBody>
      </p:sp>
      <p:sp>
        <p:nvSpPr>
          <p:cNvPr id="41" name="Platshållare för text 40">
            <a:extLst>
              <a:ext uri="{FF2B5EF4-FFF2-40B4-BE49-F238E27FC236}">
                <a16:creationId xmlns:a16="http://schemas.microsoft.com/office/drawing/2014/main" id="{63264183-49D5-49A0-B84A-6BC0DF51E527}"/>
              </a:ext>
            </a:extLst>
          </p:cNvPr>
          <p:cNvSpPr>
            <a:spLocks noGrp="1"/>
          </p:cNvSpPr>
          <p:nvPr>
            <p:ph type="body" sz="quarter" idx="13"/>
          </p:nvPr>
        </p:nvSpPr>
        <p:spPr>
          <a:xfrm>
            <a:off x="1636086" y="4322419"/>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6" name="Platshållare för text 49">
            <a:extLst>
              <a:ext uri="{FF2B5EF4-FFF2-40B4-BE49-F238E27FC236}">
                <a16:creationId xmlns:a16="http://schemas.microsoft.com/office/drawing/2014/main" id="{19634749-DE79-406C-AFC9-D94FAB214424}"/>
              </a:ext>
            </a:extLst>
          </p:cNvPr>
          <p:cNvSpPr>
            <a:spLocks noGrp="1"/>
          </p:cNvSpPr>
          <p:nvPr>
            <p:ph type="body" sz="quarter" idx="33" hasCustomPrompt="1"/>
          </p:nvPr>
        </p:nvSpPr>
        <p:spPr>
          <a:xfrm>
            <a:off x="431673" y="5284760"/>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6"/>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Digitalisering</a:t>
            </a:r>
          </a:p>
        </p:txBody>
      </p:sp>
      <p:sp>
        <p:nvSpPr>
          <p:cNvPr id="43" name="Platshållare för text 42">
            <a:extLst>
              <a:ext uri="{FF2B5EF4-FFF2-40B4-BE49-F238E27FC236}">
                <a16:creationId xmlns:a16="http://schemas.microsoft.com/office/drawing/2014/main" id="{D2687D84-3794-4DDB-AC95-819B96B15393}"/>
              </a:ext>
            </a:extLst>
          </p:cNvPr>
          <p:cNvSpPr>
            <a:spLocks noGrp="1"/>
          </p:cNvSpPr>
          <p:nvPr>
            <p:ph type="body" sz="quarter" idx="14"/>
          </p:nvPr>
        </p:nvSpPr>
        <p:spPr>
          <a:xfrm>
            <a:off x="1636086" y="5284760"/>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2" name="Platshållare för text 61">
            <a:extLst>
              <a:ext uri="{FF2B5EF4-FFF2-40B4-BE49-F238E27FC236}">
                <a16:creationId xmlns:a16="http://schemas.microsoft.com/office/drawing/2014/main" id="{96D62C6D-DE97-4C72-B741-851A4F37B239}"/>
              </a:ext>
            </a:extLst>
          </p:cNvPr>
          <p:cNvSpPr>
            <a:spLocks noGrp="1"/>
          </p:cNvSpPr>
          <p:nvPr>
            <p:ph type="body" sz="quarter" idx="27" hasCustomPrompt="1"/>
          </p:nvPr>
        </p:nvSpPr>
        <p:spPr>
          <a:xfrm>
            <a:off x="9704093" y="428332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Avtalsuppföljning</a:t>
            </a:r>
          </a:p>
        </p:txBody>
      </p:sp>
      <p:sp>
        <p:nvSpPr>
          <p:cNvPr id="63" name="Platshållare för text 62">
            <a:extLst>
              <a:ext uri="{FF2B5EF4-FFF2-40B4-BE49-F238E27FC236}">
                <a16:creationId xmlns:a16="http://schemas.microsoft.com/office/drawing/2014/main" id="{AF8E6400-64BB-4B7A-9F82-A0B0AA497F72}"/>
              </a:ext>
            </a:extLst>
          </p:cNvPr>
          <p:cNvSpPr>
            <a:spLocks noGrp="1"/>
          </p:cNvSpPr>
          <p:nvPr>
            <p:ph type="body" sz="quarter" idx="28"/>
          </p:nvPr>
        </p:nvSpPr>
        <p:spPr>
          <a:xfrm>
            <a:off x="9704092" y="4621685"/>
            <a:ext cx="2040714" cy="84641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8" name="Platshållare för text 57">
            <a:extLst>
              <a:ext uri="{FF2B5EF4-FFF2-40B4-BE49-F238E27FC236}">
                <a16:creationId xmlns:a16="http://schemas.microsoft.com/office/drawing/2014/main" id="{1D58BAE4-AC6C-410A-89C5-8DB47D990239}"/>
              </a:ext>
            </a:extLst>
          </p:cNvPr>
          <p:cNvSpPr>
            <a:spLocks noGrp="1"/>
          </p:cNvSpPr>
          <p:nvPr>
            <p:ph type="body" sz="quarter" idx="23" hasCustomPrompt="1"/>
          </p:nvPr>
        </p:nvSpPr>
        <p:spPr>
          <a:xfrm>
            <a:off x="9704093"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Anbudsområden</a:t>
            </a:r>
          </a:p>
        </p:txBody>
      </p:sp>
      <p:sp>
        <p:nvSpPr>
          <p:cNvPr id="59" name="Platshållare för text 58">
            <a:extLst>
              <a:ext uri="{FF2B5EF4-FFF2-40B4-BE49-F238E27FC236}">
                <a16:creationId xmlns:a16="http://schemas.microsoft.com/office/drawing/2014/main" id="{43863816-1B70-42AF-9B9B-41B0E97C8608}"/>
              </a:ext>
            </a:extLst>
          </p:cNvPr>
          <p:cNvSpPr>
            <a:spLocks noGrp="1"/>
          </p:cNvSpPr>
          <p:nvPr>
            <p:ph type="body" sz="quarter" idx="24"/>
          </p:nvPr>
        </p:nvSpPr>
        <p:spPr>
          <a:xfrm>
            <a:off x="9704093" y="779384"/>
            <a:ext cx="2040714" cy="203235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9388" indent="-179388">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0" name="Platshållare för text 49">
            <a:extLst>
              <a:ext uri="{FF2B5EF4-FFF2-40B4-BE49-F238E27FC236}">
                <a16:creationId xmlns:a16="http://schemas.microsoft.com/office/drawing/2014/main" id="{AE53ADFB-188E-4942-9E83-DA874B1E017D}"/>
              </a:ext>
            </a:extLst>
          </p:cNvPr>
          <p:cNvSpPr>
            <a:spLocks noGrp="1"/>
          </p:cNvSpPr>
          <p:nvPr>
            <p:ph type="body" sz="quarter" idx="15" hasCustomPrompt="1"/>
          </p:nvPr>
        </p:nvSpPr>
        <p:spPr>
          <a:xfrm>
            <a:off x="7505522"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Avtalstid</a:t>
            </a:r>
          </a:p>
        </p:txBody>
      </p:sp>
      <p:sp>
        <p:nvSpPr>
          <p:cNvPr id="51" name="Platshållare för text 50">
            <a:extLst>
              <a:ext uri="{FF2B5EF4-FFF2-40B4-BE49-F238E27FC236}">
                <a16:creationId xmlns:a16="http://schemas.microsoft.com/office/drawing/2014/main" id="{C14C6910-4EEA-4B2C-AF7E-BCB0FC12D5CC}"/>
              </a:ext>
            </a:extLst>
          </p:cNvPr>
          <p:cNvSpPr>
            <a:spLocks noGrp="1"/>
          </p:cNvSpPr>
          <p:nvPr>
            <p:ph type="body" sz="quarter" idx="16"/>
          </p:nvPr>
        </p:nvSpPr>
        <p:spPr>
          <a:xfrm>
            <a:off x="7505522" y="779383"/>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cxnSp>
        <p:nvCxnSpPr>
          <p:cNvPr id="28" name="Rak koppling 27">
            <a:extLst>
              <a:ext uri="{FF2B5EF4-FFF2-40B4-BE49-F238E27FC236}">
                <a16:creationId xmlns:a16="http://schemas.microsoft.com/office/drawing/2014/main" id="{883B8140-BDA1-49C1-A524-806BC84FD861}"/>
              </a:ext>
            </a:extLst>
          </p:cNvPr>
          <p:cNvCxnSpPr>
            <a:cxnSpLocks/>
          </p:cNvCxnSpPr>
          <p:nvPr userDrawn="1"/>
        </p:nvCxnSpPr>
        <p:spPr>
          <a:xfrm flipV="1">
            <a:off x="7320298" y="423863"/>
            <a:ext cx="0" cy="57717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Platshållare för sidfot 3">
            <a:extLst>
              <a:ext uri="{FF2B5EF4-FFF2-40B4-BE49-F238E27FC236}">
                <a16:creationId xmlns:a16="http://schemas.microsoft.com/office/drawing/2014/main" id="{CD5B92C8-E142-4DC1-8FAB-8059F0DA193E}"/>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52" name="Platshållare för text 51">
            <a:extLst>
              <a:ext uri="{FF2B5EF4-FFF2-40B4-BE49-F238E27FC236}">
                <a16:creationId xmlns:a16="http://schemas.microsoft.com/office/drawing/2014/main" id="{2E300EBC-4B31-4632-B279-1A94ED66A5E5}"/>
              </a:ext>
            </a:extLst>
          </p:cNvPr>
          <p:cNvSpPr>
            <a:spLocks noGrp="1"/>
          </p:cNvSpPr>
          <p:nvPr>
            <p:ph type="body" sz="quarter" idx="17" hasCustomPrompt="1"/>
          </p:nvPr>
        </p:nvSpPr>
        <p:spPr>
          <a:xfrm>
            <a:off x="7505522" y="1495443"/>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Avropsförfarande</a:t>
            </a:r>
          </a:p>
        </p:txBody>
      </p:sp>
      <p:sp>
        <p:nvSpPr>
          <p:cNvPr id="53" name="Platshållare för text 52">
            <a:extLst>
              <a:ext uri="{FF2B5EF4-FFF2-40B4-BE49-F238E27FC236}">
                <a16:creationId xmlns:a16="http://schemas.microsoft.com/office/drawing/2014/main" id="{D71E3BCC-4DA4-4190-80B5-94A1A77F54BE}"/>
              </a:ext>
            </a:extLst>
          </p:cNvPr>
          <p:cNvSpPr>
            <a:spLocks noGrp="1"/>
          </p:cNvSpPr>
          <p:nvPr>
            <p:ph type="body" sz="quarter" idx="18"/>
          </p:nvPr>
        </p:nvSpPr>
        <p:spPr>
          <a:xfrm>
            <a:off x="7505522" y="1837817"/>
            <a:ext cx="2040714" cy="97391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B55885AB-2B23-4475-A1FE-C4508FC0479A}"/>
              </a:ext>
            </a:extLst>
          </p:cNvPr>
          <p:cNvSpPr>
            <a:spLocks noGrp="1"/>
          </p:cNvSpPr>
          <p:nvPr>
            <p:ph type="body" sz="quarter" idx="19" hasCustomPrompt="1"/>
          </p:nvPr>
        </p:nvSpPr>
        <p:spPr>
          <a:xfrm>
            <a:off x="7505522"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Leverantörer (X)</a:t>
            </a:r>
          </a:p>
        </p:txBody>
      </p:sp>
      <p:sp>
        <p:nvSpPr>
          <p:cNvPr id="55" name="Platshållare för text 54">
            <a:extLst>
              <a:ext uri="{FF2B5EF4-FFF2-40B4-BE49-F238E27FC236}">
                <a16:creationId xmlns:a16="http://schemas.microsoft.com/office/drawing/2014/main" id="{E7726555-EEFC-4E01-BE40-0B7E97C062BE}"/>
              </a:ext>
            </a:extLst>
          </p:cNvPr>
          <p:cNvSpPr>
            <a:spLocks noGrp="1"/>
          </p:cNvSpPr>
          <p:nvPr>
            <p:ph type="body" sz="quarter" idx="20"/>
          </p:nvPr>
        </p:nvSpPr>
        <p:spPr>
          <a:xfrm>
            <a:off x="7505522" y="3169509"/>
            <a:ext cx="2040714" cy="2029019"/>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80975" indent="-180975">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6" name="Platshållare för text 55">
            <a:extLst>
              <a:ext uri="{FF2B5EF4-FFF2-40B4-BE49-F238E27FC236}">
                <a16:creationId xmlns:a16="http://schemas.microsoft.com/office/drawing/2014/main" id="{9BA206DD-F258-4CD7-8BE6-0132BDF1128F}"/>
              </a:ext>
            </a:extLst>
          </p:cNvPr>
          <p:cNvSpPr>
            <a:spLocks noGrp="1"/>
          </p:cNvSpPr>
          <p:nvPr>
            <p:ph type="body" sz="quarter" idx="21" hasCustomPrompt="1"/>
          </p:nvPr>
        </p:nvSpPr>
        <p:spPr>
          <a:xfrm>
            <a:off x="7505522" y="519852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Pris och sortiment</a:t>
            </a:r>
          </a:p>
        </p:txBody>
      </p:sp>
      <p:sp>
        <p:nvSpPr>
          <p:cNvPr id="57" name="Platshållare för text 56">
            <a:extLst>
              <a:ext uri="{FF2B5EF4-FFF2-40B4-BE49-F238E27FC236}">
                <a16:creationId xmlns:a16="http://schemas.microsoft.com/office/drawing/2014/main" id="{5B8FF462-4230-4737-95D2-23B96A778C6E}"/>
              </a:ext>
            </a:extLst>
          </p:cNvPr>
          <p:cNvSpPr>
            <a:spLocks noGrp="1"/>
          </p:cNvSpPr>
          <p:nvPr>
            <p:ph type="body" sz="quarter" idx="22"/>
          </p:nvPr>
        </p:nvSpPr>
        <p:spPr>
          <a:xfrm>
            <a:off x="7505522" y="5528771"/>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tabLst>
                <a:tab pos="87313" algn="l"/>
              </a:tabLst>
              <a:defRPr sz="1050"/>
            </a:lvl1pPr>
            <a:lvl2pPr>
              <a:defRPr sz="1100"/>
            </a:lvl2pPr>
            <a:lvl3pPr>
              <a:defRPr sz="1050"/>
            </a:lvl3pPr>
            <a:lvl4pPr>
              <a:defRPr sz="1000"/>
            </a:lvl4pPr>
            <a:lvl5pPr>
              <a:defRPr sz="1000"/>
            </a:lvl5pPr>
          </a:lstStyle>
          <a:p>
            <a:pPr lvl="0"/>
            <a:r>
              <a:rPr lang="sv-SE"/>
              <a:t>Redigera format för bakgrundstext</a:t>
            </a:r>
          </a:p>
        </p:txBody>
      </p:sp>
      <p:sp>
        <p:nvSpPr>
          <p:cNvPr id="60" name="Platshållare för text 59">
            <a:extLst>
              <a:ext uri="{FF2B5EF4-FFF2-40B4-BE49-F238E27FC236}">
                <a16:creationId xmlns:a16="http://schemas.microsoft.com/office/drawing/2014/main" id="{77C359DC-859E-4DC2-BF7E-B485FF0CBB60}"/>
              </a:ext>
            </a:extLst>
          </p:cNvPr>
          <p:cNvSpPr>
            <a:spLocks noGrp="1"/>
          </p:cNvSpPr>
          <p:nvPr>
            <p:ph type="body" sz="quarter" idx="25" hasCustomPrompt="1"/>
          </p:nvPr>
        </p:nvSpPr>
        <p:spPr>
          <a:xfrm>
            <a:off x="9704093"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Leveransvillkor</a:t>
            </a:r>
          </a:p>
        </p:txBody>
      </p:sp>
      <p:sp>
        <p:nvSpPr>
          <p:cNvPr id="61" name="Platshållare för text 60">
            <a:extLst>
              <a:ext uri="{FF2B5EF4-FFF2-40B4-BE49-F238E27FC236}">
                <a16:creationId xmlns:a16="http://schemas.microsoft.com/office/drawing/2014/main" id="{32D1AECF-E945-4A00-9158-7D7EB6D3DE75}"/>
              </a:ext>
            </a:extLst>
          </p:cNvPr>
          <p:cNvSpPr>
            <a:spLocks noGrp="1"/>
          </p:cNvSpPr>
          <p:nvPr>
            <p:ph type="body" sz="quarter" idx="26"/>
          </p:nvPr>
        </p:nvSpPr>
        <p:spPr>
          <a:xfrm>
            <a:off x="9704093" y="3169509"/>
            <a:ext cx="2040714" cy="1069541"/>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sp>
        <p:nvSpPr>
          <p:cNvPr id="42" name="Platshållare för bild 41">
            <a:extLst>
              <a:ext uri="{FF2B5EF4-FFF2-40B4-BE49-F238E27FC236}">
                <a16:creationId xmlns:a16="http://schemas.microsoft.com/office/drawing/2014/main" id="{7B083E8C-9717-4BED-AC64-617DE161D3EE}"/>
              </a:ext>
            </a:extLst>
          </p:cNvPr>
          <p:cNvSpPr>
            <a:spLocks noGrp="1"/>
          </p:cNvSpPr>
          <p:nvPr>
            <p:ph type="pic" sz="quarter" idx="40"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393356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talsmall sidan 2">
    <p:spTree>
      <p:nvGrpSpPr>
        <p:cNvPr id="1" name=""/>
        <p:cNvGrpSpPr/>
        <p:nvPr/>
      </p:nvGrpSpPr>
      <p:grpSpPr>
        <a:xfrm>
          <a:off x="0" y="0"/>
          <a:ext cx="0" cy="0"/>
          <a:chOff x="0" y="0"/>
          <a:chExt cx="0" cy="0"/>
        </a:xfrm>
      </p:grpSpPr>
      <p:sp>
        <p:nvSpPr>
          <p:cNvPr id="50" name="Platshållare för text 49">
            <a:extLst>
              <a:ext uri="{FF2B5EF4-FFF2-40B4-BE49-F238E27FC236}">
                <a16:creationId xmlns:a16="http://schemas.microsoft.com/office/drawing/2014/main" id="{43E7B103-CDED-4F6B-882B-85BCD09D4AED}"/>
              </a:ext>
            </a:extLst>
          </p:cNvPr>
          <p:cNvSpPr>
            <a:spLocks noGrp="1"/>
          </p:cNvSpPr>
          <p:nvPr>
            <p:ph type="body" sz="quarter" idx="15" hasCustomPrompt="1"/>
          </p:nvPr>
        </p:nvSpPr>
        <p:spPr>
          <a:xfrm>
            <a:off x="435775"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Omfattning</a:t>
            </a:r>
          </a:p>
        </p:txBody>
      </p:sp>
      <p:sp>
        <p:nvSpPr>
          <p:cNvPr id="51" name="Platshållare för text 50">
            <a:extLst>
              <a:ext uri="{FF2B5EF4-FFF2-40B4-BE49-F238E27FC236}">
                <a16:creationId xmlns:a16="http://schemas.microsoft.com/office/drawing/2014/main" id="{F3651281-ACD0-4D3F-ABF1-1CDE8319BDDF}"/>
              </a:ext>
            </a:extLst>
          </p:cNvPr>
          <p:cNvSpPr>
            <a:spLocks noGrp="1"/>
          </p:cNvSpPr>
          <p:nvPr>
            <p:ph type="body" sz="quarter" idx="16"/>
          </p:nvPr>
        </p:nvSpPr>
        <p:spPr>
          <a:xfrm>
            <a:off x="435775" y="1772460"/>
            <a:ext cx="4680000" cy="2761113"/>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10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0BE7DE30-0700-429D-9820-1325B8DA1A95}"/>
              </a:ext>
            </a:extLst>
          </p:cNvPr>
          <p:cNvSpPr>
            <a:spLocks noGrp="1"/>
          </p:cNvSpPr>
          <p:nvPr>
            <p:ph type="body" sz="quarter" idx="20"/>
          </p:nvPr>
        </p:nvSpPr>
        <p:spPr>
          <a:xfrm>
            <a:off x="435775" y="4943475"/>
            <a:ext cx="4680000" cy="1241426"/>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5" name="Platshållare för text 54">
            <a:extLst>
              <a:ext uri="{FF2B5EF4-FFF2-40B4-BE49-F238E27FC236}">
                <a16:creationId xmlns:a16="http://schemas.microsoft.com/office/drawing/2014/main" id="{ABF05006-22E5-436B-ADAC-21DEC28B298E}"/>
              </a:ext>
            </a:extLst>
          </p:cNvPr>
          <p:cNvSpPr>
            <a:spLocks noGrp="1"/>
          </p:cNvSpPr>
          <p:nvPr>
            <p:ph type="body" sz="quarter" idx="21" hasCustomPrompt="1"/>
          </p:nvPr>
        </p:nvSpPr>
        <p:spPr>
          <a:xfrm>
            <a:off x="5516223"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Fördjupning av nyttor</a:t>
            </a:r>
          </a:p>
        </p:txBody>
      </p:sp>
      <p:sp>
        <p:nvSpPr>
          <p:cNvPr id="56" name="Platshållare för text 55">
            <a:extLst>
              <a:ext uri="{FF2B5EF4-FFF2-40B4-BE49-F238E27FC236}">
                <a16:creationId xmlns:a16="http://schemas.microsoft.com/office/drawing/2014/main" id="{5D2E19DB-20BE-4F89-A219-2D9821FF37A1}"/>
              </a:ext>
            </a:extLst>
          </p:cNvPr>
          <p:cNvSpPr>
            <a:spLocks noGrp="1"/>
          </p:cNvSpPr>
          <p:nvPr>
            <p:ph type="body" sz="quarter" idx="22"/>
          </p:nvPr>
        </p:nvSpPr>
        <p:spPr>
          <a:xfrm>
            <a:off x="5516229" y="1772459"/>
            <a:ext cx="4680000" cy="210554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7" name="Platshållare för text 56">
            <a:extLst>
              <a:ext uri="{FF2B5EF4-FFF2-40B4-BE49-F238E27FC236}">
                <a16:creationId xmlns:a16="http://schemas.microsoft.com/office/drawing/2014/main" id="{DAB0C25C-708F-41B8-8546-728202F5F245}"/>
              </a:ext>
            </a:extLst>
          </p:cNvPr>
          <p:cNvSpPr>
            <a:spLocks noGrp="1"/>
          </p:cNvSpPr>
          <p:nvPr>
            <p:ph type="body" sz="quarter" idx="23" hasCustomPrompt="1"/>
          </p:nvPr>
        </p:nvSpPr>
        <p:spPr>
          <a:xfrm>
            <a:off x="5516223" y="395705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Hållbarhet</a:t>
            </a:r>
          </a:p>
        </p:txBody>
      </p:sp>
      <p:sp>
        <p:nvSpPr>
          <p:cNvPr id="58" name="Platshållare för text 57">
            <a:extLst>
              <a:ext uri="{FF2B5EF4-FFF2-40B4-BE49-F238E27FC236}">
                <a16:creationId xmlns:a16="http://schemas.microsoft.com/office/drawing/2014/main" id="{2AD12ED4-7A57-4A1A-94B0-EB8F8B22EF74}"/>
              </a:ext>
            </a:extLst>
          </p:cNvPr>
          <p:cNvSpPr>
            <a:spLocks noGrp="1"/>
          </p:cNvSpPr>
          <p:nvPr>
            <p:ph type="body" sz="quarter" idx="24"/>
          </p:nvPr>
        </p:nvSpPr>
        <p:spPr>
          <a:xfrm>
            <a:off x="5516229" y="4323153"/>
            <a:ext cx="4680000" cy="186174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tabLst>
                <a:tab pos="87313" algn="l"/>
              </a:tabLst>
              <a:defRPr sz="1100"/>
            </a:lvl1pPr>
            <a:lvl2pPr>
              <a:defRPr sz="1100"/>
            </a:lvl2pPr>
            <a:lvl3pPr>
              <a:defRPr sz="1050"/>
            </a:lvl3pPr>
            <a:lvl4pPr>
              <a:defRPr sz="1000"/>
            </a:lvl4pPr>
            <a:lvl5pPr>
              <a:defRPr sz="1000"/>
            </a:lvl5pPr>
          </a:lstStyle>
          <a:p>
            <a:pPr lvl="0"/>
            <a:r>
              <a:rPr lang="sv-SE"/>
              <a:t>Redigera format för bakgrundstext</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2" y="432842"/>
            <a:ext cx="8571693" cy="899071"/>
          </a:xfrm>
        </p:spPr>
        <p:txBody>
          <a:bodyPr anchor="b"/>
          <a:lstStyle>
            <a:lvl1pPr>
              <a:defRPr sz="2800"/>
            </a:lvl1pPr>
          </a:lstStyle>
          <a:p>
            <a:r>
              <a:rPr lang="sv-SE" dirty="0"/>
              <a:t>Rubrik</a:t>
            </a:r>
          </a:p>
        </p:txBody>
      </p:sp>
      <p:cxnSp>
        <p:nvCxnSpPr>
          <p:cNvPr id="44" name="Rak koppling 43">
            <a:extLst>
              <a:ext uri="{FF2B5EF4-FFF2-40B4-BE49-F238E27FC236}">
                <a16:creationId xmlns:a16="http://schemas.microsoft.com/office/drawing/2014/main" id="{23FF755A-DA8C-41DE-983D-76F83373D6DD}"/>
              </a:ext>
            </a:extLst>
          </p:cNvPr>
          <p:cNvCxnSpPr>
            <a:cxnSpLocks/>
          </p:cNvCxnSpPr>
          <p:nvPr userDrawn="1"/>
        </p:nvCxnSpPr>
        <p:spPr>
          <a:xfrm flipV="1">
            <a:off x="5315999" y="1450406"/>
            <a:ext cx="1" cy="47495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Platshållare för text 51">
            <a:extLst>
              <a:ext uri="{FF2B5EF4-FFF2-40B4-BE49-F238E27FC236}">
                <a16:creationId xmlns:a16="http://schemas.microsoft.com/office/drawing/2014/main" id="{DA2629B3-B702-4B05-AEA4-EB71496E24DE}"/>
              </a:ext>
            </a:extLst>
          </p:cNvPr>
          <p:cNvSpPr>
            <a:spLocks noGrp="1"/>
          </p:cNvSpPr>
          <p:nvPr>
            <p:ph type="body" sz="quarter" idx="17" hasCustomPrompt="1"/>
          </p:nvPr>
        </p:nvSpPr>
        <p:spPr>
          <a:xfrm>
            <a:off x="435775" y="4594616"/>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Revision</a:t>
            </a:r>
          </a:p>
        </p:txBody>
      </p:sp>
      <p:sp>
        <p:nvSpPr>
          <p:cNvPr id="5" name="Platshållare för bild 4">
            <a:extLst>
              <a:ext uri="{FF2B5EF4-FFF2-40B4-BE49-F238E27FC236}">
                <a16:creationId xmlns:a16="http://schemas.microsoft.com/office/drawing/2014/main" id="{C4DD984D-961C-407C-B7E5-2D8034D67DB7}"/>
              </a:ext>
            </a:extLst>
          </p:cNvPr>
          <p:cNvSpPr>
            <a:spLocks noGrp="1"/>
          </p:cNvSpPr>
          <p:nvPr>
            <p:ph type="pic" sz="quarter" idx="25" hasCustomPrompt="1"/>
          </p:nvPr>
        </p:nvSpPr>
        <p:spPr>
          <a:xfrm>
            <a:off x="10660050" y="698870"/>
            <a:ext cx="540000" cy="540000"/>
          </a:xfrm>
        </p:spPr>
        <p:txBody>
          <a:bodyPr anchor="ctr"/>
          <a:lstStyle>
            <a:lvl1pPr marL="0" indent="0" algn="ctr">
              <a:buFontTx/>
              <a:buNone/>
              <a:defRPr sz="1200"/>
            </a:lvl1pPr>
          </a:lstStyle>
          <a:p>
            <a:r>
              <a:rPr lang="sv-SE" dirty="0"/>
              <a:t>Mål</a:t>
            </a:r>
          </a:p>
        </p:txBody>
      </p:sp>
      <p:sp>
        <p:nvSpPr>
          <p:cNvPr id="49" name="Platshållare för bild 4">
            <a:extLst>
              <a:ext uri="{FF2B5EF4-FFF2-40B4-BE49-F238E27FC236}">
                <a16:creationId xmlns:a16="http://schemas.microsoft.com/office/drawing/2014/main" id="{3FC96E5A-F55A-4093-B11C-D16EBDFFA6FA}"/>
              </a:ext>
            </a:extLst>
          </p:cNvPr>
          <p:cNvSpPr>
            <a:spLocks noGrp="1"/>
          </p:cNvSpPr>
          <p:nvPr>
            <p:ph type="pic" sz="quarter" idx="26" hasCustomPrompt="1"/>
          </p:nvPr>
        </p:nvSpPr>
        <p:spPr>
          <a:xfrm>
            <a:off x="11206535" y="698870"/>
            <a:ext cx="540000" cy="540000"/>
          </a:xfrm>
        </p:spPr>
        <p:txBody>
          <a:bodyPr anchor="ctr"/>
          <a:lstStyle>
            <a:lvl1pPr marL="0" indent="0" algn="ctr">
              <a:buFontTx/>
              <a:buNone/>
              <a:defRPr sz="1200"/>
            </a:lvl1pPr>
          </a:lstStyle>
          <a:p>
            <a:r>
              <a:rPr lang="sv-SE" dirty="0"/>
              <a:t>Mål</a:t>
            </a:r>
          </a:p>
        </p:txBody>
      </p:sp>
      <p:sp>
        <p:nvSpPr>
          <p:cNvPr id="53" name="Platshållare för bild 4">
            <a:extLst>
              <a:ext uri="{FF2B5EF4-FFF2-40B4-BE49-F238E27FC236}">
                <a16:creationId xmlns:a16="http://schemas.microsoft.com/office/drawing/2014/main" id="{C15EE235-3355-4AEA-945D-F861E0345494}"/>
              </a:ext>
            </a:extLst>
          </p:cNvPr>
          <p:cNvSpPr>
            <a:spLocks noGrp="1"/>
          </p:cNvSpPr>
          <p:nvPr>
            <p:ph type="pic" sz="quarter" idx="27" hasCustomPrompt="1"/>
          </p:nvPr>
        </p:nvSpPr>
        <p:spPr>
          <a:xfrm>
            <a:off x="10660050" y="1245095"/>
            <a:ext cx="540000" cy="540000"/>
          </a:xfrm>
        </p:spPr>
        <p:txBody>
          <a:bodyPr anchor="ctr"/>
          <a:lstStyle>
            <a:lvl1pPr marL="0" indent="0" algn="ctr">
              <a:buFontTx/>
              <a:buNone/>
              <a:defRPr sz="1200"/>
            </a:lvl1pPr>
          </a:lstStyle>
          <a:p>
            <a:r>
              <a:rPr lang="sv-SE" dirty="0"/>
              <a:t>Mål</a:t>
            </a:r>
          </a:p>
        </p:txBody>
      </p:sp>
      <p:sp>
        <p:nvSpPr>
          <p:cNvPr id="90" name="Platshållare för bild 4">
            <a:extLst>
              <a:ext uri="{FF2B5EF4-FFF2-40B4-BE49-F238E27FC236}">
                <a16:creationId xmlns:a16="http://schemas.microsoft.com/office/drawing/2014/main" id="{6FF93070-7136-4D87-B77D-F635D41A5623}"/>
              </a:ext>
            </a:extLst>
          </p:cNvPr>
          <p:cNvSpPr>
            <a:spLocks noGrp="1"/>
          </p:cNvSpPr>
          <p:nvPr>
            <p:ph type="pic" sz="quarter" idx="28" hasCustomPrompt="1"/>
          </p:nvPr>
        </p:nvSpPr>
        <p:spPr>
          <a:xfrm>
            <a:off x="11206535" y="1243225"/>
            <a:ext cx="540000" cy="540000"/>
          </a:xfrm>
        </p:spPr>
        <p:txBody>
          <a:bodyPr anchor="ctr"/>
          <a:lstStyle>
            <a:lvl1pPr marL="0" indent="0" algn="ctr">
              <a:buFontTx/>
              <a:buNone/>
              <a:defRPr sz="1200"/>
            </a:lvl1pPr>
          </a:lstStyle>
          <a:p>
            <a:r>
              <a:rPr lang="sv-SE" dirty="0"/>
              <a:t>Mål</a:t>
            </a:r>
          </a:p>
        </p:txBody>
      </p:sp>
      <p:sp>
        <p:nvSpPr>
          <p:cNvPr id="91" name="Platshållare för bild 4">
            <a:extLst>
              <a:ext uri="{FF2B5EF4-FFF2-40B4-BE49-F238E27FC236}">
                <a16:creationId xmlns:a16="http://schemas.microsoft.com/office/drawing/2014/main" id="{E00F0AEF-A17F-49CC-B7EA-EEBF2BF0ACE6}"/>
              </a:ext>
            </a:extLst>
          </p:cNvPr>
          <p:cNvSpPr>
            <a:spLocks noGrp="1"/>
          </p:cNvSpPr>
          <p:nvPr>
            <p:ph type="pic" sz="quarter" idx="29" hasCustomPrompt="1"/>
          </p:nvPr>
        </p:nvSpPr>
        <p:spPr>
          <a:xfrm>
            <a:off x="10660050" y="1791320"/>
            <a:ext cx="540000" cy="540000"/>
          </a:xfrm>
        </p:spPr>
        <p:txBody>
          <a:bodyPr anchor="ctr"/>
          <a:lstStyle>
            <a:lvl1pPr marL="0" indent="0" algn="ctr">
              <a:buFontTx/>
              <a:buNone/>
              <a:defRPr sz="1200"/>
            </a:lvl1pPr>
          </a:lstStyle>
          <a:p>
            <a:r>
              <a:rPr lang="sv-SE" dirty="0"/>
              <a:t>Mål</a:t>
            </a:r>
          </a:p>
        </p:txBody>
      </p:sp>
      <p:sp>
        <p:nvSpPr>
          <p:cNvPr id="92" name="Platshållare för bild 4">
            <a:extLst>
              <a:ext uri="{FF2B5EF4-FFF2-40B4-BE49-F238E27FC236}">
                <a16:creationId xmlns:a16="http://schemas.microsoft.com/office/drawing/2014/main" id="{A14185B3-3B79-42F8-8E25-F35DB4766E9C}"/>
              </a:ext>
            </a:extLst>
          </p:cNvPr>
          <p:cNvSpPr>
            <a:spLocks noGrp="1"/>
          </p:cNvSpPr>
          <p:nvPr>
            <p:ph type="pic" sz="quarter" idx="30" hasCustomPrompt="1"/>
          </p:nvPr>
        </p:nvSpPr>
        <p:spPr>
          <a:xfrm>
            <a:off x="11206535" y="1787580"/>
            <a:ext cx="540000" cy="540000"/>
          </a:xfrm>
        </p:spPr>
        <p:txBody>
          <a:bodyPr anchor="ctr"/>
          <a:lstStyle>
            <a:lvl1pPr marL="0" indent="0" algn="ctr">
              <a:buFontTx/>
              <a:buNone/>
              <a:defRPr sz="1200"/>
            </a:lvl1pPr>
          </a:lstStyle>
          <a:p>
            <a:r>
              <a:rPr lang="sv-SE" dirty="0"/>
              <a:t>Mål</a:t>
            </a:r>
          </a:p>
        </p:txBody>
      </p:sp>
      <p:sp>
        <p:nvSpPr>
          <p:cNvPr id="93" name="Platshållare för bild 4">
            <a:extLst>
              <a:ext uri="{FF2B5EF4-FFF2-40B4-BE49-F238E27FC236}">
                <a16:creationId xmlns:a16="http://schemas.microsoft.com/office/drawing/2014/main" id="{D6450F7A-B7E2-49B7-9E79-4F298948B26E}"/>
              </a:ext>
            </a:extLst>
          </p:cNvPr>
          <p:cNvSpPr>
            <a:spLocks noGrp="1"/>
          </p:cNvSpPr>
          <p:nvPr>
            <p:ph type="pic" sz="quarter" idx="31" hasCustomPrompt="1"/>
          </p:nvPr>
        </p:nvSpPr>
        <p:spPr>
          <a:xfrm>
            <a:off x="10660050" y="2337670"/>
            <a:ext cx="540000" cy="540000"/>
          </a:xfrm>
        </p:spPr>
        <p:txBody>
          <a:bodyPr anchor="ctr"/>
          <a:lstStyle>
            <a:lvl1pPr marL="0" indent="0" algn="ctr">
              <a:buFontTx/>
              <a:buNone/>
              <a:defRPr sz="1200"/>
            </a:lvl1pPr>
          </a:lstStyle>
          <a:p>
            <a:r>
              <a:rPr lang="sv-SE" dirty="0"/>
              <a:t>Mål</a:t>
            </a:r>
          </a:p>
        </p:txBody>
      </p:sp>
      <p:sp>
        <p:nvSpPr>
          <p:cNvPr id="94" name="Platshållare för bild 4">
            <a:extLst>
              <a:ext uri="{FF2B5EF4-FFF2-40B4-BE49-F238E27FC236}">
                <a16:creationId xmlns:a16="http://schemas.microsoft.com/office/drawing/2014/main" id="{5D4A7B9F-B72C-4AAF-9189-CF28FA8440B1}"/>
              </a:ext>
            </a:extLst>
          </p:cNvPr>
          <p:cNvSpPr>
            <a:spLocks noGrp="1"/>
          </p:cNvSpPr>
          <p:nvPr>
            <p:ph type="pic" sz="quarter" idx="32" hasCustomPrompt="1"/>
          </p:nvPr>
        </p:nvSpPr>
        <p:spPr>
          <a:xfrm>
            <a:off x="11206535" y="2331935"/>
            <a:ext cx="540000" cy="540000"/>
          </a:xfrm>
        </p:spPr>
        <p:txBody>
          <a:bodyPr anchor="ctr"/>
          <a:lstStyle>
            <a:lvl1pPr marL="0" indent="0" algn="ctr">
              <a:buFontTx/>
              <a:buNone/>
              <a:defRPr sz="1200"/>
            </a:lvl1pPr>
          </a:lstStyle>
          <a:p>
            <a:r>
              <a:rPr lang="sv-SE" dirty="0"/>
              <a:t>Mål</a:t>
            </a:r>
          </a:p>
        </p:txBody>
      </p:sp>
      <p:sp>
        <p:nvSpPr>
          <p:cNvPr id="95" name="Platshållare för bild 4">
            <a:extLst>
              <a:ext uri="{FF2B5EF4-FFF2-40B4-BE49-F238E27FC236}">
                <a16:creationId xmlns:a16="http://schemas.microsoft.com/office/drawing/2014/main" id="{BEEBE3DF-28A7-4CA5-9D53-4FFFD9343573}"/>
              </a:ext>
            </a:extLst>
          </p:cNvPr>
          <p:cNvSpPr>
            <a:spLocks noGrp="1"/>
          </p:cNvSpPr>
          <p:nvPr>
            <p:ph type="pic" sz="quarter" idx="33" hasCustomPrompt="1"/>
          </p:nvPr>
        </p:nvSpPr>
        <p:spPr>
          <a:xfrm>
            <a:off x="10660050" y="2880051"/>
            <a:ext cx="540000" cy="540000"/>
          </a:xfrm>
        </p:spPr>
        <p:txBody>
          <a:bodyPr anchor="ctr"/>
          <a:lstStyle>
            <a:lvl1pPr marL="0" indent="0" algn="ctr">
              <a:buFontTx/>
              <a:buNone/>
              <a:defRPr sz="1200"/>
            </a:lvl1pPr>
          </a:lstStyle>
          <a:p>
            <a:r>
              <a:rPr lang="sv-SE" dirty="0"/>
              <a:t>Mål</a:t>
            </a:r>
          </a:p>
        </p:txBody>
      </p:sp>
      <p:sp>
        <p:nvSpPr>
          <p:cNvPr id="96" name="Platshållare för bild 4">
            <a:extLst>
              <a:ext uri="{FF2B5EF4-FFF2-40B4-BE49-F238E27FC236}">
                <a16:creationId xmlns:a16="http://schemas.microsoft.com/office/drawing/2014/main" id="{3FD8FC2F-875E-4678-BF57-4B03DB6BD90E}"/>
              </a:ext>
            </a:extLst>
          </p:cNvPr>
          <p:cNvSpPr>
            <a:spLocks noGrp="1"/>
          </p:cNvSpPr>
          <p:nvPr>
            <p:ph type="pic" sz="quarter" idx="34" hasCustomPrompt="1"/>
          </p:nvPr>
        </p:nvSpPr>
        <p:spPr>
          <a:xfrm>
            <a:off x="11206535" y="2876290"/>
            <a:ext cx="540000" cy="540000"/>
          </a:xfrm>
        </p:spPr>
        <p:txBody>
          <a:bodyPr anchor="ctr"/>
          <a:lstStyle>
            <a:lvl1pPr marL="0" indent="0" algn="ctr">
              <a:buFontTx/>
              <a:buNone/>
              <a:defRPr sz="1200"/>
            </a:lvl1pPr>
          </a:lstStyle>
          <a:p>
            <a:r>
              <a:rPr lang="sv-SE" dirty="0"/>
              <a:t>Mål</a:t>
            </a:r>
          </a:p>
        </p:txBody>
      </p:sp>
      <p:sp>
        <p:nvSpPr>
          <p:cNvPr id="97" name="Platshållare för bild 4">
            <a:extLst>
              <a:ext uri="{FF2B5EF4-FFF2-40B4-BE49-F238E27FC236}">
                <a16:creationId xmlns:a16="http://schemas.microsoft.com/office/drawing/2014/main" id="{01EE0C08-2F95-4422-B2AE-8D8B1D955A64}"/>
              </a:ext>
            </a:extLst>
          </p:cNvPr>
          <p:cNvSpPr>
            <a:spLocks noGrp="1"/>
          </p:cNvSpPr>
          <p:nvPr>
            <p:ph type="pic" sz="quarter" idx="35" hasCustomPrompt="1"/>
          </p:nvPr>
        </p:nvSpPr>
        <p:spPr>
          <a:xfrm>
            <a:off x="10660050" y="3420051"/>
            <a:ext cx="540000" cy="540000"/>
          </a:xfrm>
        </p:spPr>
        <p:txBody>
          <a:bodyPr anchor="ctr"/>
          <a:lstStyle>
            <a:lvl1pPr marL="0" indent="0" algn="ctr">
              <a:buFontTx/>
              <a:buNone/>
              <a:defRPr sz="1200"/>
            </a:lvl1pPr>
          </a:lstStyle>
          <a:p>
            <a:r>
              <a:rPr lang="sv-SE" dirty="0"/>
              <a:t>Mål</a:t>
            </a:r>
          </a:p>
        </p:txBody>
      </p:sp>
      <p:sp>
        <p:nvSpPr>
          <p:cNvPr id="98" name="Platshållare för bild 4">
            <a:extLst>
              <a:ext uri="{FF2B5EF4-FFF2-40B4-BE49-F238E27FC236}">
                <a16:creationId xmlns:a16="http://schemas.microsoft.com/office/drawing/2014/main" id="{BB16C71D-3E5D-40E0-9BDD-72237B8E1B66}"/>
              </a:ext>
            </a:extLst>
          </p:cNvPr>
          <p:cNvSpPr>
            <a:spLocks noGrp="1"/>
          </p:cNvSpPr>
          <p:nvPr>
            <p:ph type="pic" sz="quarter" idx="36" hasCustomPrompt="1"/>
          </p:nvPr>
        </p:nvSpPr>
        <p:spPr>
          <a:xfrm>
            <a:off x="11206535" y="3420645"/>
            <a:ext cx="540000" cy="540000"/>
          </a:xfrm>
        </p:spPr>
        <p:txBody>
          <a:bodyPr anchor="ctr"/>
          <a:lstStyle>
            <a:lvl1pPr marL="0" indent="0" algn="ctr">
              <a:buFontTx/>
              <a:buNone/>
              <a:defRPr sz="1200"/>
            </a:lvl1pPr>
          </a:lstStyle>
          <a:p>
            <a:r>
              <a:rPr lang="sv-SE" dirty="0"/>
              <a:t>Mål</a:t>
            </a:r>
          </a:p>
        </p:txBody>
      </p:sp>
      <p:sp>
        <p:nvSpPr>
          <p:cNvPr id="99" name="Platshållare för bild 4">
            <a:extLst>
              <a:ext uri="{FF2B5EF4-FFF2-40B4-BE49-F238E27FC236}">
                <a16:creationId xmlns:a16="http://schemas.microsoft.com/office/drawing/2014/main" id="{DFCC6829-3976-4780-8ADD-804DB97F7A97}"/>
              </a:ext>
            </a:extLst>
          </p:cNvPr>
          <p:cNvSpPr>
            <a:spLocks noGrp="1"/>
          </p:cNvSpPr>
          <p:nvPr>
            <p:ph type="pic" sz="quarter" idx="37" hasCustomPrompt="1"/>
          </p:nvPr>
        </p:nvSpPr>
        <p:spPr>
          <a:xfrm>
            <a:off x="10660050" y="3960051"/>
            <a:ext cx="540000" cy="540000"/>
          </a:xfrm>
        </p:spPr>
        <p:txBody>
          <a:bodyPr anchor="ctr"/>
          <a:lstStyle>
            <a:lvl1pPr marL="0" indent="0" algn="ctr">
              <a:buFontTx/>
              <a:buNone/>
              <a:defRPr sz="1200"/>
            </a:lvl1pPr>
          </a:lstStyle>
          <a:p>
            <a:r>
              <a:rPr lang="sv-SE" dirty="0"/>
              <a:t>Mål</a:t>
            </a:r>
          </a:p>
        </p:txBody>
      </p:sp>
      <p:sp>
        <p:nvSpPr>
          <p:cNvPr id="100" name="Platshållare för bild 4">
            <a:extLst>
              <a:ext uri="{FF2B5EF4-FFF2-40B4-BE49-F238E27FC236}">
                <a16:creationId xmlns:a16="http://schemas.microsoft.com/office/drawing/2014/main" id="{4E6921C9-C9D1-4409-9E48-3454E2B7F479}"/>
              </a:ext>
            </a:extLst>
          </p:cNvPr>
          <p:cNvSpPr>
            <a:spLocks noGrp="1"/>
          </p:cNvSpPr>
          <p:nvPr>
            <p:ph type="pic" sz="quarter" idx="38" hasCustomPrompt="1"/>
          </p:nvPr>
        </p:nvSpPr>
        <p:spPr>
          <a:xfrm>
            <a:off x="11206535" y="3965000"/>
            <a:ext cx="540000" cy="540000"/>
          </a:xfrm>
        </p:spPr>
        <p:txBody>
          <a:bodyPr anchor="ctr"/>
          <a:lstStyle>
            <a:lvl1pPr marL="0" indent="0" algn="ctr">
              <a:buFontTx/>
              <a:buNone/>
              <a:defRPr sz="1200"/>
            </a:lvl1pPr>
          </a:lstStyle>
          <a:p>
            <a:r>
              <a:rPr lang="sv-SE" dirty="0"/>
              <a:t>Mål</a:t>
            </a:r>
          </a:p>
        </p:txBody>
      </p:sp>
      <p:sp>
        <p:nvSpPr>
          <p:cNvPr id="101" name="Platshållare för bild 4">
            <a:extLst>
              <a:ext uri="{FF2B5EF4-FFF2-40B4-BE49-F238E27FC236}">
                <a16:creationId xmlns:a16="http://schemas.microsoft.com/office/drawing/2014/main" id="{D0D444A7-A2B9-4918-AD46-55859C8B64F9}"/>
              </a:ext>
            </a:extLst>
          </p:cNvPr>
          <p:cNvSpPr>
            <a:spLocks noGrp="1"/>
          </p:cNvSpPr>
          <p:nvPr>
            <p:ph type="pic" sz="quarter" idx="39" hasCustomPrompt="1"/>
          </p:nvPr>
        </p:nvSpPr>
        <p:spPr>
          <a:xfrm>
            <a:off x="10660050" y="4506401"/>
            <a:ext cx="540000" cy="540000"/>
          </a:xfrm>
        </p:spPr>
        <p:txBody>
          <a:bodyPr anchor="ctr"/>
          <a:lstStyle>
            <a:lvl1pPr marL="0" indent="0" algn="ctr">
              <a:buFontTx/>
              <a:buNone/>
              <a:defRPr sz="1200"/>
            </a:lvl1pPr>
          </a:lstStyle>
          <a:p>
            <a:r>
              <a:rPr lang="sv-SE" dirty="0"/>
              <a:t>Mål</a:t>
            </a:r>
          </a:p>
        </p:txBody>
      </p:sp>
      <p:sp>
        <p:nvSpPr>
          <p:cNvPr id="102" name="Platshållare för bild 4">
            <a:extLst>
              <a:ext uri="{FF2B5EF4-FFF2-40B4-BE49-F238E27FC236}">
                <a16:creationId xmlns:a16="http://schemas.microsoft.com/office/drawing/2014/main" id="{2938E9B7-1DEE-415F-9864-E2DA656D7C0C}"/>
              </a:ext>
            </a:extLst>
          </p:cNvPr>
          <p:cNvSpPr>
            <a:spLocks noGrp="1"/>
          </p:cNvSpPr>
          <p:nvPr>
            <p:ph type="pic" sz="quarter" idx="40" hasCustomPrompt="1"/>
          </p:nvPr>
        </p:nvSpPr>
        <p:spPr>
          <a:xfrm>
            <a:off x="11206535" y="4509357"/>
            <a:ext cx="540000" cy="540000"/>
          </a:xfrm>
        </p:spPr>
        <p:txBody>
          <a:bodyPr anchor="ctr"/>
          <a:lstStyle>
            <a:lvl1pPr marL="0" indent="0" algn="ctr">
              <a:buFontTx/>
              <a:buNone/>
              <a:defRPr sz="1200"/>
            </a:lvl1pPr>
          </a:lstStyle>
          <a:p>
            <a:r>
              <a:rPr lang="sv-SE" dirty="0"/>
              <a:t>Mål</a:t>
            </a:r>
          </a:p>
        </p:txBody>
      </p:sp>
      <p:sp>
        <p:nvSpPr>
          <p:cNvPr id="103" name="Platshållare för bild 4">
            <a:extLst>
              <a:ext uri="{FF2B5EF4-FFF2-40B4-BE49-F238E27FC236}">
                <a16:creationId xmlns:a16="http://schemas.microsoft.com/office/drawing/2014/main" id="{F2C0F6B1-C799-42B0-BE05-A50841798824}"/>
              </a:ext>
            </a:extLst>
          </p:cNvPr>
          <p:cNvSpPr>
            <a:spLocks noGrp="1"/>
          </p:cNvSpPr>
          <p:nvPr>
            <p:ph type="pic" sz="quarter" idx="41" hasCustomPrompt="1"/>
          </p:nvPr>
        </p:nvSpPr>
        <p:spPr>
          <a:xfrm>
            <a:off x="10660050" y="5052751"/>
            <a:ext cx="540000" cy="540000"/>
          </a:xfrm>
        </p:spPr>
        <p:txBody>
          <a:bodyPr anchor="ctr"/>
          <a:lstStyle>
            <a:lvl1pPr marL="0" indent="0" algn="ctr">
              <a:buFontTx/>
              <a:buNone/>
              <a:defRPr sz="1200"/>
            </a:lvl1pPr>
          </a:lstStyle>
          <a:p>
            <a:r>
              <a:rPr lang="sv-SE" dirty="0"/>
              <a:t>Mål</a:t>
            </a:r>
          </a:p>
        </p:txBody>
      </p:sp>
      <p:sp>
        <p:nvSpPr>
          <p:cNvPr id="7" name="Rektangel 6">
            <a:extLst>
              <a:ext uri="{FF2B5EF4-FFF2-40B4-BE49-F238E27FC236}">
                <a16:creationId xmlns:a16="http://schemas.microsoft.com/office/drawing/2014/main" id="{4264D557-F3A9-4663-9CB7-B622E99098E1}"/>
              </a:ext>
            </a:extLst>
          </p:cNvPr>
          <p:cNvSpPr/>
          <p:nvPr userDrawn="1"/>
        </p:nvSpPr>
        <p:spPr>
          <a:xfrm>
            <a:off x="10061583" y="-1346165"/>
            <a:ext cx="2130417" cy="1331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l"/>
            <a:r>
              <a:rPr lang="sv-SE" dirty="0"/>
              <a:t>Lägg till ikonen för det globala mål ditt avtal uppfyller från sidan 1</a:t>
            </a:r>
          </a:p>
        </p:txBody>
      </p:sp>
      <p:sp>
        <p:nvSpPr>
          <p:cNvPr id="34" name="Platshållare för sidfot 3">
            <a:extLst>
              <a:ext uri="{FF2B5EF4-FFF2-40B4-BE49-F238E27FC236}">
                <a16:creationId xmlns:a16="http://schemas.microsoft.com/office/drawing/2014/main" id="{5470B3C7-4220-4016-A3C9-74443325E422}"/>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33" name="Platshållare för bild 32">
            <a:extLst>
              <a:ext uri="{FF2B5EF4-FFF2-40B4-BE49-F238E27FC236}">
                <a16:creationId xmlns:a16="http://schemas.microsoft.com/office/drawing/2014/main" id="{4F483588-C678-417C-BD54-0FB8E1940844}"/>
              </a:ext>
            </a:extLst>
          </p:cNvPr>
          <p:cNvSpPr>
            <a:spLocks noGrp="1"/>
          </p:cNvSpPr>
          <p:nvPr>
            <p:ph type="pic" sz="quarter" idx="42"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182928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8E2ADC28-92A4-4CA6-8C79-4E478C3FD03B}" type="datetime1">
              <a:rPr lang="sv-SE" smtClean="0"/>
              <a:t>2023-04-25</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8600" y="6599583"/>
            <a:ext cx="4114800" cy="258417"/>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5" name="Rektangel 4">
            <a:extLst>
              <a:ext uri="{FF2B5EF4-FFF2-40B4-BE49-F238E27FC236}">
                <a16:creationId xmlns:a16="http://schemas.microsoft.com/office/drawing/2014/main" id="{03C6E2E3-491F-433A-8879-4246908B20B9}"/>
              </a:ext>
            </a:extLst>
          </p:cNvPr>
          <p:cNvSpPr/>
          <p:nvPr userDrawn="1"/>
        </p:nvSpPr>
        <p:spPr>
          <a:xfrm>
            <a:off x="615761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Bygg och fastighet</a:t>
            </a:r>
          </a:p>
        </p:txBody>
      </p:sp>
      <p:sp>
        <p:nvSpPr>
          <p:cNvPr id="6" name="Rektangel 5">
            <a:extLst>
              <a:ext uri="{FF2B5EF4-FFF2-40B4-BE49-F238E27FC236}">
                <a16:creationId xmlns:a16="http://schemas.microsoft.com/office/drawing/2014/main" id="{FCA1E68C-D867-4475-9F44-47595C56751A}"/>
              </a:ext>
            </a:extLst>
          </p:cNvPr>
          <p:cNvSpPr/>
          <p:nvPr userDrawn="1"/>
        </p:nvSpPr>
        <p:spPr>
          <a:xfrm>
            <a:off x="7655224"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tjänster</a:t>
            </a:r>
          </a:p>
        </p:txBody>
      </p:sp>
      <p:sp>
        <p:nvSpPr>
          <p:cNvPr id="7" name="Rektangel 6">
            <a:extLst>
              <a:ext uri="{FF2B5EF4-FFF2-40B4-BE49-F238E27FC236}">
                <a16:creationId xmlns:a16="http://schemas.microsoft.com/office/drawing/2014/main" id="{5E2DAB37-96B2-4578-B109-278E0E293DE6}"/>
              </a:ext>
            </a:extLst>
          </p:cNvPr>
          <p:cNvSpPr/>
          <p:nvPr userDrawn="1"/>
        </p:nvSpPr>
        <p:spPr>
          <a:xfrm>
            <a:off x="915282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varor</a:t>
            </a:r>
          </a:p>
        </p:txBody>
      </p:sp>
      <p:sp>
        <p:nvSpPr>
          <p:cNvPr id="8" name="Rektangel 7">
            <a:extLst>
              <a:ext uri="{FF2B5EF4-FFF2-40B4-BE49-F238E27FC236}">
                <a16:creationId xmlns:a16="http://schemas.microsoft.com/office/drawing/2014/main" id="{7D7AB4E9-2C26-4785-9B4C-C3E26A0F301A}"/>
              </a:ext>
            </a:extLst>
          </p:cNvPr>
          <p:cNvSpPr/>
          <p:nvPr userDrawn="1"/>
        </p:nvSpPr>
        <p:spPr>
          <a:xfrm>
            <a:off x="10650433"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Gata och park</a:t>
            </a:r>
          </a:p>
        </p:txBody>
      </p:sp>
      <p:sp>
        <p:nvSpPr>
          <p:cNvPr id="9" name="Rektangel 8">
            <a:extLst>
              <a:ext uri="{FF2B5EF4-FFF2-40B4-BE49-F238E27FC236}">
                <a16:creationId xmlns:a16="http://schemas.microsoft.com/office/drawing/2014/main" id="{46492A9E-54EC-4D10-B26B-211C55EA1DC7}"/>
              </a:ext>
            </a:extLst>
          </p:cNvPr>
          <p:cNvSpPr/>
          <p:nvPr userDrawn="1"/>
        </p:nvSpPr>
        <p:spPr>
          <a:xfrm>
            <a:off x="615761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Energi</a:t>
            </a:r>
          </a:p>
        </p:txBody>
      </p:sp>
      <p:sp>
        <p:nvSpPr>
          <p:cNvPr id="10" name="Rektangel 9">
            <a:extLst>
              <a:ext uri="{FF2B5EF4-FFF2-40B4-BE49-F238E27FC236}">
                <a16:creationId xmlns:a16="http://schemas.microsoft.com/office/drawing/2014/main" id="{31F49E73-C0E4-4A90-92E9-A7E7414AC78A}"/>
              </a:ext>
            </a:extLst>
          </p:cNvPr>
          <p:cNvSpPr/>
          <p:nvPr userDrawn="1"/>
        </p:nvSpPr>
        <p:spPr>
          <a:xfrm>
            <a:off x="7655224"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Fordon</a:t>
            </a:r>
          </a:p>
        </p:txBody>
      </p:sp>
      <p:sp>
        <p:nvSpPr>
          <p:cNvPr id="11" name="Rektangel 10">
            <a:extLst>
              <a:ext uri="{FF2B5EF4-FFF2-40B4-BE49-F238E27FC236}">
                <a16:creationId xmlns:a16="http://schemas.microsoft.com/office/drawing/2014/main" id="{44D414A8-33C2-4B75-A0F6-7D3572C0567F}"/>
              </a:ext>
            </a:extLst>
          </p:cNvPr>
          <p:cNvSpPr/>
          <p:nvPr userDrawn="1"/>
        </p:nvSpPr>
        <p:spPr>
          <a:xfrm>
            <a:off x="915282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Kontor och förbrukning</a:t>
            </a:r>
          </a:p>
        </p:txBody>
      </p:sp>
      <p:sp>
        <p:nvSpPr>
          <p:cNvPr id="12" name="Rektangel 11">
            <a:extLst>
              <a:ext uri="{FF2B5EF4-FFF2-40B4-BE49-F238E27FC236}">
                <a16:creationId xmlns:a16="http://schemas.microsoft.com/office/drawing/2014/main" id="{97190158-A9B0-44F1-B420-B2DFA7AB290C}"/>
              </a:ext>
            </a:extLst>
          </p:cNvPr>
          <p:cNvSpPr/>
          <p:nvPr userDrawn="1"/>
        </p:nvSpPr>
        <p:spPr>
          <a:xfrm>
            <a:off x="10650433"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Förbruknings-material</a:t>
            </a:r>
          </a:p>
        </p:txBody>
      </p:sp>
      <p:sp>
        <p:nvSpPr>
          <p:cNvPr id="13" name="Rektangel 12">
            <a:extLst>
              <a:ext uri="{FF2B5EF4-FFF2-40B4-BE49-F238E27FC236}">
                <a16:creationId xmlns:a16="http://schemas.microsoft.com/office/drawing/2014/main" id="{D00130AD-CEA4-4710-A4D0-A053F6EE7C7C}"/>
              </a:ext>
            </a:extLst>
          </p:cNvPr>
          <p:cNvSpPr/>
          <p:nvPr userDrawn="1"/>
        </p:nvSpPr>
        <p:spPr>
          <a:xfrm>
            <a:off x="615761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IT-produkter och tjänster</a:t>
            </a:r>
          </a:p>
        </p:txBody>
      </p:sp>
      <p:sp>
        <p:nvSpPr>
          <p:cNvPr id="14" name="Rektangel 13">
            <a:extLst>
              <a:ext uri="{FF2B5EF4-FFF2-40B4-BE49-F238E27FC236}">
                <a16:creationId xmlns:a16="http://schemas.microsoft.com/office/drawing/2014/main" id="{2B177758-224A-4224-987B-63F376528A3B}"/>
              </a:ext>
            </a:extLst>
          </p:cNvPr>
          <p:cNvSpPr/>
          <p:nvPr userDrawn="1"/>
        </p:nvSpPr>
        <p:spPr>
          <a:xfrm>
            <a:off x="7655224"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Programvaror</a:t>
            </a:r>
          </a:p>
        </p:txBody>
      </p:sp>
      <p:sp>
        <p:nvSpPr>
          <p:cNvPr id="15" name="Rektangel 14">
            <a:extLst>
              <a:ext uri="{FF2B5EF4-FFF2-40B4-BE49-F238E27FC236}">
                <a16:creationId xmlns:a16="http://schemas.microsoft.com/office/drawing/2014/main" id="{7563B4DC-A43E-4D36-8CE7-E024BDCD721D}"/>
              </a:ext>
            </a:extLst>
          </p:cNvPr>
          <p:cNvSpPr/>
          <p:nvPr userDrawn="1"/>
        </p:nvSpPr>
        <p:spPr>
          <a:xfrm>
            <a:off x="915282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Välfärds-teknologi</a:t>
            </a:r>
          </a:p>
        </p:txBody>
      </p:sp>
      <p:sp>
        <p:nvSpPr>
          <p:cNvPr id="16" name="Rektangel 15">
            <a:extLst>
              <a:ext uri="{FF2B5EF4-FFF2-40B4-BE49-F238E27FC236}">
                <a16:creationId xmlns:a16="http://schemas.microsoft.com/office/drawing/2014/main" id="{57F55F0B-8EE0-4818-A053-9F8555DE6B21}"/>
              </a:ext>
            </a:extLst>
          </p:cNvPr>
          <p:cNvSpPr/>
          <p:nvPr userDrawn="1"/>
        </p:nvSpPr>
        <p:spPr>
          <a:xfrm>
            <a:off x="10650433"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Digitala tjänster</a:t>
            </a:r>
          </a:p>
        </p:txBody>
      </p:sp>
      <p:sp>
        <p:nvSpPr>
          <p:cNvPr id="17" name="Rektangel 16">
            <a:extLst>
              <a:ext uri="{FF2B5EF4-FFF2-40B4-BE49-F238E27FC236}">
                <a16:creationId xmlns:a16="http://schemas.microsoft.com/office/drawing/2014/main" id="{FFAF2838-DC7C-4AB3-BE29-EA304DA6ED34}"/>
              </a:ext>
            </a:extLst>
          </p:cNvPr>
          <p:cNvSpPr/>
          <p:nvPr userDrawn="1"/>
        </p:nvSpPr>
        <p:spPr>
          <a:xfrm>
            <a:off x="615761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Utbildning och lärande</a:t>
            </a:r>
          </a:p>
        </p:txBody>
      </p:sp>
      <p:sp>
        <p:nvSpPr>
          <p:cNvPr id="18" name="Rektangel 17">
            <a:extLst>
              <a:ext uri="{FF2B5EF4-FFF2-40B4-BE49-F238E27FC236}">
                <a16:creationId xmlns:a16="http://schemas.microsoft.com/office/drawing/2014/main" id="{7BA7E5DA-3296-437B-BBF1-ADD126AB9891}"/>
              </a:ext>
            </a:extLst>
          </p:cNvPr>
          <p:cNvSpPr/>
          <p:nvPr userDrawn="1"/>
        </p:nvSpPr>
        <p:spPr>
          <a:xfrm>
            <a:off x="7655224"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Professionella tjänster</a:t>
            </a:r>
          </a:p>
        </p:txBody>
      </p:sp>
      <p:sp>
        <p:nvSpPr>
          <p:cNvPr id="19" name="Rektangel 18">
            <a:extLst>
              <a:ext uri="{FF2B5EF4-FFF2-40B4-BE49-F238E27FC236}">
                <a16:creationId xmlns:a16="http://schemas.microsoft.com/office/drawing/2014/main" id="{829C2EF7-3ED7-4847-A969-F089A9E79BCD}"/>
              </a:ext>
            </a:extLst>
          </p:cNvPr>
          <p:cNvSpPr/>
          <p:nvPr userDrawn="1"/>
        </p:nvSpPr>
        <p:spPr>
          <a:xfrm>
            <a:off x="915282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HR</a:t>
            </a:r>
          </a:p>
        </p:txBody>
      </p:sp>
      <p:sp>
        <p:nvSpPr>
          <p:cNvPr id="20" name="Rektangel 19">
            <a:extLst>
              <a:ext uri="{FF2B5EF4-FFF2-40B4-BE49-F238E27FC236}">
                <a16:creationId xmlns:a16="http://schemas.microsoft.com/office/drawing/2014/main" id="{F61E1320-9380-4099-918D-640DC44ACB6B}"/>
              </a:ext>
            </a:extLst>
          </p:cNvPr>
          <p:cNvSpPr/>
          <p:nvPr userDrawn="1"/>
        </p:nvSpPr>
        <p:spPr>
          <a:xfrm>
            <a:off x="10650433"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Resor</a:t>
            </a:r>
          </a:p>
        </p:txBody>
      </p:sp>
      <p:sp>
        <p:nvSpPr>
          <p:cNvPr id="21" name="Rektangel 20">
            <a:extLst>
              <a:ext uri="{FF2B5EF4-FFF2-40B4-BE49-F238E27FC236}">
                <a16:creationId xmlns:a16="http://schemas.microsoft.com/office/drawing/2014/main" id="{F9D7BE53-2CED-4593-BF53-BA7899D84227}"/>
              </a:ext>
            </a:extLst>
          </p:cNvPr>
          <p:cNvSpPr/>
          <p:nvPr userDrawn="1"/>
        </p:nvSpPr>
        <p:spPr>
          <a:xfrm>
            <a:off x="615761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Vårdrelaterad förbrukning och läkemedel</a:t>
            </a:r>
          </a:p>
        </p:txBody>
      </p:sp>
      <p:sp>
        <p:nvSpPr>
          <p:cNvPr id="22" name="Rektangel 21">
            <a:extLst>
              <a:ext uri="{FF2B5EF4-FFF2-40B4-BE49-F238E27FC236}">
                <a16:creationId xmlns:a16="http://schemas.microsoft.com/office/drawing/2014/main" id="{7A966CAF-E747-4A97-A07D-2CE378EFA548}"/>
              </a:ext>
            </a:extLst>
          </p:cNvPr>
          <p:cNvSpPr/>
          <p:nvPr userDrawn="1"/>
        </p:nvSpPr>
        <p:spPr>
          <a:xfrm>
            <a:off x="7655224"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Läkemedel</a:t>
            </a:r>
          </a:p>
        </p:txBody>
      </p:sp>
      <p:sp>
        <p:nvSpPr>
          <p:cNvPr id="23" name="Rektangel 22">
            <a:extLst>
              <a:ext uri="{FF2B5EF4-FFF2-40B4-BE49-F238E27FC236}">
                <a16:creationId xmlns:a16="http://schemas.microsoft.com/office/drawing/2014/main" id="{365A2B77-2B96-44CE-8930-6B1DA5379A7F}"/>
              </a:ext>
            </a:extLst>
          </p:cNvPr>
          <p:cNvSpPr/>
          <p:nvPr userDrawn="1"/>
        </p:nvSpPr>
        <p:spPr>
          <a:xfrm>
            <a:off x="915282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Sociala tjänster</a:t>
            </a:r>
          </a:p>
        </p:txBody>
      </p:sp>
      <p:sp>
        <p:nvSpPr>
          <p:cNvPr id="24" name="Rektangel 23">
            <a:extLst>
              <a:ext uri="{FF2B5EF4-FFF2-40B4-BE49-F238E27FC236}">
                <a16:creationId xmlns:a16="http://schemas.microsoft.com/office/drawing/2014/main" id="{40B3A792-C648-47EC-A7EC-907DC2F0309F}"/>
              </a:ext>
            </a:extLst>
          </p:cNvPr>
          <p:cNvSpPr/>
          <p:nvPr userDrawn="1"/>
        </p:nvSpPr>
        <p:spPr>
          <a:xfrm>
            <a:off x="10650433"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Stockholms inköpscentral STIC</a:t>
            </a:r>
          </a:p>
        </p:txBody>
      </p:sp>
    </p:spTree>
    <p:extLst>
      <p:ext uri="{BB962C8B-B14F-4D97-AF65-F5344CB8AC3E}">
        <p14:creationId xmlns:p14="http://schemas.microsoft.com/office/powerpoint/2010/main" val="1800422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1E16F94-93D3-41D4-9DA0-1DB3AB4A8E03}"/>
              </a:ext>
            </a:extLst>
          </p:cNvPr>
          <p:cNvGrpSpPr/>
          <p:nvPr userDrawn="1"/>
        </p:nvGrpSpPr>
        <p:grpSpPr>
          <a:xfrm>
            <a:off x="0" y="6426614"/>
            <a:ext cx="12192000" cy="431386"/>
            <a:chOff x="0" y="6426614"/>
            <a:chExt cx="12192000" cy="431386"/>
          </a:xfrm>
        </p:grpSpPr>
        <p:sp>
          <p:nvSpPr>
            <p:cNvPr id="39" name="Rektangel 14">
              <a:extLst>
                <a:ext uri="{FF2B5EF4-FFF2-40B4-BE49-F238E27FC236}">
                  <a16:creationId xmlns:a16="http://schemas.microsoft.com/office/drawing/2014/main" id="{547FBEF0-CA26-4B9A-AAF0-BB27888B11E7}"/>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ctangle 39">
              <a:extLst>
                <a:ext uri="{FF2B5EF4-FFF2-40B4-BE49-F238E27FC236}">
                  <a16:creationId xmlns:a16="http://schemas.microsoft.com/office/drawing/2014/main" id="{9E5234B7-FFA0-4F2B-9AAD-74BA1EF6A5C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3925" y="762062"/>
            <a:ext cx="10326688" cy="520086"/>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3925" y="1684275"/>
            <a:ext cx="10326688" cy="441166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599583"/>
            <a:ext cx="2743200" cy="258417"/>
          </a:xfrm>
          <a:prstGeom prst="rect">
            <a:avLst/>
          </a:prstGeom>
        </p:spPr>
        <p:txBody>
          <a:bodyPr vert="horz" lIns="0" tIns="0" rIns="0" bIns="0" rtlCol="0" anchor="ctr">
            <a:noAutofit/>
          </a:bodyPr>
          <a:lstStyle>
            <a:lvl1pPr algn="l">
              <a:defRPr sz="1050">
                <a:solidFill>
                  <a:schemeClr val="bg1"/>
                </a:solidFill>
              </a:defRPr>
            </a:lvl1pPr>
          </a:lstStyle>
          <a:p>
            <a:fld id="{F1AE9DF4-4855-4AF6-9D3F-64333BD37423}" type="datetime1">
              <a:rPr lang="sv-SE" smtClean="0"/>
              <a:pPr/>
              <a:t>2023-04-25</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599583"/>
            <a:ext cx="4114800" cy="258417"/>
          </a:xfrm>
          <a:prstGeom prst="rect">
            <a:avLst/>
          </a:prstGeom>
        </p:spPr>
        <p:txBody>
          <a:bodyPr vert="horz" lIns="0" tIns="0" rIns="0" bIns="0" rtlCol="0" anchor="ctr">
            <a:noAutofit/>
          </a:bodyPr>
          <a:lstStyle>
            <a:lvl1pPr algn="ctr">
              <a:defRPr sz="105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599583"/>
            <a:ext cx="2743200" cy="258417"/>
          </a:xfrm>
          <a:prstGeom prst="rect">
            <a:avLst/>
          </a:prstGeom>
        </p:spPr>
        <p:txBody>
          <a:bodyPr vert="horz" lIns="0" tIns="0" rIns="0" bIns="0" rtlCol="0" anchor="ctr">
            <a:noAutofit/>
          </a:bodyPr>
          <a:lstStyle>
            <a:lvl1pPr algn="r">
              <a:defRPr sz="1050" cap="all" baseline="0">
                <a:solidFill>
                  <a:schemeClr val="bg1"/>
                </a:solidFill>
              </a:defRPr>
            </a:lvl1pPr>
          </a:lstStyle>
          <a:p>
            <a:fld id="{AE086683-F536-42AB-ABBC-F4803DFE8DBC}" type="slidenum">
              <a:rPr lang="sv-SE" smtClean="0"/>
              <a:pPr/>
              <a:t>‹#›</a:t>
            </a:fld>
            <a:endParaRPr lang="sv-SE" dirty="0"/>
          </a:p>
        </p:txBody>
      </p:sp>
      <p:grpSp>
        <p:nvGrpSpPr>
          <p:cNvPr id="10" name="Bild 8">
            <a:extLst>
              <a:ext uri="{FF2B5EF4-FFF2-40B4-BE49-F238E27FC236}">
                <a16:creationId xmlns:a16="http://schemas.microsoft.com/office/drawing/2014/main" id="{0703AB49-5B43-4AF1-BEDC-7FFD42AF8D59}"/>
              </a:ext>
            </a:extLst>
          </p:cNvPr>
          <p:cNvGrpSpPr/>
          <p:nvPr/>
        </p:nvGrpSpPr>
        <p:grpSpPr>
          <a:xfrm>
            <a:off x="10675144" y="5811076"/>
            <a:ext cx="980086" cy="407030"/>
            <a:chOff x="10675144" y="5811076"/>
            <a:chExt cx="980086" cy="407030"/>
          </a:xfrm>
        </p:grpSpPr>
        <p:grpSp>
          <p:nvGrpSpPr>
            <p:cNvPr id="11" name="Bild 8">
              <a:extLst>
                <a:ext uri="{FF2B5EF4-FFF2-40B4-BE49-F238E27FC236}">
                  <a16:creationId xmlns:a16="http://schemas.microsoft.com/office/drawing/2014/main" id="{0703AB49-5B43-4AF1-BEDC-7FFD42AF8D59}"/>
                </a:ext>
              </a:extLst>
            </p:cNvPr>
            <p:cNvGrpSpPr/>
            <p:nvPr/>
          </p:nvGrpSpPr>
          <p:grpSpPr>
            <a:xfrm>
              <a:off x="10675231" y="5811076"/>
              <a:ext cx="556723" cy="161383"/>
              <a:chOff x="10675231" y="5811076"/>
              <a:chExt cx="556723" cy="161383"/>
            </a:xfrm>
            <a:solidFill>
              <a:srgbClr val="EB5C2E"/>
            </a:solidFill>
          </p:grpSpPr>
          <p:sp>
            <p:nvSpPr>
              <p:cNvPr id="13" name="Frihandsfigur: Form 12">
                <a:extLst>
                  <a:ext uri="{FF2B5EF4-FFF2-40B4-BE49-F238E27FC236}">
                    <a16:creationId xmlns:a16="http://schemas.microsoft.com/office/drawing/2014/main" id="{096225C5-FE67-4929-9B91-C6679453ECF2}"/>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6C405E1-0264-4DF5-8B4C-D2E80D91E54E}"/>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BAF364B-2217-4A23-BA92-4298100AB100}"/>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1E0F8D3-417D-443A-A96E-1E214FD590A1}"/>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197B5933-0CA8-4EAE-92FC-6C66D23DD227}"/>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3EEFF7E3-7994-4DFC-A6C6-60C24C617F61}"/>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90AEA8-2635-4720-ADEF-B9445D7820CB}"/>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EE452009-BD33-42BC-8ACE-FFD197C650BA}"/>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24" name="Bild 8">
              <a:extLst>
                <a:ext uri="{FF2B5EF4-FFF2-40B4-BE49-F238E27FC236}">
                  <a16:creationId xmlns:a16="http://schemas.microsoft.com/office/drawing/2014/main" id="{0703AB49-5B43-4AF1-BEDC-7FFD42AF8D59}"/>
                </a:ext>
              </a:extLst>
            </p:cNvPr>
            <p:cNvGrpSpPr/>
            <p:nvPr/>
          </p:nvGrpSpPr>
          <p:grpSpPr>
            <a:xfrm>
              <a:off x="10685498" y="6071539"/>
              <a:ext cx="969196" cy="146745"/>
              <a:chOff x="10685498" y="6071539"/>
              <a:chExt cx="969196" cy="146745"/>
            </a:xfrm>
            <a:solidFill>
              <a:srgbClr val="8E8D89"/>
            </a:solidFill>
          </p:grpSpPr>
          <p:sp>
            <p:nvSpPr>
              <p:cNvPr id="25" name="Frihandsfigur: Form 24">
                <a:extLst>
                  <a:ext uri="{FF2B5EF4-FFF2-40B4-BE49-F238E27FC236}">
                    <a16:creationId xmlns:a16="http://schemas.microsoft.com/office/drawing/2014/main" id="{C04096D6-5503-4A60-97F4-654AFBD008C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CD20AF7-1A47-4092-9D48-8B02BD5BA6F6}"/>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D20C2145-F8FA-4BB2-9195-8EAFB17D2AB8}"/>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FCBDC95-CEB8-4370-A175-737BD0ACB4B5}"/>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1E23123-D578-4A4E-8FC8-CC24041D2F2F}"/>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530F463-3AD2-42B7-B638-D61691D3F1B9}"/>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F4A99F5E-4CB9-40D1-AA21-2209F101C11B}"/>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B8A36C80-AC15-49D0-A3C9-F8140E70259B}"/>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A1EB2D3E-5589-480F-810E-C5CB92C44BCD}"/>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3CD443A-369B-419B-86F9-0CA3008F760F}"/>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8891260E-0CFE-41CF-BC02-4C1E7E29F750}"/>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89C1E42C-803A-4BC6-8562-02AB801A317F}"/>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BEA75D4C-95AD-425F-B7B0-A949275E8FC1}"/>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Lst>
  <p:hf hdr="0"/>
  <p:txStyles>
    <p:titleStyle>
      <a:lvl1pPr algn="l" defTabSz="914400" rtl="0" eaLnBrk="1" latinLnBrk="0" hangingPunct="1">
        <a:lnSpc>
          <a:spcPct val="90000"/>
        </a:lnSpc>
        <a:spcBef>
          <a:spcPct val="0"/>
        </a:spcBef>
        <a:buNone/>
        <a:defRPr sz="3800" b="1" kern="1200">
          <a:solidFill>
            <a:schemeClr val="accent2"/>
          </a:solidFill>
          <a:latin typeface="+mj-lt"/>
          <a:ea typeface="+mj-ea"/>
          <a:cs typeface="+mj-cs"/>
        </a:defRPr>
      </a:lvl1pPr>
    </p:titleStyle>
    <p:bodyStyle>
      <a:lvl1pPr marL="174625" indent="-174625" algn="l" defTabSz="914400" rtl="0" eaLnBrk="1" latinLnBrk="0" hangingPunct="1">
        <a:lnSpc>
          <a:spcPct val="100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58775" indent="-1841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719138" indent="-1857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892175" indent="-1730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pos="7399" userDrawn="1">
          <p15:clr>
            <a:srgbClr val="F26B43"/>
          </p15:clr>
        </p15:guide>
        <p15:guide id="6" orient="horz" pos="3725" userDrawn="1">
          <p15:clr>
            <a:srgbClr val="F26B43"/>
          </p15:clr>
        </p15:guide>
        <p15:guide id="7" pos="6336" userDrawn="1">
          <p15:clr>
            <a:srgbClr val="F26B43"/>
          </p15:clr>
        </p15:guide>
        <p15:guide id="8" orient="horz" pos="3896" userDrawn="1">
          <p15:clr>
            <a:srgbClr val="F26B43"/>
          </p15:clr>
        </p15:guide>
        <p15:guide id="10" orient="horz" pos="1094" userDrawn="1">
          <p15:clr>
            <a:srgbClr val="F26B43"/>
          </p15:clr>
        </p15:guide>
        <p15:guide id="11" pos="5171" userDrawn="1">
          <p15:clr>
            <a:srgbClr val="F26B43"/>
          </p15:clr>
        </p15:guide>
        <p15:guide id="12" orient="horz" pos="4048" userDrawn="1">
          <p15:clr>
            <a:srgbClr val="F26B43"/>
          </p15:clr>
        </p15:guide>
        <p15:guide id="13" pos="576" userDrawn="1">
          <p15:clr>
            <a:srgbClr val="F26B43"/>
          </p15:clr>
        </p15:guide>
        <p15:guide id="18" orient="horz" pos="839" userDrawn="1">
          <p15:clr>
            <a:srgbClr val="F26B43"/>
          </p15:clr>
        </p15:guide>
        <p15:guide id="20" orient="horz" pos="267" userDrawn="1">
          <p15:clr>
            <a:srgbClr val="F26B43"/>
          </p15:clr>
        </p15:guide>
        <p15:guide id="21" pos="271"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sv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svg"/><Relationship Id="rId42" Type="http://schemas.openxmlformats.org/officeDocument/2006/relationships/image" Target="../media/image46.svg"/><Relationship Id="rId47" Type="http://schemas.openxmlformats.org/officeDocument/2006/relationships/image" Target="../media/image51.png"/><Relationship Id="rId50" Type="http://schemas.openxmlformats.org/officeDocument/2006/relationships/image" Target="../media/image54.sv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37" Type="http://schemas.openxmlformats.org/officeDocument/2006/relationships/image" Target="../media/image41.png"/><Relationship Id="rId40" Type="http://schemas.openxmlformats.org/officeDocument/2006/relationships/image" Target="../media/image44.sv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svg"/><Relationship Id="rId5" Type="http://schemas.openxmlformats.org/officeDocument/2006/relationships/image" Target="../media/image9.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svg"/><Relationship Id="rId56" Type="http://schemas.openxmlformats.org/officeDocument/2006/relationships/image" Target="../media/image60.sv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svg"/><Relationship Id="rId46" Type="http://schemas.openxmlformats.org/officeDocument/2006/relationships/image" Target="../media/image50.svg"/><Relationship Id="rId20" Type="http://schemas.openxmlformats.org/officeDocument/2006/relationships/image" Target="../media/image24.svg"/><Relationship Id="rId41" Type="http://schemas.openxmlformats.org/officeDocument/2006/relationships/image" Target="../media/image45.png"/><Relationship Id="rId54" Type="http://schemas.openxmlformats.org/officeDocument/2006/relationships/image" Target="../media/image58.svg"/><Relationship Id="rId1" Type="http://schemas.openxmlformats.org/officeDocument/2006/relationships/slideLayout" Target="../slideLayouts/slideLayout3.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36" Type="http://schemas.openxmlformats.org/officeDocument/2006/relationships/image" Target="../media/image40.sv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svg"/><Relationship Id="rId52"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0.jpg"/><Relationship Id="rId13" Type="http://schemas.openxmlformats.org/officeDocument/2006/relationships/image" Target="../media/image53.png"/><Relationship Id="rId3" Type="http://schemas.openxmlformats.org/officeDocument/2006/relationships/image" Target="../media/image65.jpg"/><Relationship Id="rId7" Type="http://schemas.openxmlformats.org/officeDocument/2006/relationships/image" Target="../media/image69.jpg"/><Relationship Id="rId12" Type="http://schemas.openxmlformats.org/officeDocument/2006/relationships/image" Target="../media/image74.jpg"/><Relationship Id="rId2" Type="http://schemas.openxmlformats.org/officeDocument/2006/relationships/image" Target="../media/image64.jpg"/><Relationship Id="rId1" Type="http://schemas.openxmlformats.org/officeDocument/2006/relationships/slideLayout" Target="../slideLayouts/slideLayout2.xml"/><Relationship Id="rId6" Type="http://schemas.openxmlformats.org/officeDocument/2006/relationships/image" Target="../media/image68.jpg"/><Relationship Id="rId11" Type="http://schemas.openxmlformats.org/officeDocument/2006/relationships/image" Target="../media/image73.jpg"/><Relationship Id="rId5" Type="http://schemas.openxmlformats.org/officeDocument/2006/relationships/image" Target="../media/image67.jpg"/><Relationship Id="rId10" Type="http://schemas.openxmlformats.org/officeDocument/2006/relationships/image" Target="../media/image72.jpg"/><Relationship Id="rId4" Type="http://schemas.openxmlformats.org/officeDocument/2006/relationships/image" Target="../media/image66.jpg"/><Relationship Id="rId9" Type="http://schemas.openxmlformats.org/officeDocument/2006/relationships/image" Target="../media/image71.jpg"/><Relationship Id="rId1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2D637B-2EEA-4ED6-9039-20DFFA2CBD5A}"/>
              </a:ext>
            </a:extLst>
          </p:cNvPr>
          <p:cNvSpPr>
            <a:spLocks noGrp="1"/>
          </p:cNvSpPr>
          <p:nvPr>
            <p:ph type="dt" sz="half" idx="10"/>
          </p:nvPr>
        </p:nvSpPr>
        <p:spPr/>
        <p:txBody>
          <a:bodyPr/>
          <a:lstStyle/>
          <a:p>
            <a:fld id="{8E2ADC28-92A4-4CA6-8C79-4E478C3FD03B}" type="datetime1">
              <a:rPr lang="sv-SE" smtClean="0"/>
              <a:t>2023-04-25</a:t>
            </a:fld>
            <a:endParaRPr lang="sv-SE"/>
          </a:p>
        </p:txBody>
      </p:sp>
      <p:sp>
        <p:nvSpPr>
          <p:cNvPr id="3" name="Platshållare för sidfot 2">
            <a:extLst>
              <a:ext uri="{FF2B5EF4-FFF2-40B4-BE49-F238E27FC236}">
                <a16:creationId xmlns:a16="http://schemas.microsoft.com/office/drawing/2014/main" id="{9C8F5F7B-9BC9-49CD-9B7E-71FB6B07119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81B7894-FB16-4499-822B-C9AC9ED2A9D4}"/>
              </a:ext>
            </a:extLst>
          </p:cNvPr>
          <p:cNvSpPr>
            <a:spLocks noGrp="1"/>
          </p:cNvSpPr>
          <p:nvPr>
            <p:ph type="sldNum" sz="quarter" idx="12"/>
          </p:nvPr>
        </p:nvSpPr>
        <p:spPr/>
        <p:txBody>
          <a:bodyPr/>
          <a:lstStyle/>
          <a:p>
            <a:fld id="{AE086683-F536-42AB-ABBC-F4803DFE8DBC}" type="slidenum">
              <a:rPr lang="sv-SE" smtClean="0"/>
              <a:t>1</a:t>
            </a:fld>
            <a:endParaRPr lang="sv-SE"/>
          </a:p>
        </p:txBody>
      </p:sp>
      <p:pic>
        <p:nvPicPr>
          <p:cNvPr id="1026" name="Picture 2" descr="1. Ingen fattigdom. Röd kvadrat, text och symbol i vitt. Sex människor står på rad. Fyra är vuxna, två är barn. Tre har byxor och tre har klänning. En vuxen håller i en vit käpp.">
            <a:extLst>
              <a:ext uri="{FF2B5EF4-FFF2-40B4-BE49-F238E27FC236}">
                <a16:creationId xmlns:a16="http://schemas.microsoft.com/office/drawing/2014/main" id="{E3CBF564-7FFF-4311-A7EA-3159D1ED41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0213"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Ingen hunger. Senapsgul kvadrat, text och symbol i vitt.  En rund matskål som det ångar ur.">
            <a:extLst>
              <a:ext uri="{FF2B5EF4-FFF2-40B4-BE49-F238E27FC236}">
                <a16:creationId xmlns:a16="http://schemas.microsoft.com/office/drawing/2014/main" id="{1804F347-FF21-4105-9BE2-A4F192B196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386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God hälsa och välbefinnande. Grön kvadrat, text och symbol i vitt.  En EKG-kurva som avslutas med ett hjärta.">
            <a:extLst>
              <a:ext uri="{FF2B5EF4-FFF2-40B4-BE49-F238E27FC236}">
                <a16:creationId xmlns:a16="http://schemas.microsoft.com/office/drawing/2014/main" id="{07FA4205-27A6-44D6-A32B-D23A03C0CEF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7507"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4. God utbildning för alla.  Mörkröd kvadrat, text och symbol i vitt.  En uppslagen bok med en penna bredvid.">
            <a:extLst>
              <a:ext uri="{FF2B5EF4-FFF2-40B4-BE49-F238E27FC236}">
                <a16:creationId xmlns:a16="http://schemas.microsoft.com/office/drawing/2014/main" id="{143F9392-C02E-4A73-A47A-F92FECE94E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1154"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5. Jämställdhet.  Röd-orange kvadrat, text och symbol i vitt.  En cirkel, en kombinerad mans- och kvinnosymbol, med en pil och ett plustecken utvändigt, i mitten av cirkeln finns ett likhetstecken.">
            <a:extLst>
              <a:ext uri="{FF2B5EF4-FFF2-40B4-BE49-F238E27FC236}">
                <a16:creationId xmlns:a16="http://schemas.microsoft.com/office/drawing/2014/main" id="{D3A98127-2510-4261-8968-37E4C7C8500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462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6. Rent vatten och sanitet. Ljusblå kvadrat, text och symbol i vitt. Ett fullt vattenglas med en blå vattendroppe på. Under glaset finns ett avloppsrör, som avslutas i en pil nedåt.">
            <a:extLst>
              <a:ext uri="{FF2B5EF4-FFF2-40B4-BE49-F238E27FC236}">
                <a16:creationId xmlns:a16="http://schemas.microsoft.com/office/drawing/2014/main" id="{6DCB27AD-9ADF-4643-9D75-10AAAA62A40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0213"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7. Hållbar energi för alla. Gul kvadrat, text och symbol i vitt.  En sol med en powersymbol i mitten. Solen har tolv strålar.">
            <a:extLst>
              <a:ext uri="{FF2B5EF4-FFF2-40B4-BE49-F238E27FC236}">
                <a16:creationId xmlns:a16="http://schemas.microsoft.com/office/drawing/2014/main" id="{1600DC21-073B-4FB5-BD99-C3410C0C81B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83815"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8. Anständiga arbetsvillkor och ekonomisk tillväxt. Vinröd kvadrat, text och symbol i vitt.  Tre stående staplar med en stigande kurva överst.">
            <a:extLst>
              <a:ext uri="{FF2B5EF4-FFF2-40B4-BE49-F238E27FC236}">
                <a16:creationId xmlns:a16="http://schemas.microsoft.com/office/drawing/2014/main" id="{CAC266E0-DE81-468A-BE36-E4BB07E648C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37417"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9. Hållbar industri, innovationer och infrastruktur. Orange kvadrat, text och symbol i vitt. Fyra kuber, tre är i botten och bildar ett hörn, den fjärde är staplad på hörnkuben.">
            <a:extLst>
              <a:ext uri="{FF2B5EF4-FFF2-40B4-BE49-F238E27FC236}">
                <a16:creationId xmlns:a16="http://schemas.microsoft.com/office/drawing/2014/main" id="{E1C6B676-668B-48C6-A91C-ACC70500917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91019"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0. Minskad ojämlikhet. Cerise kvadrat, text och symbol i vitt. Ett likhetstecken omgivet av fyra trianglar pekande i de fyra väderstrecken">
            <a:extLst>
              <a:ext uri="{FF2B5EF4-FFF2-40B4-BE49-F238E27FC236}">
                <a16:creationId xmlns:a16="http://schemas.microsoft.com/office/drawing/2014/main" id="{0CC1D35B-CB31-45C3-B925-9C2F843B24D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44620"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11. Hållbara städer och samhällen. Guldgul kvadrat, text och symbol i vitt. En rad av fyra olika hustyper.">
            <a:extLst>
              <a:ext uri="{FF2B5EF4-FFF2-40B4-BE49-F238E27FC236}">
                <a16:creationId xmlns:a16="http://schemas.microsoft.com/office/drawing/2014/main" id="{9F2FE7C1-5ABF-49CA-9169-F801DF50157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213"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12. Hållbar konsumtion och produktion. Mörk senapsgul kvadrat, text och symbol i vitt. En liggande åtta med en pil i slutet av linjen. En variant av oändlighetssymbolen.">
            <a:extLst>
              <a:ext uri="{FF2B5EF4-FFF2-40B4-BE49-F238E27FC236}">
                <a16:creationId xmlns:a16="http://schemas.microsoft.com/office/drawing/2014/main" id="{B4935247-E091-4D9C-BBAC-6D9C1635B1F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583815"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13. Bekämpa klimatförändringarna. Mörkgrön kvadrat, text och symbol i vitt. Ett öga, där irisen är ett jordklot.">
            <a:extLst>
              <a:ext uri="{FF2B5EF4-FFF2-40B4-BE49-F238E27FC236}">
                <a16:creationId xmlns:a16="http://schemas.microsoft.com/office/drawing/2014/main" id="{78715597-0AB1-4432-BEAA-1190B1C57A8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37417"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4. Hav och marina resurser. Blå kvadrat, text och symbol i vitt. En fisk under två våglinjer.">
            <a:extLst>
              <a:ext uri="{FF2B5EF4-FFF2-40B4-BE49-F238E27FC236}">
                <a16:creationId xmlns:a16="http://schemas.microsoft.com/office/drawing/2014/main" id="{B1C28F2D-40BE-490E-AC74-F615A1C72F6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91019"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15. Ekosystem och biologisk mångfald. Limegrön kvadrat, text och symbol i vitt. Ett träd som står på två vågräta streck. Bredvid trädet finns tre flygande fåglar.">
            <a:extLst>
              <a:ext uri="{FF2B5EF4-FFF2-40B4-BE49-F238E27FC236}">
                <a16:creationId xmlns:a16="http://schemas.microsoft.com/office/drawing/2014/main" id="{D932BE61-0E88-4A06-B1A6-7F7E1CB8BD61}"/>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044620"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16. Fredliga och inkluderande samhällen. Kungsblå kvadrat, text och symbol i vitt. En fredsduva med kvist i näbben, sitter på skaftet av en domarklubba.">
            <a:extLst>
              <a:ext uri="{FF2B5EF4-FFF2-40B4-BE49-F238E27FC236}">
                <a16:creationId xmlns:a16="http://schemas.microsoft.com/office/drawing/2014/main" id="{7033EE5E-1337-40DF-A6A0-541B65026140}"/>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30213"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17. Genomförande och globalt partnerskap. Marinblå kvadrat, text och symbol i vitt. Fem ringar överlappar varandra i en cirkel.">
            <a:extLst>
              <a:ext uri="{FF2B5EF4-FFF2-40B4-BE49-F238E27FC236}">
                <a16:creationId xmlns:a16="http://schemas.microsoft.com/office/drawing/2014/main" id="{508EF3C2-91C0-4B1D-8DC1-41BD45AFEBE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583815"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6">
            <a:extLst>
              <a:ext uri="{FF2B5EF4-FFF2-40B4-BE49-F238E27FC236}">
                <a16:creationId xmlns:a16="http://schemas.microsoft.com/office/drawing/2014/main" id="{4ACAC946-D3AB-47EF-9FE4-A5ADCEF782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63411" y="467327"/>
            <a:ext cx="540000" cy="540000"/>
          </a:xfrm>
          <a:prstGeom prst="rect">
            <a:avLst/>
          </a:prstGeom>
        </p:spPr>
      </p:pic>
      <p:pic>
        <p:nvPicPr>
          <p:cNvPr id="9" name="Bild 8">
            <a:extLst>
              <a:ext uri="{FF2B5EF4-FFF2-40B4-BE49-F238E27FC236}">
                <a16:creationId xmlns:a16="http://schemas.microsoft.com/office/drawing/2014/main" id="{1ED063B2-3B52-4DD7-A0DF-13BE4C228D8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53924" y="467327"/>
            <a:ext cx="540000" cy="540000"/>
          </a:xfrm>
          <a:prstGeom prst="rect">
            <a:avLst/>
          </a:prstGeom>
        </p:spPr>
      </p:pic>
      <p:pic>
        <p:nvPicPr>
          <p:cNvPr id="13" name="Bild 12">
            <a:extLst>
              <a:ext uri="{FF2B5EF4-FFF2-40B4-BE49-F238E27FC236}">
                <a16:creationId xmlns:a16="http://schemas.microsoft.com/office/drawing/2014/main" id="{DF95BE67-F120-4B42-A1F5-A0B336C9F49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58667" y="467327"/>
            <a:ext cx="540000" cy="540000"/>
          </a:xfrm>
          <a:prstGeom prst="rect">
            <a:avLst/>
          </a:prstGeom>
        </p:spPr>
      </p:pic>
      <p:pic>
        <p:nvPicPr>
          <p:cNvPr id="19" name="Bild 18">
            <a:extLst>
              <a:ext uri="{FF2B5EF4-FFF2-40B4-BE49-F238E27FC236}">
                <a16:creationId xmlns:a16="http://schemas.microsoft.com/office/drawing/2014/main" id="{619D8A11-90C3-4D02-BB71-7A8B482A5BD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357830" y="1659611"/>
            <a:ext cx="540000" cy="540000"/>
          </a:xfrm>
          <a:prstGeom prst="rect">
            <a:avLst/>
          </a:prstGeom>
        </p:spPr>
      </p:pic>
      <p:pic>
        <p:nvPicPr>
          <p:cNvPr id="35" name="Bild 34">
            <a:extLst>
              <a:ext uri="{FF2B5EF4-FFF2-40B4-BE49-F238E27FC236}">
                <a16:creationId xmlns:a16="http://schemas.microsoft.com/office/drawing/2014/main" id="{BF7F3B0B-873B-4CDD-B8DA-033BF39398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357830" y="2851894"/>
            <a:ext cx="540000" cy="540000"/>
          </a:xfrm>
          <a:prstGeom prst="rect">
            <a:avLst/>
          </a:prstGeom>
        </p:spPr>
      </p:pic>
      <p:pic>
        <p:nvPicPr>
          <p:cNvPr id="41" name="Bild 40">
            <a:extLst>
              <a:ext uri="{FF2B5EF4-FFF2-40B4-BE49-F238E27FC236}">
                <a16:creationId xmlns:a16="http://schemas.microsoft.com/office/drawing/2014/main" id="{71EC7006-EACF-4F87-B40E-AABD1BC485D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365640" y="5236461"/>
            <a:ext cx="540000" cy="540000"/>
          </a:xfrm>
          <a:prstGeom prst="rect">
            <a:avLst/>
          </a:prstGeom>
        </p:spPr>
      </p:pic>
      <p:pic>
        <p:nvPicPr>
          <p:cNvPr id="43" name="Bild 42">
            <a:extLst>
              <a:ext uri="{FF2B5EF4-FFF2-40B4-BE49-F238E27FC236}">
                <a16:creationId xmlns:a16="http://schemas.microsoft.com/office/drawing/2014/main" id="{A6D68A47-F007-4292-AFB0-485D292CBA3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357830" y="5236461"/>
            <a:ext cx="540000" cy="540000"/>
          </a:xfrm>
          <a:prstGeom prst="rect">
            <a:avLst/>
          </a:prstGeom>
        </p:spPr>
      </p:pic>
      <p:pic>
        <p:nvPicPr>
          <p:cNvPr id="45" name="Bild 44">
            <a:extLst>
              <a:ext uri="{FF2B5EF4-FFF2-40B4-BE49-F238E27FC236}">
                <a16:creationId xmlns:a16="http://schemas.microsoft.com/office/drawing/2014/main" id="{FC543EC3-88D6-4229-9E3F-8ABAB2C2C7B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861735" y="5236461"/>
            <a:ext cx="540000" cy="540000"/>
          </a:xfrm>
          <a:prstGeom prst="rect">
            <a:avLst/>
          </a:prstGeom>
        </p:spPr>
      </p:pic>
      <p:pic>
        <p:nvPicPr>
          <p:cNvPr id="49" name="Bild 48">
            <a:extLst>
              <a:ext uri="{FF2B5EF4-FFF2-40B4-BE49-F238E27FC236}">
                <a16:creationId xmlns:a16="http://schemas.microsoft.com/office/drawing/2014/main" id="{A31413AB-92E6-4C8C-9D74-D7447B8D14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861735" y="2851893"/>
            <a:ext cx="540000" cy="540000"/>
          </a:xfrm>
          <a:prstGeom prst="rect">
            <a:avLst/>
          </a:prstGeom>
        </p:spPr>
      </p:pic>
      <p:pic>
        <p:nvPicPr>
          <p:cNvPr id="56" name="Bild 55">
            <a:extLst>
              <a:ext uri="{FF2B5EF4-FFF2-40B4-BE49-F238E27FC236}">
                <a16:creationId xmlns:a16="http://schemas.microsoft.com/office/drawing/2014/main" id="{5CA782E1-5D9A-4F0C-9100-9179D8BECF9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357830" y="4044177"/>
            <a:ext cx="540000" cy="540000"/>
          </a:xfrm>
          <a:prstGeom prst="rect">
            <a:avLst/>
          </a:prstGeom>
        </p:spPr>
      </p:pic>
      <p:pic>
        <p:nvPicPr>
          <p:cNvPr id="58" name="Bild 57">
            <a:extLst>
              <a:ext uri="{FF2B5EF4-FFF2-40B4-BE49-F238E27FC236}">
                <a16:creationId xmlns:a16="http://schemas.microsoft.com/office/drawing/2014/main" id="{CA0CDD81-CCA0-4F35-B327-EC6D186ED0C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853924" y="4044176"/>
            <a:ext cx="540000" cy="540000"/>
          </a:xfrm>
          <a:prstGeom prst="rect">
            <a:avLst/>
          </a:prstGeom>
        </p:spPr>
      </p:pic>
      <p:pic>
        <p:nvPicPr>
          <p:cNvPr id="60" name="Bild 59">
            <a:extLst>
              <a:ext uri="{FF2B5EF4-FFF2-40B4-BE49-F238E27FC236}">
                <a16:creationId xmlns:a16="http://schemas.microsoft.com/office/drawing/2014/main" id="{DFF6D5D2-F5C6-4C86-9464-666EFF6E1E19}"/>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853924" y="5236461"/>
            <a:ext cx="540000" cy="540000"/>
          </a:xfrm>
          <a:prstGeom prst="rect">
            <a:avLst/>
          </a:prstGeom>
        </p:spPr>
      </p:pic>
      <p:pic>
        <p:nvPicPr>
          <p:cNvPr id="62" name="Bild 61">
            <a:extLst>
              <a:ext uri="{FF2B5EF4-FFF2-40B4-BE49-F238E27FC236}">
                <a16:creationId xmlns:a16="http://schemas.microsoft.com/office/drawing/2014/main" id="{E9D2CF38-2FB2-47BC-BEEE-E60C9F480DE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65640" y="1659611"/>
            <a:ext cx="540000" cy="540000"/>
          </a:xfrm>
          <a:prstGeom prst="rect">
            <a:avLst/>
          </a:prstGeom>
        </p:spPr>
      </p:pic>
      <p:pic>
        <p:nvPicPr>
          <p:cNvPr id="64" name="Bild 63">
            <a:extLst>
              <a:ext uri="{FF2B5EF4-FFF2-40B4-BE49-F238E27FC236}">
                <a16:creationId xmlns:a16="http://schemas.microsoft.com/office/drawing/2014/main" id="{BC6A94BE-0BA6-479A-B71A-A3E03CA1E46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365640" y="467327"/>
            <a:ext cx="540000" cy="540000"/>
          </a:xfrm>
          <a:prstGeom prst="rect">
            <a:avLst/>
          </a:prstGeom>
        </p:spPr>
      </p:pic>
      <p:pic>
        <p:nvPicPr>
          <p:cNvPr id="66" name="Bild 65">
            <a:extLst>
              <a:ext uri="{FF2B5EF4-FFF2-40B4-BE49-F238E27FC236}">
                <a16:creationId xmlns:a16="http://schemas.microsoft.com/office/drawing/2014/main" id="{1B3F5200-A1AE-4628-A552-BDBD64BFDEB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7861735" y="1659610"/>
            <a:ext cx="540000" cy="540000"/>
          </a:xfrm>
          <a:prstGeom prst="rect">
            <a:avLst/>
          </a:prstGeom>
        </p:spPr>
      </p:pic>
      <p:pic>
        <p:nvPicPr>
          <p:cNvPr id="68" name="Bild 67">
            <a:extLst>
              <a:ext uri="{FF2B5EF4-FFF2-40B4-BE49-F238E27FC236}">
                <a16:creationId xmlns:a16="http://schemas.microsoft.com/office/drawing/2014/main" id="{0F4504B1-84E4-4D87-AEE9-ED0B57F848D9}"/>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0853924" y="1659610"/>
            <a:ext cx="540000" cy="540000"/>
          </a:xfrm>
          <a:prstGeom prst="rect">
            <a:avLst/>
          </a:prstGeom>
        </p:spPr>
      </p:pic>
      <p:pic>
        <p:nvPicPr>
          <p:cNvPr id="90" name="Bild 89">
            <a:extLst>
              <a:ext uri="{FF2B5EF4-FFF2-40B4-BE49-F238E27FC236}">
                <a16:creationId xmlns:a16="http://schemas.microsoft.com/office/drawing/2014/main" id="{4FF9017A-18FF-47BA-A717-F2006AECD994}"/>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365640" y="2851895"/>
            <a:ext cx="540000" cy="540000"/>
          </a:xfrm>
          <a:prstGeom prst="rect">
            <a:avLst/>
          </a:prstGeom>
        </p:spPr>
      </p:pic>
      <p:pic>
        <p:nvPicPr>
          <p:cNvPr id="92" name="Bild 91">
            <a:extLst>
              <a:ext uri="{FF2B5EF4-FFF2-40B4-BE49-F238E27FC236}">
                <a16:creationId xmlns:a16="http://schemas.microsoft.com/office/drawing/2014/main" id="{318F6DF0-4B19-4465-9687-C961D8472A9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0853924" y="2851893"/>
            <a:ext cx="540000" cy="540000"/>
          </a:xfrm>
          <a:prstGeom prst="rect">
            <a:avLst/>
          </a:prstGeom>
        </p:spPr>
      </p:pic>
      <p:pic>
        <p:nvPicPr>
          <p:cNvPr id="94" name="Bild 93">
            <a:extLst>
              <a:ext uri="{FF2B5EF4-FFF2-40B4-BE49-F238E27FC236}">
                <a16:creationId xmlns:a16="http://schemas.microsoft.com/office/drawing/2014/main" id="{02B1605D-FFBA-41F5-89C3-2D4741BD4A0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7861735" y="4044177"/>
            <a:ext cx="540000" cy="540000"/>
          </a:xfrm>
          <a:prstGeom prst="rect">
            <a:avLst/>
          </a:prstGeom>
        </p:spPr>
      </p:pic>
      <p:pic>
        <p:nvPicPr>
          <p:cNvPr id="99" name="Bild 98">
            <a:extLst>
              <a:ext uri="{FF2B5EF4-FFF2-40B4-BE49-F238E27FC236}">
                <a16:creationId xmlns:a16="http://schemas.microsoft.com/office/drawing/2014/main" id="{554C8E65-6208-455F-8F0C-B187C7901189}"/>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6365640" y="4044179"/>
            <a:ext cx="540000" cy="540000"/>
          </a:xfrm>
          <a:prstGeom prst="rect">
            <a:avLst/>
          </a:prstGeom>
        </p:spPr>
      </p:pic>
    </p:spTree>
    <p:extLst>
      <p:ext uri="{BB962C8B-B14F-4D97-AF65-F5344CB8AC3E}">
        <p14:creationId xmlns:p14="http://schemas.microsoft.com/office/powerpoint/2010/main" val="359286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8167FA6-F411-4DF3-B287-B69000277DBC}"/>
              </a:ext>
            </a:extLst>
          </p:cNvPr>
          <p:cNvSpPr>
            <a:spLocks noGrp="1"/>
          </p:cNvSpPr>
          <p:nvPr>
            <p:ph type="title"/>
          </p:nvPr>
        </p:nvSpPr>
        <p:spPr/>
        <p:txBody>
          <a:bodyPr/>
          <a:lstStyle/>
          <a:p>
            <a:r>
              <a:rPr lang="sv-SE" dirty="0"/>
              <a:t>Entrémattor 2021-2</a:t>
            </a:r>
          </a:p>
        </p:txBody>
      </p:sp>
      <p:sp>
        <p:nvSpPr>
          <p:cNvPr id="52" name="Platshållare för text 51">
            <a:extLst>
              <a:ext uri="{FF2B5EF4-FFF2-40B4-BE49-F238E27FC236}">
                <a16:creationId xmlns:a16="http://schemas.microsoft.com/office/drawing/2014/main" id="{47552E10-819C-4902-BA5C-2DD77B7D33D0}"/>
              </a:ext>
            </a:extLst>
          </p:cNvPr>
          <p:cNvSpPr>
            <a:spLocks noGrp="1"/>
          </p:cNvSpPr>
          <p:nvPr>
            <p:ph type="body" sz="quarter" idx="29"/>
          </p:nvPr>
        </p:nvSpPr>
        <p:spPr>
          <a:xfrm>
            <a:off x="431668" y="1397583"/>
            <a:ext cx="1176473" cy="934533"/>
          </a:xfrm>
        </p:spPr>
        <p:txBody>
          <a:bodyPr/>
          <a:lstStyle/>
          <a:p>
            <a:r>
              <a:rPr lang="sv-SE" dirty="0"/>
              <a:t>Enkelhet</a:t>
            </a:r>
          </a:p>
        </p:txBody>
      </p:sp>
      <p:sp>
        <p:nvSpPr>
          <p:cNvPr id="15" name="Platshållare för text 14">
            <a:extLst>
              <a:ext uri="{FF2B5EF4-FFF2-40B4-BE49-F238E27FC236}">
                <a16:creationId xmlns:a16="http://schemas.microsoft.com/office/drawing/2014/main" id="{CD752C5C-5102-461F-833C-A1ED7A5F30F0}"/>
              </a:ext>
            </a:extLst>
          </p:cNvPr>
          <p:cNvSpPr>
            <a:spLocks noGrp="1"/>
          </p:cNvSpPr>
          <p:nvPr>
            <p:ph type="body" sz="quarter" idx="10"/>
          </p:nvPr>
        </p:nvSpPr>
        <p:spPr>
          <a:xfrm>
            <a:off x="1628430" y="1400861"/>
            <a:ext cx="5514300" cy="934533"/>
          </a:xfrm>
        </p:spPr>
        <p:txBody>
          <a:bodyPr/>
          <a:lstStyle/>
          <a:p>
            <a:r>
              <a:rPr lang="sv-SE" sz="1000" dirty="0"/>
              <a:t>  Ramavtalet täcker de flesta behov av produkter och tjänster för en ren entrémiljö. </a:t>
            </a:r>
          </a:p>
          <a:p>
            <a:r>
              <a:rPr lang="sv-SE" sz="1000" dirty="0"/>
              <a:t>  För hyra av entrémattor omfattar det också komplett service där till exempel tvätt och regelbundna</a:t>
            </a:r>
            <a:br>
              <a:rPr lang="sv-SE" sz="1000" dirty="0"/>
            </a:br>
            <a:r>
              <a:rPr lang="sv-SE" sz="1000" dirty="0"/>
              <a:t>  byten ingår. Överenskommen bytesfrekvens kan justeras under pågående avtalstid. Möjlighet finns</a:t>
            </a:r>
            <a:br>
              <a:rPr lang="sv-SE" sz="1000" dirty="0"/>
            </a:br>
            <a:r>
              <a:rPr lang="sv-SE" sz="1000" dirty="0"/>
              <a:t>  att hyra/köpa standard- eller kvalitétsmattor. </a:t>
            </a:r>
            <a:endParaRPr lang="sv-SE" dirty="0"/>
          </a:p>
          <a:p>
            <a:endParaRPr lang="sv-SE" dirty="0"/>
          </a:p>
        </p:txBody>
      </p:sp>
      <p:sp>
        <p:nvSpPr>
          <p:cNvPr id="53" name="Platshållare för text 52">
            <a:extLst>
              <a:ext uri="{FF2B5EF4-FFF2-40B4-BE49-F238E27FC236}">
                <a16:creationId xmlns:a16="http://schemas.microsoft.com/office/drawing/2014/main" id="{7AE7378C-43B9-47A3-83AA-EA39DF486208}"/>
              </a:ext>
            </a:extLst>
          </p:cNvPr>
          <p:cNvSpPr>
            <a:spLocks noGrp="1"/>
          </p:cNvSpPr>
          <p:nvPr>
            <p:ph type="body" sz="quarter" idx="30"/>
          </p:nvPr>
        </p:nvSpPr>
        <p:spPr>
          <a:xfrm>
            <a:off x="431669" y="2390000"/>
            <a:ext cx="1176473" cy="900000"/>
          </a:xfrm>
        </p:spPr>
        <p:txBody>
          <a:bodyPr/>
          <a:lstStyle/>
          <a:p>
            <a:r>
              <a:rPr lang="sv-SE" dirty="0"/>
              <a:t>Hållbarhet</a:t>
            </a:r>
          </a:p>
        </p:txBody>
      </p:sp>
      <p:sp>
        <p:nvSpPr>
          <p:cNvPr id="16" name="Platshållare för text 15">
            <a:extLst>
              <a:ext uri="{FF2B5EF4-FFF2-40B4-BE49-F238E27FC236}">
                <a16:creationId xmlns:a16="http://schemas.microsoft.com/office/drawing/2014/main" id="{E2A9987C-525E-4A74-9D1C-00D26945D2B8}"/>
              </a:ext>
            </a:extLst>
          </p:cNvPr>
          <p:cNvSpPr>
            <a:spLocks noGrp="1"/>
          </p:cNvSpPr>
          <p:nvPr>
            <p:ph type="body" sz="quarter" idx="11"/>
          </p:nvPr>
        </p:nvSpPr>
        <p:spPr>
          <a:xfrm>
            <a:off x="1636086" y="2397736"/>
            <a:ext cx="5495069" cy="900001"/>
          </a:xfrm>
        </p:spPr>
        <p:txBody>
          <a:bodyPr/>
          <a:lstStyle/>
          <a:p>
            <a:r>
              <a:rPr lang="sv-SE" sz="1000" dirty="0"/>
              <a:t>  Hållbarhetskrav är ställda för transporter och tvätterier samt omfattande hållbarhetskrav på</a:t>
            </a:r>
            <a:br>
              <a:rPr lang="sv-SE" sz="1000" dirty="0"/>
            </a:br>
            <a:r>
              <a:rPr lang="sv-SE" sz="1000" dirty="0"/>
              <a:t>  entrémattorna.</a:t>
            </a:r>
          </a:p>
          <a:p>
            <a:r>
              <a:rPr lang="sv-SE" sz="1000" dirty="0"/>
              <a:t>  Tvätterierna ska uppfylla Upphandlingsmyndighetens kriterier för vattenförbrukning och</a:t>
            </a:r>
            <a:br>
              <a:rPr lang="sv-SE" sz="1000" dirty="0"/>
            </a:br>
            <a:r>
              <a:rPr lang="sv-SE" sz="1000" dirty="0"/>
              <a:t>  energianvändning.  </a:t>
            </a:r>
            <a:endParaRPr lang="sv-SE" dirty="0"/>
          </a:p>
          <a:p>
            <a:pPr marL="0" indent="0">
              <a:buNone/>
            </a:pPr>
            <a:endParaRPr lang="sv-SE" dirty="0"/>
          </a:p>
        </p:txBody>
      </p:sp>
      <p:sp>
        <p:nvSpPr>
          <p:cNvPr id="54" name="Platshållare för text 53">
            <a:extLst>
              <a:ext uri="{FF2B5EF4-FFF2-40B4-BE49-F238E27FC236}">
                <a16:creationId xmlns:a16="http://schemas.microsoft.com/office/drawing/2014/main" id="{D43035ED-38B5-4407-852E-DA4A144024B4}"/>
              </a:ext>
            </a:extLst>
          </p:cNvPr>
          <p:cNvSpPr>
            <a:spLocks noGrp="1"/>
          </p:cNvSpPr>
          <p:nvPr>
            <p:ph type="body" sz="quarter" idx="31"/>
          </p:nvPr>
        </p:nvSpPr>
        <p:spPr>
          <a:xfrm>
            <a:off x="431670" y="3360077"/>
            <a:ext cx="1176473" cy="900000"/>
          </a:xfrm>
        </p:spPr>
        <p:txBody>
          <a:bodyPr/>
          <a:lstStyle/>
          <a:p>
            <a:r>
              <a:rPr lang="sv-SE" sz="1300" dirty="0"/>
              <a:t>Effektivisering</a:t>
            </a:r>
          </a:p>
        </p:txBody>
      </p:sp>
      <p:sp>
        <p:nvSpPr>
          <p:cNvPr id="17" name="Platshållare för text 16">
            <a:extLst>
              <a:ext uri="{FF2B5EF4-FFF2-40B4-BE49-F238E27FC236}">
                <a16:creationId xmlns:a16="http://schemas.microsoft.com/office/drawing/2014/main" id="{0E4EC1F8-2CE4-4C3E-9038-C585BAF808F5}"/>
              </a:ext>
            </a:extLst>
          </p:cNvPr>
          <p:cNvSpPr>
            <a:spLocks noGrp="1"/>
          </p:cNvSpPr>
          <p:nvPr>
            <p:ph type="body" sz="quarter" idx="12"/>
          </p:nvPr>
        </p:nvSpPr>
        <p:spPr/>
        <p:txBody>
          <a:bodyPr/>
          <a:lstStyle/>
          <a:p>
            <a:r>
              <a:rPr lang="sv-SE" sz="1000" dirty="0"/>
              <a:t>   Ett prisvärt ramavtal med bra villkor i övrigt. </a:t>
            </a:r>
          </a:p>
          <a:p>
            <a:r>
              <a:rPr lang="sv-SE" sz="1000" dirty="0"/>
              <a:t>   Nyttjandet av entrémattor bidrar till ett minskat slitage på golv och därmed en mer kostnadseffektiv      </a:t>
            </a:r>
            <a:br>
              <a:rPr lang="sv-SE" sz="1000" dirty="0"/>
            </a:br>
            <a:r>
              <a:rPr lang="sv-SE" sz="1000" dirty="0"/>
              <a:t>   fastighetsskötsel samt en trevligare entré- och innemiljö.  </a:t>
            </a:r>
          </a:p>
        </p:txBody>
      </p:sp>
      <p:sp>
        <p:nvSpPr>
          <p:cNvPr id="19" name="Platshållare för text 18">
            <a:extLst>
              <a:ext uri="{FF2B5EF4-FFF2-40B4-BE49-F238E27FC236}">
                <a16:creationId xmlns:a16="http://schemas.microsoft.com/office/drawing/2014/main" id="{9F30C0AE-B4D6-4D11-A57F-6FDF8CF48BEF}"/>
              </a:ext>
            </a:extLst>
          </p:cNvPr>
          <p:cNvSpPr>
            <a:spLocks noGrp="1"/>
          </p:cNvSpPr>
          <p:nvPr>
            <p:ph type="body" sz="quarter" idx="14"/>
          </p:nvPr>
        </p:nvSpPr>
        <p:spPr>
          <a:xfrm>
            <a:off x="1624511" y="5177594"/>
            <a:ext cx="5518219" cy="1011160"/>
          </a:xfrm>
        </p:spPr>
        <p:txBody>
          <a:bodyPr/>
          <a:lstStyle/>
          <a:p>
            <a:r>
              <a:rPr lang="sv-SE" sz="1000" dirty="0"/>
              <a:t>   Leverantören ska kunna tillhandahålla e-handelslösning till er inom tre månader, räknat från det att</a:t>
            </a:r>
            <a:br>
              <a:rPr lang="sv-SE" sz="1000" dirty="0"/>
            </a:br>
            <a:r>
              <a:rPr lang="sv-SE" sz="1000" dirty="0"/>
              <a:t>   leverantören har tagit emot en skriftlig begäran om uppsättning av e-handelslösning. </a:t>
            </a:r>
          </a:p>
          <a:p>
            <a:pPr lvl="0"/>
            <a:r>
              <a:rPr lang="sv-SE" sz="1000" dirty="0"/>
              <a:t>   Leverantören ska kunna skicka produktkatalog, fakturor, prislista och ta emot </a:t>
            </a:r>
            <a:r>
              <a:rPr lang="sv-SE" sz="1000" dirty="0" err="1"/>
              <a:t>ordrar</a:t>
            </a:r>
            <a:r>
              <a:rPr lang="sv-SE" sz="1000" dirty="0"/>
              <a:t> med mera</a:t>
            </a:r>
            <a:br>
              <a:rPr lang="sv-SE" sz="1000" dirty="0"/>
            </a:br>
            <a:r>
              <a:rPr lang="sv-SE" sz="1000" dirty="0"/>
              <a:t>   elektroniskt om ni önskar. </a:t>
            </a:r>
          </a:p>
          <a:p>
            <a:pPr lvl="0"/>
            <a:endParaRPr lang="sv-SE" sz="1000" dirty="0"/>
          </a:p>
        </p:txBody>
      </p:sp>
      <p:sp>
        <p:nvSpPr>
          <p:cNvPr id="50" name="Platshållare för text 49">
            <a:extLst>
              <a:ext uri="{FF2B5EF4-FFF2-40B4-BE49-F238E27FC236}">
                <a16:creationId xmlns:a16="http://schemas.microsoft.com/office/drawing/2014/main" id="{6A6F19D1-7291-4313-A62C-B7F83D1405F6}"/>
              </a:ext>
            </a:extLst>
          </p:cNvPr>
          <p:cNvSpPr>
            <a:spLocks noGrp="1"/>
          </p:cNvSpPr>
          <p:nvPr>
            <p:ph type="body" sz="quarter" idx="27"/>
          </p:nvPr>
        </p:nvSpPr>
        <p:spPr>
          <a:xfrm>
            <a:off x="9704093" y="4283327"/>
            <a:ext cx="2040714" cy="309309"/>
          </a:xfrm>
        </p:spPr>
        <p:txBody>
          <a:bodyPr/>
          <a:lstStyle/>
          <a:p>
            <a:r>
              <a:rPr lang="sv-SE"/>
              <a:t>Avtalsuppföljning</a:t>
            </a:r>
            <a:endParaRPr lang="sv-SE" dirty="0"/>
          </a:p>
        </p:txBody>
      </p:sp>
      <p:sp>
        <p:nvSpPr>
          <p:cNvPr id="26" name="Platshållare för text 25">
            <a:extLst>
              <a:ext uri="{FF2B5EF4-FFF2-40B4-BE49-F238E27FC236}">
                <a16:creationId xmlns:a16="http://schemas.microsoft.com/office/drawing/2014/main" id="{DDC24303-28EA-4DE2-A351-3DAB6DA59196}"/>
              </a:ext>
            </a:extLst>
          </p:cNvPr>
          <p:cNvSpPr>
            <a:spLocks noGrp="1"/>
          </p:cNvSpPr>
          <p:nvPr>
            <p:ph type="body" sz="quarter" idx="28"/>
          </p:nvPr>
        </p:nvSpPr>
        <p:spPr/>
        <p:txBody>
          <a:bodyPr/>
          <a:lstStyle/>
          <a:p>
            <a:r>
              <a:rPr lang="sv-SE" sz="1000" dirty="0"/>
              <a:t>6 månader </a:t>
            </a:r>
          </a:p>
          <a:p>
            <a:r>
              <a:rPr lang="sv-SE" sz="1000" dirty="0"/>
              <a:t>18 månader</a:t>
            </a:r>
          </a:p>
          <a:p>
            <a:r>
              <a:rPr lang="sv-SE" sz="1000" dirty="0"/>
              <a:t>36 månader</a:t>
            </a:r>
          </a:p>
          <a:p>
            <a:endParaRPr lang="sv-SE" dirty="0"/>
          </a:p>
        </p:txBody>
      </p:sp>
      <p:sp>
        <p:nvSpPr>
          <p:cNvPr id="46" name="Platshållare för text 45">
            <a:extLst>
              <a:ext uri="{FF2B5EF4-FFF2-40B4-BE49-F238E27FC236}">
                <a16:creationId xmlns:a16="http://schemas.microsoft.com/office/drawing/2014/main" id="{2CEC137B-1EAD-4CEC-9B12-6AD1DB6DE58C}"/>
              </a:ext>
            </a:extLst>
          </p:cNvPr>
          <p:cNvSpPr>
            <a:spLocks noGrp="1"/>
          </p:cNvSpPr>
          <p:nvPr>
            <p:ph type="body" sz="quarter" idx="23"/>
          </p:nvPr>
        </p:nvSpPr>
        <p:spPr>
          <a:xfrm>
            <a:off x="9704093" y="437008"/>
            <a:ext cx="2040714" cy="309309"/>
          </a:xfrm>
        </p:spPr>
        <p:txBody>
          <a:bodyPr/>
          <a:lstStyle/>
          <a:p>
            <a:r>
              <a:rPr lang="sv-SE"/>
              <a:t>Anbudsområden</a:t>
            </a:r>
            <a:endParaRPr lang="sv-SE" dirty="0"/>
          </a:p>
        </p:txBody>
      </p:sp>
      <p:sp>
        <p:nvSpPr>
          <p:cNvPr id="24" name="Platshållare för text 23">
            <a:extLst>
              <a:ext uri="{FF2B5EF4-FFF2-40B4-BE49-F238E27FC236}">
                <a16:creationId xmlns:a16="http://schemas.microsoft.com/office/drawing/2014/main" id="{BFA7E6E6-0234-489D-B12F-5604C0857E11}"/>
              </a:ext>
            </a:extLst>
          </p:cNvPr>
          <p:cNvSpPr>
            <a:spLocks noGrp="1"/>
          </p:cNvSpPr>
          <p:nvPr>
            <p:ph type="body" sz="quarter" idx="24"/>
          </p:nvPr>
        </p:nvSpPr>
        <p:spPr>
          <a:xfrm>
            <a:off x="9704093" y="779384"/>
            <a:ext cx="2040714" cy="2012306"/>
          </a:xfrm>
        </p:spPr>
        <p:txBody>
          <a:bodyPr/>
          <a:lstStyle/>
          <a:p>
            <a:r>
              <a:rPr lang="sv-SE" sz="1000" dirty="0"/>
              <a:t>Hyra av entrémattor, logomattor och andra mattor med tryck i olika kvaliteter och storlekar inklusive tvätt- och utbytesservice </a:t>
            </a:r>
          </a:p>
          <a:p>
            <a:endParaRPr lang="sv-SE" dirty="0"/>
          </a:p>
          <a:p>
            <a:r>
              <a:rPr lang="sv-SE" sz="1000" dirty="0"/>
              <a:t>Köp av entrémattor och logomattor i olika kvaliteter och storlekar</a:t>
            </a:r>
          </a:p>
          <a:p>
            <a:endParaRPr lang="sv-SE" dirty="0"/>
          </a:p>
        </p:txBody>
      </p:sp>
      <p:sp>
        <p:nvSpPr>
          <p:cNvPr id="38" name="Platshållare för text 37">
            <a:extLst>
              <a:ext uri="{FF2B5EF4-FFF2-40B4-BE49-F238E27FC236}">
                <a16:creationId xmlns:a16="http://schemas.microsoft.com/office/drawing/2014/main" id="{CA7A4312-E4F7-4D2B-AB45-A3A19831814F}"/>
              </a:ext>
            </a:extLst>
          </p:cNvPr>
          <p:cNvSpPr>
            <a:spLocks noGrp="1"/>
          </p:cNvSpPr>
          <p:nvPr>
            <p:ph type="body" sz="quarter" idx="15"/>
          </p:nvPr>
        </p:nvSpPr>
        <p:spPr>
          <a:xfrm>
            <a:off x="7480270" y="437008"/>
            <a:ext cx="2065966" cy="309309"/>
          </a:xfrm>
        </p:spPr>
        <p:txBody>
          <a:bodyPr/>
          <a:lstStyle/>
          <a:p>
            <a:r>
              <a:rPr lang="sv-SE" dirty="0"/>
              <a:t>Avtalstid</a:t>
            </a:r>
          </a:p>
        </p:txBody>
      </p:sp>
      <p:sp>
        <p:nvSpPr>
          <p:cNvPr id="20" name="Platshållare för text 19">
            <a:extLst>
              <a:ext uri="{FF2B5EF4-FFF2-40B4-BE49-F238E27FC236}">
                <a16:creationId xmlns:a16="http://schemas.microsoft.com/office/drawing/2014/main" id="{49AB0AAE-118E-4E7F-8696-03C4E43A7891}"/>
              </a:ext>
            </a:extLst>
          </p:cNvPr>
          <p:cNvSpPr>
            <a:spLocks noGrp="1"/>
          </p:cNvSpPr>
          <p:nvPr>
            <p:ph type="body" sz="quarter" idx="16"/>
          </p:nvPr>
        </p:nvSpPr>
        <p:spPr>
          <a:xfrm>
            <a:off x="7505520" y="779381"/>
            <a:ext cx="2040715" cy="695128"/>
          </a:xfrm>
        </p:spPr>
        <p:txBody>
          <a:bodyPr/>
          <a:lstStyle/>
          <a:p>
            <a:r>
              <a:rPr lang="sv-SE" sz="1000" dirty="0"/>
              <a:t>2023-02-01 till 2027-01-31</a:t>
            </a:r>
          </a:p>
        </p:txBody>
      </p:sp>
      <p:sp>
        <p:nvSpPr>
          <p:cNvPr id="40" name="Platshållare för text 39">
            <a:extLst>
              <a:ext uri="{FF2B5EF4-FFF2-40B4-BE49-F238E27FC236}">
                <a16:creationId xmlns:a16="http://schemas.microsoft.com/office/drawing/2014/main" id="{112BEFA4-EC56-488E-8024-A636F9D6F37F}"/>
              </a:ext>
            </a:extLst>
          </p:cNvPr>
          <p:cNvSpPr>
            <a:spLocks noGrp="1"/>
          </p:cNvSpPr>
          <p:nvPr>
            <p:ph type="body" sz="quarter" idx="17"/>
          </p:nvPr>
        </p:nvSpPr>
        <p:spPr>
          <a:xfrm>
            <a:off x="7505522" y="1495443"/>
            <a:ext cx="2040714" cy="309309"/>
          </a:xfrm>
        </p:spPr>
        <p:txBody>
          <a:bodyPr/>
          <a:lstStyle/>
          <a:p>
            <a:r>
              <a:rPr lang="sv-SE"/>
              <a:t>Avropsförfarande</a:t>
            </a:r>
            <a:endParaRPr lang="sv-SE" dirty="0"/>
          </a:p>
        </p:txBody>
      </p:sp>
      <p:sp>
        <p:nvSpPr>
          <p:cNvPr id="21" name="Platshållare för text 20">
            <a:extLst>
              <a:ext uri="{FF2B5EF4-FFF2-40B4-BE49-F238E27FC236}">
                <a16:creationId xmlns:a16="http://schemas.microsoft.com/office/drawing/2014/main" id="{AC88E1A4-DA1D-4203-984E-1B4B1D7CE037}"/>
              </a:ext>
            </a:extLst>
          </p:cNvPr>
          <p:cNvSpPr>
            <a:spLocks noGrp="1"/>
          </p:cNvSpPr>
          <p:nvPr>
            <p:ph type="body" sz="quarter" idx="18"/>
          </p:nvPr>
        </p:nvSpPr>
        <p:spPr>
          <a:xfrm>
            <a:off x="7505521" y="1837817"/>
            <a:ext cx="2040714" cy="1870118"/>
          </a:xfrm>
        </p:spPr>
        <p:txBody>
          <a:bodyPr/>
          <a:lstStyle/>
          <a:p>
            <a:r>
              <a:rPr lang="sv-SE" sz="1000" dirty="0"/>
              <a:t>En leverantör per respektive anbudsområde. </a:t>
            </a:r>
          </a:p>
          <a:p>
            <a:pPr marL="0" indent="0">
              <a:buNone/>
            </a:pPr>
            <a:endParaRPr lang="sv-SE" dirty="0"/>
          </a:p>
          <a:p>
            <a:r>
              <a:rPr lang="sv-SE" sz="1000" dirty="0"/>
              <a:t>Tilldelningen av kontrakt görs genom att respektive upphandlande myndighet tecknar kontrakt med den ramavtalsleverantör som tilldelats ramavtal för gällande kommun. </a:t>
            </a:r>
            <a:br>
              <a:rPr lang="sv-SE" sz="1000" dirty="0"/>
            </a:br>
            <a:endParaRPr lang="sv-SE" sz="1000" dirty="0"/>
          </a:p>
          <a:p>
            <a:r>
              <a:rPr lang="sv-SE" sz="1000" dirty="0"/>
              <a:t>Se bilagan Geografiska områden.</a:t>
            </a:r>
          </a:p>
        </p:txBody>
      </p:sp>
      <p:sp>
        <p:nvSpPr>
          <p:cNvPr id="42" name="Platshållare för text 41">
            <a:extLst>
              <a:ext uri="{FF2B5EF4-FFF2-40B4-BE49-F238E27FC236}">
                <a16:creationId xmlns:a16="http://schemas.microsoft.com/office/drawing/2014/main" id="{1D1F074E-1599-44D0-904C-51B6AFFCBF2D}"/>
              </a:ext>
            </a:extLst>
          </p:cNvPr>
          <p:cNvSpPr>
            <a:spLocks noGrp="1"/>
          </p:cNvSpPr>
          <p:nvPr>
            <p:ph type="body" sz="quarter" idx="19"/>
          </p:nvPr>
        </p:nvSpPr>
        <p:spPr>
          <a:xfrm>
            <a:off x="7505522" y="3740999"/>
            <a:ext cx="2040714" cy="309309"/>
          </a:xfrm>
        </p:spPr>
        <p:txBody>
          <a:bodyPr/>
          <a:lstStyle/>
          <a:p>
            <a:r>
              <a:rPr lang="sv-SE" dirty="0"/>
              <a:t>Leverantör (4)</a:t>
            </a:r>
          </a:p>
        </p:txBody>
      </p:sp>
      <p:sp>
        <p:nvSpPr>
          <p:cNvPr id="22" name="Platshållare för text 21">
            <a:extLst>
              <a:ext uri="{FF2B5EF4-FFF2-40B4-BE49-F238E27FC236}">
                <a16:creationId xmlns:a16="http://schemas.microsoft.com/office/drawing/2014/main" id="{09F98FB2-3473-461D-A962-A25203F472F4}"/>
              </a:ext>
            </a:extLst>
          </p:cNvPr>
          <p:cNvSpPr>
            <a:spLocks noGrp="1"/>
          </p:cNvSpPr>
          <p:nvPr>
            <p:ph type="body" sz="quarter" idx="20"/>
          </p:nvPr>
        </p:nvSpPr>
        <p:spPr>
          <a:xfrm>
            <a:off x="7505522" y="4083373"/>
            <a:ext cx="2040714" cy="1094221"/>
          </a:xfrm>
        </p:spPr>
        <p:txBody>
          <a:bodyPr/>
          <a:lstStyle/>
          <a:p>
            <a:pPr marL="0" indent="0">
              <a:buNone/>
            </a:pPr>
            <a:r>
              <a:rPr lang="sv-SE" sz="1000" dirty="0"/>
              <a:t>Delområde 1 Hyra av entrémattor</a:t>
            </a:r>
          </a:p>
          <a:p>
            <a:r>
              <a:rPr lang="sv-SE" sz="1000" dirty="0"/>
              <a:t>CWS Sweden AB</a:t>
            </a:r>
          </a:p>
          <a:p>
            <a:r>
              <a:rPr lang="sv-SE" sz="1000" dirty="0"/>
              <a:t>Elis Textil Sverige AB</a:t>
            </a:r>
          </a:p>
          <a:p>
            <a:r>
              <a:rPr lang="sv-SE" sz="1000" dirty="0" err="1"/>
              <a:t>KåPI</a:t>
            </a:r>
            <a:r>
              <a:rPr lang="sv-SE" sz="1000" dirty="0"/>
              <a:t> Tvätt AB</a:t>
            </a:r>
          </a:p>
          <a:p>
            <a:pPr marL="0" indent="0">
              <a:buNone/>
            </a:pPr>
            <a:r>
              <a:rPr lang="sv-SE" sz="1000" dirty="0"/>
              <a:t>Delområde 2 Köp av entrémattor</a:t>
            </a:r>
          </a:p>
          <a:p>
            <a:r>
              <a:rPr lang="sv-SE" sz="1000" dirty="0" err="1"/>
              <a:t>Matting</a:t>
            </a:r>
            <a:r>
              <a:rPr lang="sv-SE" sz="1000" dirty="0"/>
              <a:t> AB</a:t>
            </a:r>
          </a:p>
        </p:txBody>
      </p:sp>
      <p:sp>
        <p:nvSpPr>
          <p:cNvPr id="44" name="Platshållare för text 43">
            <a:extLst>
              <a:ext uri="{FF2B5EF4-FFF2-40B4-BE49-F238E27FC236}">
                <a16:creationId xmlns:a16="http://schemas.microsoft.com/office/drawing/2014/main" id="{1C719202-A229-465C-81CE-37313F34C269}"/>
              </a:ext>
            </a:extLst>
          </p:cNvPr>
          <p:cNvSpPr>
            <a:spLocks noGrp="1"/>
          </p:cNvSpPr>
          <p:nvPr>
            <p:ph type="body" sz="quarter" idx="21"/>
          </p:nvPr>
        </p:nvSpPr>
        <p:spPr>
          <a:xfrm>
            <a:off x="7505522" y="5198528"/>
            <a:ext cx="2040714" cy="309309"/>
          </a:xfrm>
        </p:spPr>
        <p:txBody>
          <a:bodyPr/>
          <a:lstStyle/>
          <a:p>
            <a:r>
              <a:rPr lang="sv-SE" dirty="0"/>
              <a:t>Pris och sortiment</a:t>
            </a:r>
          </a:p>
        </p:txBody>
      </p:sp>
      <p:sp>
        <p:nvSpPr>
          <p:cNvPr id="23" name="Platshållare för text 22">
            <a:extLst>
              <a:ext uri="{FF2B5EF4-FFF2-40B4-BE49-F238E27FC236}">
                <a16:creationId xmlns:a16="http://schemas.microsoft.com/office/drawing/2014/main" id="{AB700810-63FD-420D-9196-451E6678ECC2}"/>
              </a:ext>
            </a:extLst>
          </p:cNvPr>
          <p:cNvSpPr>
            <a:spLocks noGrp="1"/>
          </p:cNvSpPr>
          <p:nvPr>
            <p:ph type="body" sz="quarter" idx="22"/>
          </p:nvPr>
        </p:nvSpPr>
        <p:spPr>
          <a:xfrm>
            <a:off x="7505521" y="5528771"/>
            <a:ext cx="2040713" cy="770428"/>
          </a:xfrm>
        </p:spPr>
        <p:txBody>
          <a:bodyPr/>
          <a:lstStyle/>
          <a:p>
            <a:r>
              <a:rPr lang="sv-SE" sz="1000" dirty="0"/>
              <a:t>Pris per byte och storlek.</a:t>
            </a:r>
          </a:p>
          <a:p>
            <a:r>
              <a:rPr lang="sv-SE" sz="1000" dirty="0"/>
              <a:t>Pris/matta</a:t>
            </a:r>
            <a:r>
              <a:rPr lang="sv-SE" sz="1000" baseline="0" dirty="0"/>
              <a:t> vid köp av entrématta.</a:t>
            </a:r>
          </a:p>
          <a:p>
            <a:r>
              <a:rPr lang="sv-SE" sz="1000" dirty="0"/>
              <a:t>Mer information finns i respektive </a:t>
            </a:r>
            <a:r>
              <a:rPr lang="sv-SE" sz="1000" dirty="0" err="1"/>
              <a:t>prisbilaga</a:t>
            </a:r>
            <a:r>
              <a:rPr lang="sv-SE" sz="1000" dirty="0"/>
              <a:t>.</a:t>
            </a:r>
            <a:endParaRPr lang="sv-SE" sz="1000" baseline="0" dirty="0"/>
          </a:p>
          <a:p>
            <a:pPr marL="0" indent="0">
              <a:buNone/>
            </a:pPr>
            <a:endParaRPr lang="sv-SE" dirty="0"/>
          </a:p>
        </p:txBody>
      </p:sp>
      <p:sp>
        <p:nvSpPr>
          <p:cNvPr id="48" name="Platshållare för text 47">
            <a:extLst>
              <a:ext uri="{FF2B5EF4-FFF2-40B4-BE49-F238E27FC236}">
                <a16:creationId xmlns:a16="http://schemas.microsoft.com/office/drawing/2014/main" id="{BEB1CE12-2113-4DFA-9A2F-235E68C596D9}"/>
              </a:ext>
            </a:extLst>
          </p:cNvPr>
          <p:cNvSpPr>
            <a:spLocks noGrp="1"/>
          </p:cNvSpPr>
          <p:nvPr>
            <p:ph type="body" sz="quarter" idx="25"/>
          </p:nvPr>
        </p:nvSpPr>
        <p:spPr>
          <a:xfrm>
            <a:off x="9704093" y="2835967"/>
            <a:ext cx="2040714" cy="309309"/>
          </a:xfrm>
        </p:spPr>
        <p:txBody>
          <a:bodyPr/>
          <a:lstStyle/>
          <a:p>
            <a:r>
              <a:rPr lang="sv-SE"/>
              <a:t>Leveransvillkor</a:t>
            </a:r>
            <a:endParaRPr lang="sv-SE" dirty="0"/>
          </a:p>
        </p:txBody>
      </p:sp>
      <p:sp>
        <p:nvSpPr>
          <p:cNvPr id="25" name="Platshållare för text 24">
            <a:extLst>
              <a:ext uri="{FF2B5EF4-FFF2-40B4-BE49-F238E27FC236}">
                <a16:creationId xmlns:a16="http://schemas.microsoft.com/office/drawing/2014/main" id="{2E670408-143D-4E4A-A77C-640710135AFC}"/>
              </a:ext>
            </a:extLst>
          </p:cNvPr>
          <p:cNvSpPr>
            <a:spLocks noGrp="1"/>
          </p:cNvSpPr>
          <p:nvPr>
            <p:ph type="body" sz="quarter" idx="26"/>
          </p:nvPr>
        </p:nvSpPr>
        <p:spPr>
          <a:xfrm>
            <a:off x="9704093" y="3145276"/>
            <a:ext cx="2040713" cy="1138051"/>
          </a:xfrm>
        </p:spPr>
        <p:txBody>
          <a:bodyPr/>
          <a:lstStyle/>
          <a:p>
            <a:r>
              <a:rPr lang="sv-SE" sz="1000" dirty="0"/>
              <a:t>Leverans till den leveransadress som framgår av beställningen. Enligt DDP, </a:t>
            </a:r>
            <a:r>
              <a:rPr lang="sv-SE" sz="1000" dirty="0" err="1"/>
              <a:t>Incoterms</a:t>
            </a:r>
            <a:r>
              <a:rPr lang="sv-SE" sz="1000" dirty="0"/>
              <a:t> 2020. </a:t>
            </a:r>
            <a:br>
              <a:rPr lang="sv-SE" sz="1000" dirty="0"/>
            </a:br>
            <a:endParaRPr lang="sv-SE" sz="1000" dirty="0"/>
          </a:p>
          <a:p>
            <a:r>
              <a:rPr lang="sv-SE" sz="1000" dirty="0"/>
              <a:t>Bytesfrekvenser ska överenskommas mellan anbudsgivaren och er. </a:t>
            </a:r>
          </a:p>
        </p:txBody>
      </p:sp>
      <p:pic>
        <p:nvPicPr>
          <p:cNvPr id="28" name="Bild 67">
            <a:extLst>
              <a:ext uri="{FF2B5EF4-FFF2-40B4-BE49-F238E27FC236}">
                <a16:creationId xmlns:a16="http://schemas.microsoft.com/office/drawing/2014/main" id="{0F4504B1-84E4-4D87-AEE9-ED0B57F848D9}"/>
              </a:ext>
            </a:extLst>
          </p:cNvPr>
          <p:cNvPicPr>
            <a:picLocks noGrp="1" noChangeAspect="1"/>
          </p:cNvPicPr>
          <p:nvPr>
            <p:ph type="pic" sz="quarter" idx="40"/>
          </p:nvPr>
        </p:nvPicPr>
        <p:blipFill>
          <a:blip r:embed="rId2">
            <a:extLst>
              <a:ext uri="{96DAC541-7B7A-43D3-8B79-37D633B846F1}">
                <asvg:svgBlip xmlns:asvg="http://schemas.microsoft.com/office/drawing/2016/SVG/main" r:embed="rId3"/>
              </a:ext>
            </a:extLst>
          </a:blip>
          <a:srcRect l="88" r="88"/>
          <a:stretch>
            <a:fillRect/>
          </a:stretch>
        </p:blipFill>
        <p:spPr>
          <a:prstGeom prst="rect">
            <a:avLst/>
          </a:prstGeom>
        </p:spPr>
      </p:pic>
      <p:sp>
        <p:nvSpPr>
          <p:cNvPr id="6" name="Platshållare för text 55">
            <a:extLst>
              <a:ext uri="{FF2B5EF4-FFF2-40B4-BE49-F238E27FC236}">
                <a16:creationId xmlns:a16="http://schemas.microsoft.com/office/drawing/2014/main" id="{82C24287-E2FC-D87B-4D3F-E7F0E4FA3015}"/>
              </a:ext>
            </a:extLst>
          </p:cNvPr>
          <p:cNvSpPr txBox="1">
            <a:spLocks/>
          </p:cNvSpPr>
          <p:nvPr/>
        </p:nvSpPr>
        <p:spPr>
          <a:xfrm>
            <a:off x="426129" y="5235769"/>
            <a:ext cx="1176473" cy="936945"/>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4"/>
            <a:stretch>
              <a:fillRect/>
            </a:stretch>
          </a:blipFill>
        </p:spPr>
        <p:txBody>
          <a:bodyPr vert="horz" wrap="square" lIns="36000" tIns="72000" rIns="36000" bIns="72000" rtlCol="0" anchor="b">
            <a:noAutofit/>
          </a:bodyPr>
          <a:lstStyle>
            <a:lvl1pPr marL="0" indent="0" algn="ctr" defTabSz="914400" rtl="0" eaLnBrk="1" latinLnBrk="0" hangingPunct="1">
              <a:lnSpc>
                <a:spcPct val="100000"/>
              </a:lnSpc>
              <a:spcBef>
                <a:spcPts val="1000"/>
              </a:spcBef>
              <a:buClr>
                <a:schemeClr val="accent1"/>
              </a:buClr>
              <a:buFontTx/>
              <a:buNone/>
              <a:defRPr sz="1400" b="1" kern="1200">
                <a:solidFill>
                  <a:schemeClr val="bg1"/>
                </a:solidFill>
                <a:latin typeface="+mn-lt"/>
                <a:ea typeface="+mn-ea"/>
                <a:cs typeface="+mn-cs"/>
              </a:defRPr>
            </a:lvl1pPr>
            <a:lvl2pPr marL="358775" indent="-1841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719138" indent="-1857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892175" indent="-1730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a:lstStyle>
          <a:p>
            <a:r>
              <a:rPr lang="sv-SE" dirty="0"/>
              <a:t>Digitalisering</a:t>
            </a:r>
          </a:p>
        </p:txBody>
      </p:sp>
      <p:pic>
        <p:nvPicPr>
          <p:cNvPr id="3" name="Bildobjekt 2">
            <a:extLst>
              <a:ext uri="{FF2B5EF4-FFF2-40B4-BE49-F238E27FC236}">
                <a16:creationId xmlns:a16="http://schemas.microsoft.com/office/drawing/2014/main" id="{BC71797D-EBAC-C577-DECB-9F3DF357B9D0}"/>
              </a:ext>
            </a:extLst>
          </p:cNvPr>
          <p:cNvPicPr>
            <a:picLocks noChangeAspect="1"/>
          </p:cNvPicPr>
          <p:nvPr/>
        </p:nvPicPr>
        <p:blipFill>
          <a:blip r:embed="rId5"/>
          <a:stretch>
            <a:fillRect/>
          </a:stretch>
        </p:blipFill>
        <p:spPr>
          <a:xfrm>
            <a:off x="426129" y="4312614"/>
            <a:ext cx="1176472" cy="900000"/>
          </a:xfrm>
          <a:prstGeom prst="rect">
            <a:avLst/>
          </a:prstGeom>
        </p:spPr>
      </p:pic>
      <p:sp>
        <p:nvSpPr>
          <p:cNvPr id="8" name="textruta 7">
            <a:extLst>
              <a:ext uri="{FF2B5EF4-FFF2-40B4-BE49-F238E27FC236}">
                <a16:creationId xmlns:a16="http://schemas.microsoft.com/office/drawing/2014/main" id="{ECA1520E-A5E8-AD0C-40A0-376C6334C500}"/>
              </a:ext>
            </a:extLst>
          </p:cNvPr>
          <p:cNvSpPr txBox="1"/>
          <p:nvPr/>
        </p:nvSpPr>
        <p:spPr>
          <a:xfrm>
            <a:off x="1624509" y="4322419"/>
            <a:ext cx="5506644" cy="830997"/>
          </a:xfrm>
          <a:prstGeom prst="rect">
            <a:avLst/>
          </a:prstGeom>
          <a:solidFill>
            <a:schemeClr val="bg2"/>
          </a:solidFill>
        </p:spPr>
        <p:txBody>
          <a:bodyPr wrap="square" rtlCol="0">
            <a:spAutoFit/>
          </a:bodyPr>
          <a:lstStyle/>
          <a:p>
            <a:pPr marL="171450" indent="-171450">
              <a:spcBef>
                <a:spcPts val="1000"/>
              </a:spcBef>
              <a:buClr>
                <a:schemeClr val="accent1"/>
              </a:buClr>
              <a:buFont typeface="Arial" panose="020B0604020202020204" pitchFamily="34" charset="0"/>
              <a:buChar char="•"/>
            </a:pPr>
            <a:r>
              <a:rPr lang="sv-SE" sz="1000" dirty="0">
                <a:effectLst/>
                <a:ea typeface="Calibri" panose="020F0502020204030204" pitchFamily="34" charset="0"/>
                <a:cs typeface="Times New Roman" panose="02020603050405020304" pitchFamily="18" charset="0"/>
              </a:rPr>
              <a:t>Vi har samarbetat med Svenska miljöinstitutet som tagit fram en beräkningsmodell för koldioxidrapporteringen. Mer information finns på ramavtalssidan.</a:t>
            </a:r>
          </a:p>
          <a:p>
            <a:endParaRPr lang="sv-SE" sz="1000" dirty="0">
              <a:effectLst/>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44049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8C4BFFA-5C9C-45B9-8DA4-C2C0EA70D2B2}"/>
              </a:ext>
            </a:extLst>
          </p:cNvPr>
          <p:cNvSpPr>
            <a:spLocks noGrp="1"/>
          </p:cNvSpPr>
          <p:nvPr>
            <p:ph type="body" sz="quarter" idx="15"/>
          </p:nvPr>
        </p:nvSpPr>
        <p:spPr>
          <a:xfrm>
            <a:off x="435775" y="1450406"/>
            <a:ext cx="4680000" cy="309309"/>
          </a:xfrm>
        </p:spPr>
        <p:txBody>
          <a:bodyPr/>
          <a:lstStyle/>
          <a:p>
            <a:r>
              <a:rPr lang="sv-SE" dirty="0"/>
              <a:t>Omfattning</a:t>
            </a:r>
          </a:p>
        </p:txBody>
      </p:sp>
      <p:sp>
        <p:nvSpPr>
          <p:cNvPr id="8" name="Platshållare för text 7">
            <a:extLst>
              <a:ext uri="{FF2B5EF4-FFF2-40B4-BE49-F238E27FC236}">
                <a16:creationId xmlns:a16="http://schemas.microsoft.com/office/drawing/2014/main" id="{1D0B2195-1754-4B54-8F0E-D28F6BD9FCBE}"/>
              </a:ext>
            </a:extLst>
          </p:cNvPr>
          <p:cNvSpPr>
            <a:spLocks noGrp="1"/>
          </p:cNvSpPr>
          <p:nvPr>
            <p:ph type="body" sz="quarter" idx="16"/>
          </p:nvPr>
        </p:nvSpPr>
        <p:spPr>
          <a:xfrm>
            <a:off x="435775" y="1772460"/>
            <a:ext cx="4680000" cy="2822156"/>
          </a:xfrm>
        </p:spPr>
        <p:txBody>
          <a:bodyPr/>
          <a:lstStyle/>
          <a:p>
            <a:r>
              <a:rPr lang="sv-SE" sz="1000" dirty="0"/>
              <a:t>De varor och tjänster som omfattas ska medverka till att ni uppnår ett minskat slitage på golv, bättre hygienisk miljö samt trevligare entré- och innemiljöer. Ramavtalet ska underlätta renhållning av ytor inomhus samt att skapa en miljömässigt bra inomhusmiljö. </a:t>
            </a:r>
          </a:p>
          <a:p>
            <a:pPr marL="0" indent="0">
              <a:buNone/>
            </a:pPr>
            <a:endParaRPr lang="sv-SE" sz="1000" dirty="0"/>
          </a:p>
          <a:p>
            <a:r>
              <a:rPr lang="sv-SE" sz="1000" dirty="0"/>
              <a:t>Målsättningen är att ni i nära samarbete med leverantörerna kan uppnå en mer kostnadseffektiv fastighetsskötsel. </a:t>
            </a:r>
          </a:p>
          <a:p>
            <a:pPr marL="0" indent="0">
              <a:buNone/>
            </a:pPr>
            <a:endParaRPr lang="sv-SE" sz="1000" dirty="0"/>
          </a:p>
          <a:p>
            <a:pPr>
              <a:lnSpc>
                <a:spcPct val="107000"/>
              </a:lnSpc>
              <a:spcAft>
                <a:spcPts val="800"/>
              </a:spcAft>
            </a:pPr>
            <a:r>
              <a:rPr lang="sv-SE" sz="1000" dirty="0">
                <a:cs typeface="Times New Roman" panose="02020603050405020304" pitchFamily="18" charset="0"/>
              </a:rPr>
              <a:t>Mattorna ska kunna beställas i två olika kvaliteter: standard- och </a:t>
            </a:r>
            <a:r>
              <a:rPr lang="sv-SE" sz="1000" dirty="0" err="1">
                <a:cs typeface="Times New Roman" panose="02020603050405020304" pitchFamily="18" charset="0"/>
              </a:rPr>
              <a:t>kvalitetsmatta</a:t>
            </a:r>
            <a:r>
              <a:rPr lang="sv-SE" sz="1000" dirty="0">
                <a:cs typeface="Times New Roman" panose="02020603050405020304" pitchFamily="18" charset="0"/>
              </a:rPr>
              <a:t>. </a:t>
            </a:r>
            <a:endParaRPr lang="sv-SE" sz="1000" dirty="0">
              <a:effectLst/>
              <a:ea typeface="Calibri" panose="020F0502020204030204" pitchFamily="34" charset="0"/>
              <a:cs typeface="Times New Roman" panose="02020603050405020304" pitchFamily="18" charset="0"/>
            </a:endParaRPr>
          </a:p>
          <a:p>
            <a:pPr>
              <a:lnSpc>
                <a:spcPct val="107000"/>
              </a:lnSpc>
              <a:spcAft>
                <a:spcPts val="800"/>
              </a:spcAft>
            </a:pPr>
            <a:r>
              <a:rPr lang="sv-SE" sz="1000" dirty="0"/>
              <a:t>Vid hyra av entrémattor ska standardmattan bland annat vara </a:t>
            </a:r>
            <a:r>
              <a:rPr lang="sv-SE" sz="1000" dirty="0">
                <a:effectLst/>
                <a:ea typeface="Calibri" panose="020F0502020204030204" pitchFamily="34" charset="0"/>
                <a:cs typeface="Times New Roman" panose="02020603050405020304" pitchFamily="18" charset="0"/>
              </a:rPr>
              <a:t>tillverkad i </a:t>
            </a:r>
            <a:r>
              <a:rPr lang="sv-SE" sz="1000" dirty="0" err="1">
                <a:effectLst/>
                <a:ea typeface="Calibri" panose="020F0502020204030204" pitchFamily="34" charset="0"/>
                <a:cs typeface="Times New Roman" panose="02020603050405020304" pitchFamily="18" charset="0"/>
              </a:rPr>
              <a:t>high</a:t>
            </a:r>
            <a:r>
              <a:rPr lang="sv-SE" sz="1000" dirty="0">
                <a:effectLst/>
                <a:ea typeface="Calibri" panose="020F0502020204030204" pitchFamily="34" charset="0"/>
                <a:cs typeface="Times New Roman" panose="02020603050405020304" pitchFamily="18" charset="0"/>
              </a:rPr>
              <a:t> </a:t>
            </a:r>
            <a:r>
              <a:rPr lang="sv-SE" sz="1000" dirty="0" err="1">
                <a:effectLst/>
                <a:ea typeface="Calibri" panose="020F0502020204030204" pitchFamily="34" charset="0"/>
                <a:cs typeface="Times New Roman" panose="02020603050405020304" pitchFamily="18" charset="0"/>
              </a:rPr>
              <a:t>twisted</a:t>
            </a:r>
            <a:r>
              <a:rPr lang="sv-SE" sz="1000" dirty="0">
                <a:effectLst/>
                <a:ea typeface="Calibri" panose="020F0502020204030204" pitchFamily="34" charset="0"/>
                <a:cs typeface="Times New Roman" panose="02020603050405020304" pitchFamily="18" charset="0"/>
              </a:rPr>
              <a:t> nylon eller likvärdigt. Den ska ha en god absorptionsförmåga av smuts och väta. Mattans undersida ska vara försedd med beläggning för halksäkerhet samt vara antistatbehandlad. Den får inte utveckla skadliga rökgaser vid brand.</a:t>
            </a:r>
          </a:p>
          <a:p>
            <a:pPr>
              <a:lnSpc>
                <a:spcPct val="107000"/>
              </a:lnSpc>
              <a:spcAft>
                <a:spcPts val="800"/>
              </a:spcAft>
            </a:pPr>
            <a:r>
              <a:rPr lang="sv-SE" sz="1000" dirty="0">
                <a:cs typeface="Times New Roman" panose="02020603050405020304" pitchFamily="18" charset="0"/>
              </a:rPr>
              <a:t>Övriga storlekar för att passa ert behov och i minst två olika grundfärger. </a:t>
            </a:r>
          </a:p>
          <a:p>
            <a:pPr marL="0" indent="0">
              <a:lnSpc>
                <a:spcPct val="107000"/>
              </a:lnSpc>
              <a:spcAft>
                <a:spcPts val="800"/>
              </a:spcAft>
              <a:buNone/>
            </a:pPr>
            <a:endParaRPr lang="sv-SE" sz="1000" dirty="0">
              <a:cs typeface="Times New Roman" panose="02020603050405020304" pitchFamily="18" charset="0"/>
            </a:endParaRPr>
          </a:p>
          <a:p>
            <a:pPr>
              <a:lnSpc>
                <a:spcPct val="107000"/>
              </a:lnSpc>
              <a:spcAft>
                <a:spcPts val="800"/>
              </a:spcAft>
            </a:pPr>
            <a:endParaRPr lang="sv-SE" sz="1000" dirty="0">
              <a:latin typeface="Calibri" panose="020F0502020204030204" pitchFamily="34" charset="0"/>
              <a:cs typeface="Times New Roman" panose="02020603050405020304" pitchFamily="18" charset="0"/>
            </a:endParaRPr>
          </a:p>
          <a:p>
            <a:pPr>
              <a:lnSpc>
                <a:spcPct val="107000"/>
              </a:lnSpc>
              <a:spcAft>
                <a:spcPts val="800"/>
              </a:spcAft>
            </a:pPr>
            <a:endParaRPr lang="sv-SE" sz="1000" dirty="0">
              <a:latin typeface="Calibri" panose="020F0502020204030204" pitchFamily="34" charset="0"/>
              <a:cs typeface="Times New Roman" panose="02020603050405020304" pitchFamily="18" charset="0"/>
            </a:endParaRPr>
          </a:p>
          <a:p>
            <a:pPr>
              <a:lnSpc>
                <a:spcPct val="107000"/>
              </a:lnSpc>
              <a:spcAft>
                <a:spcPts val="800"/>
              </a:spcAft>
            </a:pPr>
            <a:endParaRPr lang="sv-SE" sz="1000" dirty="0"/>
          </a:p>
          <a:p>
            <a:endParaRPr lang="sv-SE" dirty="0"/>
          </a:p>
        </p:txBody>
      </p:sp>
      <p:sp>
        <p:nvSpPr>
          <p:cNvPr id="9" name="Platshållare för text 8">
            <a:extLst>
              <a:ext uri="{FF2B5EF4-FFF2-40B4-BE49-F238E27FC236}">
                <a16:creationId xmlns:a16="http://schemas.microsoft.com/office/drawing/2014/main" id="{5C6A81D6-25BC-498B-9656-0E853C9E8594}"/>
              </a:ext>
            </a:extLst>
          </p:cNvPr>
          <p:cNvSpPr>
            <a:spLocks noGrp="1"/>
          </p:cNvSpPr>
          <p:nvPr>
            <p:ph type="body" sz="quarter" idx="20"/>
          </p:nvPr>
        </p:nvSpPr>
        <p:spPr>
          <a:xfrm>
            <a:off x="435776" y="4903925"/>
            <a:ext cx="4680000" cy="1521233"/>
          </a:xfrm>
        </p:spPr>
        <p:txBody>
          <a:bodyPr/>
          <a:lstStyle/>
          <a:p>
            <a:pPr marL="0" indent="0">
              <a:buNone/>
            </a:pPr>
            <a:r>
              <a:rPr lang="sv-SE" sz="1000" dirty="0">
                <a:cs typeface="Calibri" panose="020F0502020204030204" pitchFamily="34" charset="0"/>
              </a:rPr>
              <a:t>Följande revisioner planeras att genomföras under ramavtalsperioden: </a:t>
            </a:r>
            <a:br>
              <a:rPr lang="sv-SE" sz="1000" dirty="0">
                <a:cs typeface="Calibri" panose="020F0502020204030204" pitchFamily="34" charset="0"/>
              </a:rPr>
            </a:br>
            <a:endParaRPr kumimoji="0" lang="sv-SE" altLang="sv-SE" sz="1000" b="0" i="0" u="none" strike="noStrike" cap="none" normalizeH="0" baseline="0" dirty="0">
              <a:ln>
                <a:noFill/>
              </a:ln>
              <a:solidFill>
                <a:schemeClr val="tx1"/>
              </a:solidFill>
              <a:effectLst/>
              <a:cs typeface="Calibri" panose="020F0502020204030204" pitchFamily="34" charset="0"/>
            </a:endParaRPr>
          </a:p>
          <a:p>
            <a:pPr marL="171450" indent="-171450" eaLnBrk="0" fontAlgn="base" hangingPunct="0">
              <a:spcBef>
                <a:spcPct val="0"/>
              </a:spcBef>
              <a:spcAft>
                <a:spcPct val="0"/>
              </a:spcAft>
              <a:buFont typeface="Arial" panose="020B0604020202020204" pitchFamily="34" charset="0"/>
              <a:buChar char="•"/>
            </a:pPr>
            <a:r>
              <a:rPr kumimoji="0" lang="sv-SE" altLang="sv-SE" sz="1000" b="0" i="0" u="none" strike="noStrike" cap="none" normalizeH="0" baseline="0" dirty="0">
                <a:ln>
                  <a:noFill/>
                </a:ln>
                <a:solidFill>
                  <a:schemeClr val="tx1"/>
                </a:solidFill>
                <a:effectLst/>
                <a:cs typeface="Calibri" panose="020F0502020204030204" pitchFamily="34" charset="0"/>
              </a:rPr>
              <a:t>Ekonomisk revision</a:t>
            </a:r>
          </a:p>
          <a:p>
            <a:pPr marL="171450" indent="-171450" eaLnBrk="0" fontAlgn="base" hangingPunct="0">
              <a:spcBef>
                <a:spcPct val="0"/>
              </a:spcBef>
              <a:spcAft>
                <a:spcPct val="0"/>
              </a:spcAft>
              <a:buFont typeface="Arial" panose="020B0604020202020204" pitchFamily="34" charset="0"/>
              <a:buChar char="•"/>
            </a:pPr>
            <a:r>
              <a:rPr kumimoji="0" lang="sv-SE" altLang="sv-SE" sz="1000" b="0" i="0" u="none" strike="noStrike" cap="none" normalizeH="0" baseline="0" dirty="0">
                <a:ln>
                  <a:noFill/>
                </a:ln>
                <a:solidFill>
                  <a:schemeClr val="tx1"/>
                </a:solidFill>
                <a:effectLst/>
                <a:cs typeface="Calibri" panose="020F0502020204030204" pitchFamily="34" charset="0"/>
              </a:rPr>
              <a:t>Hållbarhetskrav på policyer och processer (arbetsrättsliga villkor, systematiskt arbetsmiljöarbete, hållbara leveranskedjor, systematiskt miljöarbete, universell utformning och klimatpåverkan från transporter) 0-9 månader in på avtalet.</a:t>
            </a:r>
            <a:endParaRPr lang="sv-SE" altLang="sv-SE" sz="1000" dirty="0">
              <a:cs typeface="Calibri" panose="020F0502020204030204" pitchFamily="34" charset="0"/>
            </a:endParaRPr>
          </a:p>
          <a:p>
            <a:pPr marL="171450" indent="-171450" eaLnBrk="0" fontAlgn="base" hangingPunct="0">
              <a:spcBef>
                <a:spcPct val="0"/>
              </a:spcBef>
              <a:spcAft>
                <a:spcPct val="0"/>
              </a:spcAft>
              <a:buFont typeface="Arial" panose="020B0604020202020204" pitchFamily="34" charset="0"/>
              <a:buChar char="•"/>
            </a:pPr>
            <a:r>
              <a:rPr kumimoji="0" lang="sv-SE" altLang="sv-SE" sz="1000" b="0" i="0" u="none" strike="noStrike" cap="none" normalizeH="0" baseline="0" dirty="0">
                <a:ln>
                  <a:noFill/>
                </a:ln>
                <a:solidFill>
                  <a:schemeClr val="tx1"/>
                </a:solidFill>
                <a:effectLst/>
                <a:cs typeface="Calibri" panose="020F0502020204030204" pitchFamily="34" charset="0"/>
              </a:rPr>
              <a:t>Hållbarhetskrav på vara och tjänst (kemikaliekrav, rapportering av koldioxidutsläpp, energi och vattenanvändning och fossilfri drift) 12-18 månader in på avtalet.</a:t>
            </a:r>
          </a:p>
        </p:txBody>
      </p:sp>
      <p:sp>
        <p:nvSpPr>
          <p:cNvPr id="33" name="Platshållare för text 32">
            <a:extLst>
              <a:ext uri="{FF2B5EF4-FFF2-40B4-BE49-F238E27FC236}">
                <a16:creationId xmlns:a16="http://schemas.microsoft.com/office/drawing/2014/main" id="{34D21C94-6C90-4283-A6FD-413B41F62A2D}"/>
              </a:ext>
            </a:extLst>
          </p:cNvPr>
          <p:cNvSpPr>
            <a:spLocks noGrp="1"/>
          </p:cNvSpPr>
          <p:nvPr>
            <p:ph type="body" sz="quarter" idx="21"/>
          </p:nvPr>
        </p:nvSpPr>
        <p:spPr>
          <a:xfrm>
            <a:off x="5516223" y="1450406"/>
            <a:ext cx="4680000" cy="309309"/>
          </a:xfrm>
        </p:spPr>
        <p:txBody>
          <a:bodyPr/>
          <a:lstStyle/>
          <a:p>
            <a:r>
              <a:rPr lang="sv-SE" dirty="0"/>
              <a:t>Fördjupning</a:t>
            </a:r>
          </a:p>
        </p:txBody>
      </p:sp>
      <p:sp>
        <p:nvSpPr>
          <p:cNvPr id="10" name="Platshållare för text 9">
            <a:extLst>
              <a:ext uri="{FF2B5EF4-FFF2-40B4-BE49-F238E27FC236}">
                <a16:creationId xmlns:a16="http://schemas.microsoft.com/office/drawing/2014/main" id="{220CF050-7E44-4DEB-9D11-81BACEB557CE}"/>
              </a:ext>
            </a:extLst>
          </p:cNvPr>
          <p:cNvSpPr>
            <a:spLocks noGrp="1"/>
          </p:cNvSpPr>
          <p:nvPr>
            <p:ph type="body" sz="quarter" idx="22"/>
          </p:nvPr>
        </p:nvSpPr>
        <p:spPr>
          <a:xfrm>
            <a:off x="5516229" y="1759716"/>
            <a:ext cx="4686479" cy="2197334"/>
          </a:xfrm>
        </p:spPr>
        <p:txBody>
          <a:bodyPr/>
          <a:lstStyle/>
          <a:p>
            <a:pPr>
              <a:buFont typeface="Arial" panose="020B0604020202020204" pitchFamily="34" charset="0"/>
              <a:buChar char="•"/>
            </a:pPr>
            <a:r>
              <a:rPr lang="sv-SE" sz="1000" dirty="0"/>
              <a:t>Mattorna kan beställas i olika standardstorlekar och övriga storlekar för att passa ert behov. Standardstorlekarna är: 85 x 150 cm, 85 x 300 cm, 115 x 200 cm, 115 x 300 cm och 150 x 250 cm.</a:t>
            </a:r>
          </a:p>
          <a:p>
            <a:pPr>
              <a:buFont typeface="Arial" panose="020B0604020202020204" pitchFamily="34" charset="0"/>
              <a:buChar char="•"/>
            </a:pPr>
            <a:endParaRPr lang="sv-SE" sz="1000" dirty="0"/>
          </a:p>
          <a:p>
            <a:pPr>
              <a:buFont typeface="Arial" panose="020B0604020202020204" pitchFamily="34" charset="0"/>
              <a:buChar char="•"/>
            </a:pPr>
            <a:r>
              <a:rPr lang="sv-SE" sz="1000" dirty="0"/>
              <a:t>Leverantören genomför byte av smutsiga entrémattor mot rentvättade entrémattor under normal arbetstid (08.00-16.00) eller enligt överenskommelse med er. </a:t>
            </a:r>
          </a:p>
          <a:p>
            <a:pPr marL="0" indent="0">
              <a:buNone/>
            </a:pPr>
            <a:endParaRPr lang="sv-SE" sz="1000" dirty="0"/>
          </a:p>
          <a:p>
            <a:pPr>
              <a:buFont typeface="Arial" panose="020B0604020202020204" pitchFamily="34" charset="0"/>
              <a:buChar char="•"/>
            </a:pPr>
            <a:r>
              <a:rPr lang="sv-SE" sz="1000" dirty="0"/>
              <a:t>Utbytesmattorna ska motsvara varandra i färg, storlek, kvalitet och utförande. </a:t>
            </a:r>
          </a:p>
          <a:p>
            <a:pPr marL="0" indent="0">
              <a:buNone/>
            </a:pPr>
            <a:endParaRPr lang="sv-SE" sz="1000" dirty="0"/>
          </a:p>
          <a:p>
            <a:pPr>
              <a:buFont typeface="Arial" panose="020B0604020202020204" pitchFamily="34" charset="0"/>
              <a:buChar char="•"/>
            </a:pPr>
            <a:r>
              <a:rPr lang="sv-SE" sz="1000" dirty="0"/>
              <a:t>Även uppehåll i utbytesservicen ska kunna göras. Vid kraftig nedsmutsning ska leverantören kunna leverera utbytesmatta på vardagar inom 24 timmar.</a:t>
            </a:r>
          </a:p>
          <a:p>
            <a:endParaRPr lang="sv-SE" dirty="0"/>
          </a:p>
          <a:p>
            <a:endParaRPr lang="sv-SE" dirty="0"/>
          </a:p>
          <a:p>
            <a:endParaRPr lang="sv-SE" dirty="0"/>
          </a:p>
          <a:p>
            <a:endParaRPr lang="sv-SE" dirty="0"/>
          </a:p>
        </p:txBody>
      </p:sp>
      <p:sp>
        <p:nvSpPr>
          <p:cNvPr id="35" name="Platshållare för text 34">
            <a:extLst>
              <a:ext uri="{FF2B5EF4-FFF2-40B4-BE49-F238E27FC236}">
                <a16:creationId xmlns:a16="http://schemas.microsoft.com/office/drawing/2014/main" id="{D16410D6-B1E8-4CC7-BEC1-A549A55557EF}"/>
              </a:ext>
            </a:extLst>
          </p:cNvPr>
          <p:cNvSpPr>
            <a:spLocks noGrp="1"/>
          </p:cNvSpPr>
          <p:nvPr>
            <p:ph type="body" sz="quarter" idx="23"/>
          </p:nvPr>
        </p:nvSpPr>
        <p:spPr>
          <a:xfrm>
            <a:off x="5516223" y="3957050"/>
            <a:ext cx="4680000" cy="309309"/>
          </a:xfrm>
        </p:spPr>
        <p:txBody>
          <a:bodyPr/>
          <a:lstStyle/>
          <a:p>
            <a:r>
              <a:rPr lang="sv-SE" dirty="0"/>
              <a:t>Hållbarhet</a:t>
            </a:r>
          </a:p>
        </p:txBody>
      </p:sp>
      <p:sp>
        <p:nvSpPr>
          <p:cNvPr id="11" name="Platshållare för text 10">
            <a:extLst>
              <a:ext uri="{FF2B5EF4-FFF2-40B4-BE49-F238E27FC236}">
                <a16:creationId xmlns:a16="http://schemas.microsoft.com/office/drawing/2014/main" id="{416F554E-30DE-4C6D-B934-C36B42FDAAC6}"/>
              </a:ext>
            </a:extLst>
          </p:cNvPr>
          <p:cNvSpPr>
            <a:spLocks noGrp="1"/>
          </p:cNvSpPr>
          <p:nvPr>
            <p:ph type="body" sz="quarter" idx="24"/>
          </p:nvPr>
        </p:nvSpPr>
        <p:spPr>
          <a:xfrm>
            <a:off x="5516228" y="4266360"/>
            <a:ext cx="4686479" cy="2158798"/>
          </a:xfrm>
        </p:spPr>
        <p:txBody>
          <a:bodyPr/>
          <a:lstStyle/>
          <a:p>
            <a:pPr marL="171450" indent="-171450">
              <a:buFont typeface="Arial" panose="020B0604020202020204" pitchFamily="34" charset="0"/>
              <a:buChar char="•"/>
            </a:pPr>
            <a:r>
              <a:rPr lang="sv-SE" sz="1000" dirty="0">
                <a:cs typeface="Calibri" panose="020F0502020204030204" pitchFamily="34" charset="0"/>
              </a:rPr>
              <a:t>Leverantören ska följa arbetsrättsliga villkor för tvätteriarbetare enligt kollektivavtal för </a:t>
            </a:r>
            <a:r>
              <a:rPr lang="sv-SE" sz="1000" dirty="0" err="1">
                <a:cs typeface="Calibri" panose="020F0502020204030204" pitchFamily="34" charset="0"/>
              </a:rPr>
              <a:t>Tvättindustrin</a:t>
            </a:r>
            <a:r>
              <a:rPr lang="sv-SE" sz="1000" dirty="0">
                <a:cs typeface="Calibri" panose="020F0502020204030204" pitchFamily="34" charset="0"/>
              </a:rPr>
              <a:t>/Textilservice mellan IF Metall och Innovations och kemiarbetsgivarna (IKEM).</a:t>
            </a:r>
            <a:br>
              <a:rPr lang="sv-SE" sz="1000" dirty="0">
                <a:cs typeface="Calibri" panose="020F0502020204030204" pitchFamily="34" charset="0"/>
              </a:rPr>
            </a:br>
            <a:endParaRPr lang="sv-SE" sz="1000" dirty="0">
              <a:cs typeface="Calibri" panose="020F0502020204030204" pitchFamily="34" charset="0"/>
            </a:endParaRPr>
          </a:p>
          <a:p>
            <a:pPr marL="171450" indent="-171450">
              <a:buFont typeface="Arial" panose="020B0604020202020204" pitchFamily="34" charset="0"/>
              <a:buChar char="•"/>
            </a:pPr>
            <a:r>
              <a:rPr lang="sv-SE" sz="1000" dirty="0">
                <a:cs typeface="Calibri" panose="020F0502020204030204" pitchFamily="34" charset="0"/>
              </a:rPr>
              <a:t>Tvätterierna ska ställas om till fossilfria tvätterier under ramavtalets löptid. De ska återcirkulera vatten och uppfylla Upphandlingsmyndighetens kriterier för vattenförbrukning och energianvändning. Entrémattor och </a:t>
            </a:r>
            <a:r>
              <a:rPr lang="sv-SE" sz="1000" dirty="0" err="1">
                <a:cs typeface="Calibri" panose="020F0502020204030204" pitchFamily="34" charset="0"/>
              </a:rPr>
              <a:t>tvättkemikalier</a:t>
            </a:r>
            <a:r>
              <a:rPr lang="sv-SE" sz="1000" dirty="0">
                <a:cs typeface="Calibri" panose="020F0502020204030204" pitchFamily="34" charset="0"/>
              </a:rPr>
              <a:t> ska uppfylla kemikaliekrav motsvarande Upphandlingsmyndighetens kriterier för tvätt- och textilservice.</a:t>
            </a:r>
          </a:p>
          <a:p>
            <a:pPr marL="0" indent="0">
              <a:buNone/>
            </a:pPr>
            <a:endParaRPr lang="sv-SE" sz="1000" dirty="0">
              <a:cs typeface="Calibri" panose="020F0502020204030204" pitchFamily="34" charset="0"/>
            </a:endParaRPr>
          </a:p>
          <a:p>
            <a:pPr marL="171450" indent="-171450">
              <a:buFont typeface="Arial" panose="020B0604020202020204" pitchFamily="34" charset="0"/>
              <a:buChar char="•"/>
            </a:pPr>
            <a:r>
              <a:rPr lang="sv-SE" sz="1000" dirty="0">
                <a:cs typeface="Calibri" panose="020F0502020204030204" pitchFamily="34" charset="0"/>
              </a:rPr>
              <a:t>Kunden har möjlighet att begära rapport över leveransernas koldioxidutsläpp från leverantören. </a:t>
            </a:r>
          </a:p>
        </p:txBody>
      </p:sp>
      <p:sp>
        <p:nvSpPr>
          <p:cNvPr id="7" name="Rubrik 6">
            <a:extLst>
              <a:ext uri="{FF2B5EF4-FFF2-40B4-BE49-F238E27FC236}">
                <a16:creationId xmlns:a16="http://schemas.microsoft.com/office/drawing/2014/main" id="{8879CABA-694C-4401-BB70-6EBDB6E03A81}"/>
              </a:ext>
            </a:extLst>
          </p:cNvPr>
          <p:cNvSpPr>
            <a:spLocks noGrp="1"/>
          </p:cNvSpPr>
          <p:nvPr>
            <p:ph type="title"/>
          </p:nvPr>
        </p:nvSpPr>
        <p:spPr/>
        <p:txBody>
          <a:bodyPr/>
          <a:lstStyle/>
          <a:p>
            <a:r>
              <a:rPr lang="sv-SE" dirty="0"/>
              <a:t>Entrémattor 2021-2</a:t>
            </a:r>
          </a:p>
        </p:txBody>
      </p:sp>
      <p:sp>
        <p:nvSpPr>
          <p:cNvPr id="31" name="Platshållare för text 30">
            <a:extLst>
              <a:ext uri="{FF2B5EF4-FFF2-40B4-BE49-F238E27FC236}">
                <a16:creationId xmlns:a16="http://schemas.microsoft.com/office/drawing/2014/main" id="{7005B6E7-BBCA-4146-8EA9-DE68F1F6AEAB}"/>
              </a:ext>
            </a:extLst>
          </p:cNvPr>
          <p:cNvSpPr>
            <a:spLocks noGrp="1"/>
          </p:cNvSpPr>
          <p:nvPr>
            <p:ph type="body" sz="quarter" idx="17"/>
          </p:nvPr>
        </p:nvSpPr>
        <p:spPr>
          <a:xfrm>
            <a:off x="435775" y="4594616"/>
            <a:ext cx="4680000" cy="309309"/>
          </a:xfrm>
        </p:spPr>
        <p:txBody>
          <a:bodyPr/>
          <a:lstStyle/>
          <a:p>
            <a:r>
              <a:rPr lang="sv-SE" dirty="0"/>
              <a:t>Revision</a:t>
            </a:r>
          </a:p>
        </p:txBody>
      </p:sp>
      <p:pic>
        <p:nvPicPr>
          <p:cNvPr id="4" name="Platshållare för bild 3">
            <a:extLst>
              <a:ext uri="{FF2B5EF4-FFF2-40B4-BE49-F238E27FC236}">
                <a16:creationId xmlns:a16="http://schemas.microsoft.com/office/drawing/2014/main" id="{A1352DED-EC0D-E62B-EEE1-0D6C5ADBF053}"/>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a:stretch>
            <a:fillRect/>
          </a:stretch>
        </p:blipFill>
        <p:spPr/>
      </p:pic>
      <p:pic>
        <p:nvPicPr>
          <p:cNvPr id="6" name="Platshållare för bild 5">
            <a:extLst>
              <a:ext uri="{FF2B5EF4-FFF2-40B4-BE49-F238E27FC236}">
                <a16:creationId xmlns:a16="http://schemas.microsoft.com/office/drawing/2014/main" id="{0FFC77C6-3D75-C544-DD5A-3F786CDD3997}"/>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p:pic>
      <p:pic>
        <p:nvPicPr>
          <p:cNvPr id="32" name="Platshållare för bild 31">
            <a:extLst>
              <a:ext uri="{FF2B5EF4-FFF2-40B4-BE49-F238E27FC236}">
                <a16:creationId xmlns:a16="http://schemas.microsoft.com/office/drawing/2014/main" id="{A920E658-8546-054F-68ED-432213132CFC}"/>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a:stretch>
            <a:fillRect/>
          </a:stretch>
        </p:blipFill>
        <p:spPr/>
      </p:pic>
      <p:pic>
        <p:nvPicPr>
          <p:cNvPr id="36" name="Platshållare för bild 35">
            <a:extLst>
              <a:ext uri="{FF2B5EF4-FFF2-40B4-BE49-F238E27FC236}">
                <a16:creationId xmlns:a16="http://schemas.microsoft.com/office/drawing/2014/main" id="{FF384723-77AD-5C69-D1BE-6232A46471B8}"/>
              </a:ext>
            </a:extLst>
          </p:cNvPr>
          <p:cNvPicPr>
            <a:picLocks noGrp="1" noChangeAspect="1"/>
          </p:cNvPicPr>
          <p:nvPr>
            <p:ph type="pic" sz="quarter" idx="28"/>
          </p:nvPr>
        </p:nvPicPr>
        <p:blipFill>
          <a:blip r:embed="rId5">
            <a:extLst>
              <a:ext uri="{28A0092B-C50C-407E-A947-70E740481C1C}">
                <a14:useLocalDpi xmlns:a14="http://schemas.microsoft.com/office/drawing/2010/main" val="0"/>
              </a:ext>
            </a:extLst>
          </a:blip>
          <a:srcRect/>
          <a:stretch>
            <a:fillRect/>
          </a:stretch>
        </p:blipFill>
        <p:spPr>
          <a:xfrm>
            <a:off x="11206535" y="1248572"/>
            <a:ext cx="540000" cy="540000"/>
          </a:xfrm>
        </p:spPr>
      </p:pic>
      <p:pic>
        <p:nvPicPr>
          <p:cNvPr id="38" name="Platshållare för bild 37" descr="En bild som visar text&#10;&#10;Automatiskt genererad beskrivning">
            <a:extLst>
              <a:ext uri="{FF2B5EF4-FFF2-40B4-BE49-F238E27FC236}">
                <a16:creationId xmlns:a16="http://schemas.microsoft.com/office/drawing/2014/main" id="{3F1C600B-B8AC-3962-8C5A-D5CFBBBE9FD0}"/>
              </a:ext>
            </a:extLst>
          </p:cNvPr>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l="147" r="147"/>
          <a:stretch>
            <a:fillRect/>
          </a:stretch>
        </p:blipFill>
        <p:spPr/>
      </p:pic>
      <p:pic>
        <p:nvPicPr>
          <p:cNvPr id="40" name="Platshållare för bild 39" descr="En bild som visar text, clipart, vektorgrafik, tecken&#10;&#10;Automatiskt genererad beskrivning">
            <a:extLst>
              <a:ext uri="{FF2B5EF4-FFF2-40B4-BE49-F238E27FC236}">
                <a16:creationId xmlns:a16="http://schemas.microsoft.com/office/drawing/2014/main" id="{E327FF6B-E3B2-51C6-FBEA-DFAE30026E62}"/>
              </a:ext>
            </a:extLst>
          </p:cNvPr>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a:stretch>
            <a:fillRect/>
          </a:stretch>
        </p:blipFill>
        <p:spPr>
          <a:xfrm>
            <a:off x="11206535" y="1792927"/>
            <a:ext cx="540000" cy="540000"/>
          </a:xfrm>
        </p:spPr>
      </p:pic>
      <p:pic>
        <p:nvPicPr>
          <p:cNvPr id="42" name="Platshållare för bild 41">
            <a:extLst>
              <a:ext uri="{FF2B5EF4-FFF2-40B4-BE49-F238E27FC236}">
                <a16:creationId xmlns:a16="http://schemas.microsoft.com/office/drawing/2014/main" id="{18961012-544A-2E44-C953-56E06D78AD9C}"/>
              </a:ext>
            </a:extLst>
          </p:cNvPr>
          <p:cNvPicPr>
            <a:picLocks noGrp="1" noChangeAspect="1"/>
          </p:cNvPicPr>
          <p:nvPr>
            <p:ph type="pic" sz="quarter" idx="31"/>
          </p:nvPr>
        </p:nvPicPr>
        <p:blipFill>
          <a:blip r:embed="rId8">
            <a:extLst>
              <a:ext uri="{28A0092B-C50C-407E-A947-70E740481C1C}">
                <a14:useLocalDpi xmlns:a14="http://schemas.microsoft.com/office/drawing/2010/main" val="0"/>
              </a:ext>
            </a:extLst>
          </a:blip>
          <a:srcRect/>
          <a:stretch>
            <a:fillRect/>
          </a:stretch>
        </p:blipFill>
        <p:spPr/>
      </p:pic>
      <p:pic>
        <p:nvPicPr>
          <p:cNvPr id="44" name="Platshållare för bild 43" descr="En bild som visar text&#10;&#10;Automatiskt genererad beskrivning">
            <a:extLst>
              <a:ext uri="{FF2B5EF4-FFF2-40B4-BE49-F238E27FC236}">
                <a16:creationId xmlns:a16="http://schemas.microsoft.com/office/drawing/2014/main" id="{7EFA6E4C-40E2-BE1A-36E5-1342BE8B3933}"/>
              </a:ext>
            </a:extLst>
          </p:cNvPr>
          <p:cNvPicPr>
            <a:picLocks noGrp="1" noChangeAspect="1"/>
          </p:cNvPicPr>
          <p:nvPr>
            <p:ph type="pic" sz="quarter" idx="32"/>
          </p:nvPr>
        </p:nvPicPr>
        <p:blipFill>
          <a:blip r:embed="rId9">
            <a:extLst>
              <a:ext uri="{28A0092B-C50C-407E-A947-70E740481C1C}">
                <a14:useLocalDpi xmlns:a14="http://schemas.microsoft.com/office/drawing/2010/main" val="0"/>
              </a:ext>
            </a:extLst>
          </a:blip>
          <a:srcRect/>
          <a:stretch>
            <a:fillRect/>
          </a:stretch>
        </p:blipFill>
        <p:spPr>
          <a:xfrm>
            <a:off x="11206535" y="2337282"/>
            <a:ext cx="540000" cy="540000"/>
          </a:xfrm>
        </p:spPr>
      </p:pic>
      <p:pic>
        <p:nvPicPr>
          <p:cNvPr id="46" name="Platshållare för bild 45">
            <a:extLst>
              <a:ext uri="{FF2B5EF4-FFF2-40B4-BE49-F238E27FC236}">
                <a16:creationId xmlns:a16="http://schemas.microsoft.com/office/drawing/2014/main" id="{BE311900-CA91-DC09-39B8-8F393075A0CE}"/>
              </a:ext>
            </a:extLst>
          </p:cNvPr>
          <p:cNvPicPr>
            <a:picLocks noGrp="1" noChangeAspect="1"/>
          </p:cNvPicPr>
          <p:nvPr>
            <p:ph type="pic" sz="quarter" idx="33"/>
          </p:nvPr>
        </p:nvPicPr>
        <p:blipFill>
          <a:blip r:embed="rId10">
            <a:extLst>
              <a:ext uri="{28A0092B-C50C-407E-A947-70E740481C1C}">
                <a14:useLocalDpi xmlns:a14="http://schemas.microsoft.com/office/drawing/2010/main" val="0"/>
              </a:ext>
            </a:extLst>
          </a:blip>
          <a:srcRect/>
          <a:stretch>
            <a:fillRect/>
          </a:stretch>
        </p:blipFill>
        <p:spPr/>
      </p:pic>
      <p:pic>
        <p:nvPicPr>
          <p:cNvPr id="48" name="Platshållare för bild 47">
            <a:extLst>
              <a:ext uri="{FF2B5EF4-FFF2-40B4-BE49-F238E27FC236}">
                <a16:creationId xmlns:a16="http://schemas.microsoft.com/office/drawing/2014/main" id="{9FBA11ED-C287-26A2-EB08-12BCD4B8CB76}"/>
              </a:ext>
            </a:extLst>
          </p:cNvPr>
          <p:cNvPicPr>
            <a:picLocks noGrp="1" noChangeAspect="1"/>
          </p:cNvPicPr>
          <p:nvPr>
            <p:ph type="pic" sz="quarter" idx="34"/>
          </p:nvPr>
        </p:nvPicPr>
        <p:blipFill>
          <a:blip r:embed="rId11">
            <a:extLst>
              <a:ext uri="{28A0092B-C50C-407E-A947-70E740481C1C}">
                <a14:useLocalDpi xmlns:a14="http://schemas.microsoft.com/office/drawing/2010/main" val="0"/>
              </a:ext>
            </a:extLst>
          </a:blip>
          <a:srcRect/>
          <a:stretch>
            <a:fillRect/>
          </a:stretch>
        </p:blipFill>
        <p:spPr>
          <a:xfrm>
            <a:off x="11206535" y="2881637"/>
            <a:ext cx="540000" cy="540000"/>
          </a:xfrm>
        </p:spPr>
      </p:pic>
      <p:pic>
        <p:nvPicPr>
          <p:cNvPr id="50" name="Platshållare för bild 49" descr="En bild som visar text&#10;&#10;Automatiskt genererad beskrivning">
            <a:extLst>
              <a:ext uri="{FF2B5EF4-FFF2-40B4-BE49-F238E27FC236}">
                <a16:creationId xmlns:a16="http://schemas.microsoft.com/office/drawing/2014/main" id="{E74045F0-890E-AA84-1578-D9F85ABE9D09}"/>
              </a:ext>
            </a:extLst>
          </p:cNvPr>
          <p:cNvPicPr>
            <a:picLocks noGrp="1" noChangeAspect="1"/>
          </p:cNvPicPr>
          <p:nvPr>
            <p:ph type="pic" sz="quarter" idx="35"/>
          </p:nvPr>
        </p:nvPicPr>
        <p:blipFill>
          <a:blip r:embed="rId12">
            <a:extLst>
              <a:ext uri="{28A0092B-C50C-407E-A947-70E740481C1C}">
                <a14:useLocalDpi xmlns:a14="http://schemas.microsoft.com/office/drawing/2010/main" val="0"/>
              </a:ext>
            </a:extLst>
          </a:blip>
          <a:srcRect l="147" r="147"/>
          <a:stretch>
            <a:fillRect/>
          </a:stretch>
        </p:blipFill>
        <p:spPr>
          <a:xfrm>
            <a:off x="10660050" y="3430745"/>
            <a:ext cx="540000" cy="540000"/>
          </a:xfrm>
        </p:spPr>
      </p:pic>
      <p:pic>
        <p:nvPicPr>
          <p:cNvPr id="30" name="Bild 67">
            <a:extLst>
              <a:ext uri="{FF2B5EF4-FFF2-40B4-BE49-F238E27FC236}">
                <a16:creationId xmlns:a16="http://schemas.microsoft.com/office/drawing/2014/main" id="{0F4504B1-84E4-4D87-AEE9-ED0B57F848D9}"/>
              </a:ext>
            </a:extLst>
          </p:cNvPr>
          <p:cNvPicPr>
            <a:picLocks noGrp="1" noChangeAspect="1"/>
          </p:cNvPicPr>
          <p:nvPr>
            <p:ph type="pic" sz="quarter" idx="42"/>
          </p:nvPr>
        </p:nvPicPr>
        <p:blipFill>
          <a:blip r:embed="rId13">
            <a:extLst>
              <a:ext uri="{96DAC541-7B7A-43D3-8B79-37D633B846F1}">
                <asvg:svgBlip xmlns:asvg="http://schemas.microsoft.com/office/drawing/2016/SVG/main" r:embed="rId14"/>
              </a:ext>
            </a:extLst>
          </a:blip>
          <a:srcRect l="88" r="88"/>
          <a:stretch>
            <a:fillRect/>
          </a:stretch>
        </p:blipFill>
        <p:spPr>
          <a:prstGeom prst="rect">
            <a:avLst/>
          </a:prstGeom>
        </p:spPr>
      </p:pic>
    </p:spTree>
    <p:extLst>
      <p:ext uri="{BB962C8B-B14F-4D97-AF65-F5344CB8AC3E}">
        <p14:creationId xmlns:p14="http://schemas.microsoft.com/office/powerpoint/2010/main" val="1131916351"/>
      </p:ext>
    </p:extLst>
  </p:cSld>
  <p:clrMapOvr>
    <a:masterClrMapping/>
  </p:clrMapOvr>
</p:sld>
</file>

<file path=ppt/theme/theme1.xml><?xml version="1.0" encoding="utf-8"?>
<a:theme xmlns:a="http://schemas.openxmlformats.org/drawingml/2006/main" name="Adda - Inköprscentral">
  <a:themeElements>
    <a:clrScheme name="Adda Inköpscentral">
      <a:dk1>
        <a:sysClr val="windowText" lastClr="000000"/>
      </a:dk1>
      <a:lt1>
        <a:sysClr val="window" lastClr="FFFFFF"/>
      </a:lt1>
      <a:dk2>
        <a:srgbClr val="706F6B"/>
      </a:dk2>
      <a:lt2>
        <a:srgbClr val="EDECE8"/>
      </a:lt2>
      <a:accent1>
        <a:srgbClr val="EB5C2E"/>
      </a:accent1>
      <a:accent2>
        <a:srgbClr val="AF5A91"/>
      </a:accent2>
      <a:accent3>
        <a:srgbClr val="D4D3CD"/>
      </a:accent3>
      <a:accent4>
        <a:srgbClr val="00A1BE"/>
      </a:accent4>
      <a:accent5>
        <a:srgbClr val="FAB837"/>
      </a:accent5>
      <a:accent6>
        <a:srgbClr val="F5A177"/>
      </a:accent6>
      <a:hlink>
        <a:srgbClr val="EB5C2E"/>
      </a:hlink>
      <a:folHlink>
        <a:srgbClr val="00A1BE"/>
      </a:folHlink>
    </a:clrScheme>
    <a:fontScheme name="Add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0000" bIns="90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vtalskort mall.potx [Skrivskyddad]" id="{8319BDB0-9A29-4607-9161-9016DE5072D3}" vid="{7A7DFC9C-1ECA-470E-8092-371E9521071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D4ABDA6A-1F6C-4B42-8544-08E5AE6AC91F}">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7798c2e-8ec6-411a-92bf-42cada8c53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Avtalskort mall</Template>
  <TotalTime>7134</TotalTime>
  <Words>733</Words>
  <Application>Microsoft Office PowerPoint</Application>
  <PresentationFormat>Bredbild</PresentationFormat>
  <Paragraphs>77</Paragraphs>
  <Slides>3</Slides>
  <Notes>0</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Calibri</vt:lpstr>
      <vt:lpstr>Corbel</vt:lpstr>
      <vt:lpstr>Adda - Inköprscentral</vt:lpstr>
      <vt:lpstr>PowerPoint-presentation</vt:lpstr>
      <vt:lpstr>Entrémattor 2021-2</vt:lpstr>
      <vt:lpstr>Entrémattor 2021-2</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Öhlund Christina</dc:creator>
  <cp:lastModifiedBy>Ståhle Koppang Alexander</cp:lastModifiedBy>
  <cp:revision>63</cp:revision>
  <dcterms:created xsi:type="dcterms:W3CDTF">2021-05-25T09:19:22Z</dcterms:created>
  <dcterms:modified xsi:type="dcterms:W3CDTF">2023-04-25T10:06:07Z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