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handoutMasterIdLst>
    <p:handoutMasterId r:id="rId9"/>
  </p:handoutMasterIdLst>
  <p:sldIdLst>
    <p:sldId id="282" r:id="rId5"/>
    <p:sldId id="283" r:id="rId6"/>
    <p:sldId id="284" r:id="rId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koner" id="{406AD02E-50CA-4DF7-BD77-0DDDA8385162}">
          <p14:sldIdLst>
            <p14:sldId id="282"/>
          </p14:sldIdLst>
        </p14:section>
        <p14:section name="Avtal" id="{C0D6380D-8438-43FF-990C-735F5FC0CBAF}">
          <p14:sldIdLst>
            <p14:sldId id="283"/>
            <p14:sldId id="28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just format 2 - Dekorfärg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just format 2 - Dekorfärg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486" autoAdjust="0"/>
    <p:restoredTop sz="94660"/>
  </p:normalViewPr>
  <p:slideViewPr>
    <p:cSldViewPr snapToGrid="0">
      <p:cViewPr varScale="1">
        <p:scale>
          <a:sx n="114" d="100"/>
          <a:sy n="114" d="100"/>
        </p:scale>
        <p:origin x="1020" y="84"/>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59" d="100"/>
          <a:sy n="59" d="100"/>
        </p:scale>
        <p:origin x="22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FD33F4-BD81-4C01-A010-255883ABD6C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B44EF17-D550-44F8-ABCE-B4DA6C148C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6C66E9-BBA4-4CCD-BF22-2433B80B94C8}" type="datetimeFigureOut">
              <a:rPr lang="en-GB" smtClean="0"/>
              <a:t>26/09/2023</a:t>
            </a:fld>
            <a:endParaRPr lang="en-GB"/>
          </a:p>
        </p:txBody>
      </p:sp>
      <p:sp>
        <p:nvSpPr>
          <p:cNvPr id="4" name="Footer Placeholder 3">
            <a:extLst>
              <a:ext uri="{FF2B5EF4-FFF2-40B4-BE49-F238E27FC236}">
                <a16:creationId xmlns:a16="http://schemas.microsoft.com/office/drawing/2014/main" id="{3C38A605-DA4D-4163-89A6-4D5195881B3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7DAD345-4505-42F2-A673-DFDB85C77F3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84C2E4-42E3-41E8-90E1-D216B62FF5DD}" type="slidenum">
              <a:rPr lang="en-GB" smtClean="0"/>
              <a:t>‹#›</a:t>
            </a:fld>
            <a:endParaRPr lang="en-GB"/>
          </a:p>
        </p:txBody>
      </p:sp>
    </p:spTree>
    <p:extLst>
      <p:ext uri="{BB962C8B-B14F-4D97-AF65-F5344CB8AC3E}">
        <p14:creationId xmlns:p14="http://schemas.microsoft.com/office/powerpoint/2010/main" val="3640672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1A2118-E44C-4179-9E83-AD7BBEFED0C2}" type="datetimeFigureOut">
              <a:rPr lang="sv-SE" smtClean="0"/>
              <a:t>2023-09-26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5852A5-C79E-44C9-9B24-627C2425C3D7}" type="slidenum">
              <a:rPr lang="sv-SE" smtClean="0"/>
              <a:t>‹#›</a:t>
            </a:fld>
            <a:endParaRPr lang="sv-SE"/>
          </a:p>
        </p:txBody>
      </p:sp>
    </p:spTree>
    <p:extLst>
      <p:ext uri="{BB962C8B-B14F-4D97-AF65-F5344CB8AC3E}">
        <p14:creationId xmlns:p14="http://schemas.microsoft.com/office/powerpoint/2010/main" val="2197235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vtalsmall sidan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hasCustomPrompt="1"/>
          </p:nvPr>
        </p:nvSpPr>
        <p:spPr>
          <a:xfrm>
            <a:off x="1624511" y="432842"/>
            <a:ext cx="5506644" cy="899071"/>
          </a:xfrm>
        </p:spPr>
        <p:txBody>
          <a:bodyPr anchor="b"/>
          <a:lstStyle>
            <a:lvl1pPr>
              <a:defRPr sz="2800"/>
            </a:lvl1pPr>
          </a:lstStyle>
          <a:p>
            <a:r>
              <a:rPr lang="sv-SE" dirty="0"/>
              <a:t>Rubrik</a:t>
            </a:r>
          </a:p>
        </p:txBody>
      </p:sp>
      <p:sp>
        <p:nvSpPr>
          <p:cNvPr id="47" name="Platshållare för text 49">
            <a:extLst>
              <a:ext uri="{FF2B5EF4-FFF2-40B4-BE49-F238E27FC236}">
                <a16:creationId xmlns:a16="http://schemas.microsoft.com/office/drawing/2014/main" id="{AA219FD9-1935-47DD-8C30-4055ACFFC0FE}"/>
              </a:ext>
            </a:extLst>
          </p:cNvPr>
          <p:cNvSpPr>
            <a:spLocks noGrp="1"/>
          </p:cNvSpPr>
          <p:nvPr>
            <p:ph type="body" sz="quarter" idx="29" hasCustomPrompt="1"/>
          </p:nvPr>
        </p:nvSpPr>
        <p:spPr>
          <a:xfrm>
            <a:off x="431673" y="1435395"/>
            <a:ext cx="1176473" cy="900000"/>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blipFill>
            <a:blip r:embed="rId2"/>
            <a:stretch>
              <a:fillRect/>
            </a:stretch>
          </a:blipFill>
        </p:spPr>
        <p:txBody>
          <a:bodyPr wrap="square" lIns="36000" tIns="72000" rIns="36000" bIns="72000" anchor="b">
            <a:noAutofit/>
          </a:bodyPr>
          <a:lstStyle>
            <a:lvl1pPr marL="0" indent="0" algn="ctr">
              <a:buFontTx/>
              <a:buNone/>
              <a:defRPr sz="1400" b="1">
                <a:solidFill>
                  <a:schemeClr val="bg1"/>
                </a:solidFill>
              </a:defRPr>
            </a:lvl1pPr>
          </a:lstStyle>
          <a:p>
            <a:pPr lvl="0"/>
            <a:r>
              <a:rPr lang="sv-SE" dirty="0"/>
              <a:t>Enkelhet</a:t>
            </a:r>
          </a:p>
        </p:txBody>
      </p:sp>
      <p:sp>
        <p:nvSpPr>
          <p:cNvPr id="37" name="Platshållare för text 36">
            <a:extLst>
              <a:ext uri="{FF2B5EF4-FFF2-40B4-BE49-F238E27FC236}">
                <a16:creationId xmlns:a16="http://schemas.microsoft.com/office/drawing/2014/main" id="{908FD992-182C-4482-82C5-944AD44E24B9}"/>
              </a:ext>
            </a:extLst>
          </p:cNvPr>
          <p:cNvSpPr>
            <a:spLocks noGrp="1"/>
          </p:cNvSpPr>
          <p:nvPr>
            <p:ph type="body" sz="quarter" idx="10"/>
          </p:nvPr>
        </p:nvSpPr>
        <p:spPr>
          <a:xfrm>
            <a:off x="1628430" y="1435396"/>
            <a:ext cx="5506644" cy="900000"/>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36000" tIns="36000" rIns="36000" bIns="36000">
            <a:noAutofit/>
          </a:bodyPr>
          <a:lstStyle>
            <a:lvl1pPr marL="87313" indent="-87313">
              <a:defRPr sz="1100"/>
            </a:lvl1pPr>
            <a:lvl2pPr>
              <a:defRPr sz="1100"/>
            </a:lvl2pPr>
            <a:lvl3pPr>
              <a:defRPr sz="1050"/>
            </a:lvl3pPr>
            <a:lvl4pPr>
              <a:defRPr sz="1000"/>
            </a:lvl4pPr>
            <a:lvl5pPr>
              <a:defRPr sz="1000"/>
            </a:lvl5pPr>
          </a:lstStyle>
          <a:p>
            <a:pPr lvl="0"/>
            <a:r>
              <a:rPr lang="sv-SE"/>
              <a:t>Redigera format för bakgrundstext</a:t>
            </a:r>
          </a:p>
        </p:txBody>
      </p:sp>
      <p:sp>
        <p:nvSpPr>
          <p:cNvPr id="49" name="Platshållare för text 49">
            <a:extLst>
              <a:ext uri="{FF2B5EF4-FFF2-40B4-BE49-F238E27FC236}">
                <a16:creationId xmlns:a16="http://schemas.microsoft.com/office/drawing/2014/main" id="{C6D39943-FF66-4D44-9D6D-517F422422A0}"/>
              </a:ext>
            </a:extLst>
          </p:cNvPr>
          <p:cNvSpPr>
            <a:spLocks noGrp="1"/>
          </p:cNvSpPr>
          <p:nvPr>
            <p:ph type="body" sz="quarter" idx="30" hasCustomPrompt="1"/>
          </p:nvPr>
        </p:nvSpPr>
        <p:spPr>
          <a:xfrm>
            <a:off x="431673" y="2397736"/>
            <a:ext cx="1176473" cy="900000"/>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blipFill>
            <a:blip r:embed="rId3"/>
            <a:stretch>
              <a:fillRect/>
            </a:stretch>
          </a:blipFill>
        </p:spPr>
        <p:txBody>
          <a:bodyPr wrap="square" lIns="36000" tIns="72000" rIns="36000" bIns="72000" anchor="b">
            <a:noAutofit/>
          </a:bodyPr>
          <a:lstStyle>
            <a:lvl1pPr marL="0" indent="0" algn="ctr">
              <a:buFontTx/>
              <a:buNone/>
              <a:defRPr sz="1400" b="1">
                <a:solidFill>
                  <a:schemeClr val="bg1"/>
                </a:solidFill>
              </a:defRPr>
            </a:lvl1pPr>
          </a:lstStyle>
          <a:p>
            <a:pPr lvl="0"/>
            <a:r>
              <a:rPr lang="sv-SE" dirty="0"/>
              <a:t>Hållbarhet</a:t>
            </a:r>
          </a:p>
        </p:txBody>
      </p:sp>
      <p:sp>
        <p:nvSpPr>
          <p:cNvPr id="39" name="Platshållare för text 38">
            <a:extLst>
              <a:ext uri="{FF2B5EF4-FFF2-40B4-BE49-F238E27FC236}">
                <a16:creationId xmlns:a16="http://schemas.microsoft.com/office/drawing/2014/main" id="{9856E560-735F-4D71-AB2C-B100E8D91F9B}"/>
              </a:ext>
            </a:extLst>
          </p:cNvPr>
          <p:cNvSpPr>
            <a:spLocks noGrp="1"/>
          </p:cNvSpPr>
          <p:nvPr>
            <p:ph type="body" sz="quarter" idx="11"/>
          </p:nvPr>
        </p:nvSpPr>
        <p:spPr>
          <a:xfrm>
            <a:off x="1636086" y="2397737"/>
            <a:ext cx="5506644" cy="900000"/>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36000" tIns="36000" rIns="36000" bIns="36000">
            <a:noAutofit/>
          </a:bodyPr>
          <a:lstStyle>
            <a:lvl1pPr marL="87313" indent="-87313">
              <a:defRPr sz="1100"/>
            </a:lvl1pPr>
            <a:lvl2pPr>
              <a:defRPr sz="1100"/>
            </a:lvl2pPr>
            <a:lvl3pPr>
              <a:defRPr sz="1050"/>
            </a:lvl3pPr>
            <a:lvl4pPr>
              <a:defRPr sz="1000"/>
            </a:lvl4pPr>
            <a:lvl5pPr>
              <a:defRPr sz="1000"/>
            </a:lvl5pPr>
          </a:lstStyle>
          <a:p>
            <a:pPr lvl="0"/>
            <a:r>
              <a:rPr lang="sv-SE"/>
              <a:t>Redigera format för bakgrundstext</a:t>
            </a:r>
          </a:p>
        </p:txBody>
      </p:sp>
      <p:sp>
        <p:nvSpPr>
          <p:cNvPr id="64" name="Platshållare för text 49">
            <a:extLst>
              <a:ext uri="{FF2B5EF4-FFF2-40B4-BE49-F238E27FC236}">
                <a16:creationId xmlns:a16="http://schemas.microsoft.com/office/drawing/2014/main" id="{7D6CD46B-1572-4161-91E3-6AA108AEE3BE}"/>
              </a:ext>
            </a:extLst>
          </p:cNvPr>
          <p:cNvSpPr>
            <a:spLocks noGrp="1"/>
          </p:cNvSpPr>
          <p:nvPr>
            <p:ph type="body" sz="quarter" idx="31" hasCustomPrompt="1"/>
          </p:nvPr>
        </p:nvSpPr>
        <p:spPr>
          <a:xfrm>
            <a:off x="431673" y="3360077"/>
            <a:ext cx="1176473" cy="900000"/>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blipFill>
            <a:blip r:embed="rId4"/>
            <a:stretch>
              <a:fillRect/>
            </a:stretch>
          </a:blipFill>
        </p:spPr>
        <p:txBody>
          <a:bodyPr wrap="square" lIns="36000" tIns="72000" rIns="36000" bIns="72000" anchor="b">
            <a:noAutofit/>
          </a:bodyPr>
          <a:lstStyle>
            <a:lvl1pPr marL="0" indent="0" algn="ctr">
              <a:buFontTx/>
              <a:buNone/>
              <a:defRPr sz="1400" b="1">
                <a:solidFill>
                  <a:schemeClr val="bg1"/>
                </a:solidFill>
              </a:defRPr>
            </a:lvl1pPr>
          </a:lstStyle>
          <a:p>
            <a:pPr lvl="0"/>
            <a:r>
              <a:rPr lang="sv-SE" dirty="0"/>
              <a:t>Besparing</a:t>
            </a:r>
          </a:p>
        </p:txBody>
      </p:sp>
      <p:sp>
        <p:nvSpPr>
          <p:cNvPr id="40" name="Platshållare för text 39">
            <a:extLst>
              <a:ext uri="{FF2B5EF4-FFF2-40B4-BE49-F238E27FC236}">
                <a16:creationId xmlns:a16="http://schemas.microsoft.com/office/drawing/2014/main" id="{FF4E4C60-829E-40D1-B2D7-B26FAD0868B8}"/>
              </a:ext>
            </a:extLst>
          </p:cNvPr>
          <p:cNvSpPr>
            <a:spLocks noGrp="1"/>
          </p:cNvSpPr>
          <p:nvPr>
            <p:ph type="body" sz="quarter" idx="12"/>
          </p:nvPr>
        </p:nvSpPr>
        <p:spPr>
          <a:xfrm>
            <a:off x="1636086" y="3360078"/>
            <a:ext cx="5506644" cy="900000"/>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36000" tIns="36000" rIns="36000" bIns="36000">
            <a:noAutofit/>
          </a:bodyPr>
          <a:lstStyle>
            <a:lvl1pPr marL="87313" indent="-87313">
              <a:defRPr sz="1100"/>
            </a:lvl1pPr>
            <a:lvl2pPr>
              <a:defRPr sz="1100"/>
            </a:lvl2pPr>
            <a:lvl3pPr>
              <a:defRPr sz="1050"/>
            </a:lvl3pPr>
            <a:lvl4pPr>
              <a:defRPr sz="1000"/>
            </a:lvl4pPr>
            <a:lvl5pPr>
              <a:defRPr sz="1000"/>
            </a:lvl5pPr>
          </a:lstStyle>
          <a:p>
            <a:pPr lvl="0"/>
            <a:r>
              <a:rPr lang="sv-SE"/>
              <a:t>Redigera format för bakgrundstext</a:t>
            </a:r>
          </a:p>
        </p:txBody>
      </p:sp>
      <p:sp>
        <p:nvSpPr>
          <p:cNvPr id="65" name="Platshållare för text 49">
            <a:extLst>
              <a:ext uri="{FF2B5EF4-FFF2-40B4-BE49-F238E27FC236}">
                <a16:creationId xmlns:a16="http://schemas.microsoft.com/office/drawing/2014/main" id="{DE00D6EC-6105-418C-88D8-A677378910A1}"/>
              </a:ext>
            </a:extLst>
          </p:cNvPr>
          <p:cNvSpPr>
            <a:spLocks noGrp="1"/>
          </p:cNvSpPr>
          <p:nvPr>
            <p:ph type="body" sz="quarter" idx="32" hasCustomPrompt="1"/>
          </p:nvPr>
        </p:nvSpPr>
        <p:spPr>
          <a:xfrm>
            <a:off x="431673" y="4322418"/>
            <a:ext cx="1176473" cy="900000"/>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blipFill>
            <a:blip r:embed="rId5"/>
            <a:stretch>
              <a:fillRect/>
            </a:stretch>
          </a:blipFill>
        </p:spPr>
        <p:txBody>
          <a:bodyPr wrap="square" lIns="36000" tIns="72000" rIns="36000" bIns="72000" anchor="b">
            <a:noAutofit/>
          </a:bodyPr>
          <a:lstStyle>
            <a:lvl1pPr marL="0" indent="0" algn="ctr">
              <a:buFontTx/>
              <a:buNone/>
              <a:defRPr sz="1400" b="1">
                <a:solidFill>
                  <a:schemeClr val="bg1"/>
                </a:solidFill>
              </a:defRPr>
            </a:lvl1pPr>
          </a:lstStyle>
          <a:p>
            <a:pPr lvl="0"/>
            <a:r>
              <a:rPr lang="sv-SE" dirty="0"/>
              <a:t>Innovation</a:t>
            </a:r>
          </a:p>
        </p:txBody>
      </p:sp>
      <p:sp>
        <p:nvSpPr>
          <p:cNvPr id="41" name="Platshållare för text 40">
            <a:extLst>
              <a:ext uri="{FF2B5EF4-FFF2-40B4-BE49-F238E27FC236}">
                <a16:creationId xmlns:a16="http://schemas.microsoft.com/office/drawing/2014/main" id="{63264183-49D5-49A0-B84A-6BC0DF51E527}"/>
              </a:ext>
            </a:extLst>
          </p:cNvPr>
          <p:cNvSpPr>
            <a:spLocks noGrp="1"/>
          </p:cNvSpPr>
          <p:nvPr>
            <p:ph type="body" sz="quarter" idx="13"/>
          </p:nvPr>
        </p:nvSpPr>
        <p:spPr>
          <a:xfrm>
            <a:off x="1636086" y="4322419"/>
            <a:ext cx="5506644" cy="900000"/>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36000" tIns="36000" rIns="36000" bIns="36000">
            <a:noAutofit/>
          </a:bodyPr>
          <a:lstStyle>
            <a:lvl1pPr marL="87313" indent="-87313">
              <a:defRPr sz="1100"/>
            </a:lvl1pPr>
            <a:lvl2pPr>
              <a:defRPr sz="1100"/>
            </a:lvl2pPr>
            <a:lvl3pPr>
              <a:defRPr sz="1050"/>
            </a:lvl3pPr>
            <a:lvl4pPr>
              <a:defRPr sz="1000"/>
            </a:lvl4pPr>
            <a:lvl5pPr>
              <a:defRPr sz="1000"/>
            </a:lvl5pPr>
          </a:lstStyle>
          <a:p>
            <a:pPr lvl="0"/>
            <a:r>
              <a:rPr lang="sv-SE"/>
              <a:t>Redigera format för bakgrundstext</a:t>
            </a:r>
          </a:p>
        </p:txBody>
      </p:sp>
      <p:sp>
        <p:nvSpPr>
          <p:cNvPr id="66" name="Platshållare för text 49">
            <a:extLst>
              <a:ext uri="{FF2B5EF4-FFF2-40B4-BE49-F238E27FC236}">
                <a16:creationId xmlns:a16="http://schemas.microsoft.com/office/drawing/2014/main" id="{19634749-DE79-406C-AFC9-D94FAB214424}"/>
              </a:ext>
            </a:extLst>
          </p:cNvPr>
          <p:cNvSpPr>
            <a:spLocks noGrp="1"/>
          </p:cNvSpPr>
          <p:nvPr>
            <p:ph type="body" sz="quarter" idx="33" hasCustomPrompt="1"/>
          </p:nvPr>
        </p:nvSpPr>
        <p:spPr>
          <a:xfrm>
            <a:off x="431673" y="5284760"/>
            <a:ext cx="1176473" cy="900000"/>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blipFill>
            <a:blip r:embed="rId6"/>
            <a:stretch>
              <a:fillRect/>
            </a:stretch>
          </a:blipFill>
        </p:spPr>
        <p:txBody>
          <a:bodyPr wrap="square" lIns="36000" tIns="72000" rIns="36000" bIns="72000" anchor="b">
            <a:noAutofit/>
          </a:bodyPr>
          <a:lstStyle>
            <a:lvl1pPr marL="0" indent="0" algn="ctr">
              <a:buFontTx/>
              <a:buNone/>
              <a:defRPr sz="1400" b="1">
                <a:solidFill>
                  <a:schemeClr val="bg1"/>
                </a:solidFill>
              </a:defRPr>
            </a:lvl1pPr>
          </a:lstStyle>
          <a:p>
            <a:pPr lvl="0"/>
            <a:r>
              <a:rPr lang="sv-SE" dirty="0"/>
              <a:t>Digitalisering</a:t>
            </a:r>
          </a:p>
        </p:txBody>
      </p:sp>
      <p:sp>
        <p:nvSpPr>
          <p:cNvPr id="43" name="Platshållare för text 42">
            <a:extLst>
              <a:ext uri="{FF2B5EF4-FFF2-40B4-BE49-F238E27FC236}">
                <a16:creationId xmlns:a16="http://schemas.microsoft.com/office/drawing/2014/main" id="{D2687D84-3794-4DDB-AC95-819B96B15393}"/>
              </a:ext>
            </a:extLst>
          </p:cNvPr>
          <p:cNvSpPr>
            <a:spLocks noGrp="1"/>
          </p:cNvSpPr>
          <p:nvPr>
            <p:ph type="body" sz="quarter" idx="14"/>
          </p:nvPr>
        </p:nvSpPr>
        <p:spPr>
          <a:xfrm>
            <a:off x="1636086" y="5284760"/>
            <a:ext cx="5506644" cy="900000"/>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36000" tIns="36000" rIns="36000" bIns="36000">
            <a:noAutofit/>
          </a:bodyPr>
          <a:lstStyle>
            <a:lvl1pPr marL="87313" indent="-87313">
              <a:defRPr sz="1100"/>
            </a:lvl1pPr>
            <a:lvl2pPr>
              <a:defRPr sz="1100"/>
            </a:lvl2pPr>
            <a:lvl3pPr>
              <a:defRPr sz="1050"/>
            </a:lvl3pPr>
            <a:lvl4pPr>
              <a:defRPr sz="1000"/>
            </a:lvl4pPr>
            <a:lvl5pPr>
              <a:defRPr sz="1000"/>
            </a:lvl5pPr>
          </a:lstStyle>
          <a:p>
            <a:pPr lvl="0"/>
            <a:r>
              <a:rPr lang="sv-SE"/>
              <a:t>Redigera format för bakgrundstext</a:t>
            </a:r>
          </a:p>
        </p:txBody>
      </p:sp>
      <p:sp>
        <p:nvSpPr>
          <p:cNvPr id="62" name="Platshållare för text 61">
            <a:extLst>
              <a:ext uri="{FF2B5EF4-FFF2-40B4-BE49-F238E27FC236}">
                <a16:creationId xmlns:a16="http://schemas.microsoft.com/office/drawing/2014/main" id="{96D62C6D-DE97-4C72-B741-851A4F37B239}"/>
              </a:ext>
            </a:extLst>
          </p:cNvPr>
          <p:cNvSpPr>
            <a:spLocks noGrp="1"/>
          </p:cNvSpPr>
          <p:nvPr>
            <p:ph type="body" sz="quarter" idx="27" hasCustomPrompt="1"/>
          </p:nvPr>
        </p:nvSpPr>
        <p:spPr>
          <a:xfrm>
            <a:off x="9704093" y="4283327"/>
            <a:ext cx="2040714"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Avtalsuppföljning</a:t>
            </a:r>
          </a:p>
        </p:txBody>
      </p:sp>
      <p:sp>
        <p:nvSpPr>
          <p:cNvPr id="63" name="Platshållare för text 62">
            <a:extLst>
              <a:ext uri="{FF2B5EF4-FFF2-40B4-BE49-F238E27FC236}">
                <a16:creationId xmlns:a16="http://schemas.microsoft.com/office/drawing/2014/main" id="{AF8E6400-64BB-4B7A-9F82-A0B0AA497F72}"/>
              </a:ext>
            </a:extLst>
          </p:cNvPr>
          <p:cNvSpPr>
            <a:spLocks noGrp="1"/>
          </p:cNvSpPr>
          <p:nvPr>
            <p:ph type="body" sz="quarter" idx="28"/>
          </p:nvPr>
        </p:nvSpPr>
        <p:spPr>
          <a:xfrm>
            <a:off x="9704092" y="4621685"/>
            <a:ext cx="2040714" cy="846418"/>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87313" indent="-87313">
              <a:spcBef>
                <a:spcPts val="0"/>
              </a:spcBef>
              <a:defRPr sz="1050"/>
            </a:lvl1pPr>
            <a:lvl2pPr>
              <a:defRPr sz="1100"/>
            </a:lvl2pPr>
            <a:lvl3pPr>
              <a:defRPr sz="1050"/>
            </a:lvl3pPr>
            <a:lvl4pPr>
              <a:defRPr sz="1000"/>
            </a:lvl4pPr>
            <a:lvl5pPr>
              <a:defRPr sz="1000"/>
            </a:lvl5pPr>
          </a:lstStyle>
          <a:p>
            <a:pPr lvl="0"/>
            <a:r>
              <a:rPr lang="sv-SE"/>
              <a:t>Redigera format för bakgrundstext</a:t>
            </a:r>
          </a:p>
        </p:txBody>
      </p:sp>
      <p:sp>
        <p:nvSpPr>
          <p:cNvPr id="58" name="Platshållare för text 57">
            <a:extLst>
              <a:ext uri="{FF2B5EF4-FFF2-40B4-BE49-F238E27FC236}">
                <a16:creationId xmlns:a16="http://schemas.microsoft.com/office/drawing/2014/main" id="{1D58BAE4-AC6C-410A-89C5-8DB47D990239}"/>
              </a:ext>
            </a:extLst>
          </p:cNvPr>
          <p:cNvSpPr>
            <a:spLocks noGrp="1"/>
          </p:cNvSpPr>
          <p:nvPr>
            <p:ph type="body" sz="quarter" idx="23" hasCustomPrompt="1"/>
          </p:nvPr>
        </p:nvSpPr>
        <p:spPr>
          <a:xfrm>
            <a:off x="9704093" y="437008"/>
            <a:ext cx="2040714"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Anbudsområden</a:t>
            </a:r>
          </a:p>
        </p:txBody>
      </p:sp>
      <p:sp>
        <p:nvSpPr>
          <p:cNvPr id="59" name="Platshållare för text 58">
            <a:extLst>
              <a:ext uri="{FF2B5EF4-FFF2-40B4-BE49-F238E27FC236}">
                <a16:creationId xmlns:a16="http://schemas.microsoft.com/office/drawing/2014/main" id="{43863816-1B70-42AF-9B9B-41B0E97C8608}"/>
              </a:ext>
            </a:extLst>
          </p:cNvPr>
          <p:cNvSpPr>
            <a:spLocks noGrp="1"/>
          </p:cNvSpPr>
          <p:nvPr>
            <p:ph type="body" sz="quarter" idx="24"/>
          </p:nvPr>
        </p:nvSpPr>
        <p:spPr>
          <a:xfrm>
            <a:off x="9704093" y="779384"/>
            <a:ext cx="2040714" cy="2032350"/>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179388" indent="-179388">
              <a:spcBef>
                <a:spcPts val="0"/>
              </a:spcBef>
              <a:buFont typeface="+mj-lt"/>
              <a:buAutoNum type="arabicPeriod"/>
              <a:defRPr sz="1050"/>
            </a:lvl1pPr>
            <a:lvl2pPr>
              <a:defRPr sz="1100"/>
            </a:lvl2pPr>
            <a:lvl3pPr>
              <a:defRPr sz="1050"/>
            </a:lvl3pPr>
            <a:lvl4pPr>
              <a:defRPr sz="1000"/>
            </a:lvl4pPr>
            <a:lvl5pPr>
              <a:defRPr sz="1000"/>
            </a:lvl5pPr>
          </a:lstStyle>
          <a:p>
            <a:pPr lvl="0"/>
            <a:r>
              <a:rPr lang="sv-SE"/>
              <a:t>Redigera format för bakgrundstext</a:t>
            </a:r>
          </a:p>
        </p:txBody>
      </p:sp>
      <p:sp>
        <p:nvSpPr>
          <p:cNvPr id="50" name="Platshållare för text 49">
            <a:extLst>
              <a:ext uri="{FF2B5EF4-FFF2-40B4-BE49-F238E27FC236}">
                <a16:creationId xmlns:a16="http://schemas.microsoft.com/office/drawing/2014/main" id="{AE53ADFB-188E-4942-9E83-DA874B1E017D}"/>
              </a:ext>
            </a:extLst>
          </p:cNvPr>
          <p:cNvSpPr>
            <a:spLocks noGrp="1"/>
          </p:cNvSpPr>
          <p:nvPr>
            <p:ph type="body" sz="quarter" idx="15" hasCustomPrompt="1"/>
          </p:nvPr>
        </p:nvSpPr>
        <p:spPr>
          <a:xfrm>
            <a:off x="7505522" y="437008"/>
            <a:ext cx="2040714"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Avtalstid</a:t>
            </a:r>
          </a:p>
        </p:txBody>
      </p:sp>
      <p:sp>
        <p:nvSpPr>
          <p:cNvPr id="51" name="Platshållare för text 50">
            <a:extLst>
              <a:ext uri="{FF2B5EF4-FFF2-40B4-BE49-F238E27FC236}">
                <a16:creationId xmlns:a16="http://schemas.microsoft.com/office/drawing/2014/main" id="{C14C6910-4EEA-4B2C-AF7E-BCB0FC12D5CC}"/>
              </a:ext>
            </a:extLst>
          </p:cNvPr>
          <p:cNvSpPr>
            <a:spLocks noGrp="1"/>
          </p:cNvSpPr>
          <p:nvPr>
            <p:ph type="body" sz="quarter" idx="16"/>
          </p:nvPr>
        </p:nvSpPr>
        <p:spPr>
          <a:xfrm>
            <a:off x="7505522" y="779383"/>
            <a:ext cx="2040714" cy="654274"/>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87313" indent="-87313">
              <a:spcBef>
                <a:spcPts val="0"/>
              </a:spcBef>
              <a:buFont typeface="Arial" panose="020B0604020202020204" pitchFamily="34" charset="0"/>
              <a:buChar char="•"/>
              <a:defRPr sz="1050"/>
            </a:lvl1pPr>
            <a:lvl2pPr>
              <a:defRPr sz="1100"/>
            </a:lvl2pPr>
            <a:lvl3pPr>
              <a:defRPr sz="1050"/>
            </a:lvl3pPr>
            <a:lvl4pPr>
              <a:defRPr sz="1000"/>
            </a:lvl4pPr>
            <a:lvl5pPr>
              <a:defRPr sz="1000"/>
            </a:lvl5pPr>
          </a:lstStyle>
          <a:p>
            <a:pPr lvl="0"/>
            <a:r>
              <a:rPr lang="sv-SE"/>
              <a:t>Redigera format för bakgrundstext</a:t>
            </a:r>
          </a:p>
        </p:txBody>
      </p:sp>
      <p:cxnSp>
        <p:nvCxnSpPr>
          <p:cNvPr id="28" name="Rak koppling 27">
            <a:extLst>
              <a:ext uri="{FF2B5EF4-FFF2-40B4-BE49-F238E27FC236}">
                <a16:creationId xmlns:a16="http://schemas.microsoft.com/office/drawing/2014/main" id="{883B8140-BDA1-49C1-A524-806BC84FD861}"/>
              </a:ext>
            </a:extLst>
          </p:cNvPr>
          <p:cNvCxnSpPr>
            <a:cxnSpLocks/>
          </p:cNvCxnSpPr>
          <p:nvPr userDrawn="1"/>
        </p:nvCxnSpPr>
        <p:spPr>
          <a:xfrm flipV="1">
            <a:off x="7320298" y="423863"/>
            <a:ext cx="0" cy="577177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5" name="Platshållare för sidfot 3">
            <a:extLst>
              <a:ext uri="{FF2B5EF4-FFF2-40B4-BE49-F238E27FC236}">
                <a16:creationId xmlns:a16="http://schemas.microsoft.com/office/drawing/2014/main" id="{CD5B92C8-E142-4DC1-8FAB-8059F0DA193E}"/>
              </a:ext>
            </a:extLst>
          </p:cNvPr>
          <p:cNvSpPr txBox="1">
            <a:spLocks/>
          </p:cNvSpPr>
          <p:nvPr userDrawn="1"/>
        </p:nvSpPr>
        <p:spPr>
          <a:xfrm>
            <a:off x="3616286" y="6609727"/>
            <a:ext cx="4959428" cy="258417"/>
          </a:xfrm>
          <a:prstGeom prst="rect">
            <a:avLst/>
          </a:prstGeom>
        </p:spPr>
        <p:txBody>
          <a:bodyPr vert="horz" lIns="0" tIns="0" rIns="0" bIns="0" rtlCol="0" anchor="ctr">
            <a:noAutofit/>
          </a:bodyPr>
          <a:lstStyle>
            <a:defPPr>
              <a:defRPr lang="sv-SE"/>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b="1" dirty="0">
                <a:solidFill>
                  <a:schemeClr val="bg1"/>
                </a:solidFill>
              </a:rPr>
              <a:t>Kontakta oss </a:t>
            </a:r>
            <a:r>
              <a:rPr lang="sv-SE" dirty="0"/>
              <a:t>Tel: 08 525 029 96 eller e-post: inkopscentralen@adda.se</a:t>
            </a:r>
          </a:p>
        </p:txBody>
      </p:sp>
      <p:sp>
        <p:nvSpPr>
          <p:cNvPr id="52" name="Platshållare för text 51">
            <a:extLst>
              <a:ext uri="{FF2B5EF4-FFF2-40B4-BE49-F238E27FC236}">
                <a16:creationId xmlns:a16="http://schemas.microsoft.com/office/drawing/2014/main" id="{2E300EBC-4B31-4632-B279-1A94ED66A5E5}"/>
              </a:ext>
            </a:extLst>
          </p:cNvPr>
          <p:cNvSpPr>
            <a:spLocks noGrp="1"/>
          </p:cNvSpPr>
          <p:nvPr>
            <p:ph type="body" sz="quarter" idx="17" hasCustomPrompt="1"/>
          </p:nvPr>
        </p:nvSpPr>
        <p:spPr>
          <a:xfrm>
            <a:off x="7505522" y="1495443"/>
            <a:ext cx="2040714"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Avropsförfarande</a:t>
            </a:r>
          </a:p>
        </p:txBody>
      </p:sp>
      <p:sp>
        <p:nvSpPr>
          <p:cNvPr id="53" name="Platshållare för text 52">
            <a:extLst>
              <a:ext uri="{FF2B5EF4-FFF2-40B4-BE49-F238E27FC236}">
                <a16:creationId xmlns:a16="http://schemas.microsoft.com/office/drawing/2014/main" id="{D71E3BCC-4DA4-4190-80B5-94A1A77F54BE}"/>
              </a:ext>
            </a:extLst>
          </p:cNvPr>
          <p:cNvSpPr>
            <a:spLocks noGrp="1"/>
          </p:cNvSpPr>
          <p:nvPr>
            <p:ph type="body" sz="quarter" idx="18"/>
          </p:nvPr>
        </p:nvSpPr>
        <p:spPr>
          <a:xfrm>
            <a:off x="7505522" y="1837817"/>
            <a:ext cx="2040714" cy="973917"/>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87313" indent="-87313">
              <a:spcBef>
                <a:spcPts val="0"/>
              </a:spcBef>
              <a:defRPr sz="1050"/>
            </a:lvl1pPr>
            <a:lvl2pPr>
              <a:defRPr sz="1100"/>
            </a:lvl2pPr>
            <a:lvl3pPr>
              <a:defRPr sz="1050"/>
            </a:lvl3pPr>
            <a:lvl4pPr>
              <a:defRPr sz="1000"/>
            </a:lvl4pPr>
            <a:lvl5pPr>
              <a:defRPr sz="1000"/>
            </a:lvl5pPr>
          </a:lstStyle>
          <a:p>
            <a:pPr lvl="0"/>
            <a:r>
              <a:rPr lang="sv-SE"/>
              <a:t>Redigera format för bakgrundstext</a:t>
            </a:r>
          </a:p>
        </p:txBody>
      </p:sp>
      <p:sp>
        <p:nvSpPr>
          <p:cNvPr id="54" name="Platshållare för text 53">
            <a:extLst>
              <a:ext uri="{FF2B5EF4-FFF2-40B4-BE49-F238E27FC236}">
                <a16:creationId xmlns:a16="http://schemas.microsoft.com/office/drawing/2014/main" id="{B55885AB-2B23-4475-A1FE-C4508FC0479A}"/>
              </a:ext>
            </a:extLst>
          </p:cNvPr>
          <p:cNvSpPr>
            <a:spLocks noGrp="1"/>
          </p:cNvSpPr>
          <p:nvPr>
            <p:ph type="body" sz="quarter" idx="19" hasCustomPrompt="1"/>
          </p:nvPr>
        </p:nvSpPr>
        <p:spPr>
          <a:xfrm>
            <a:off x="7505522" y="2835967"/>
            <a:ext cx="2040714"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Leverantörer (X)</a:t>
            </a:r>
          </a:p>
        </p:txBody>
      </p:sp>
      <p:sp>
        <p:nvSpPr>
          <p:cNvPr id="55" name="Platshållare för text 54">
            <a:extLst>
              <a:ext uri="{FF2B5EF4-FFF2-40B4-BE49-F238E27FC236}">
                <a16:creationId xmlns:a16="http://schemas.microsoft.com/office/drawing/2014/main" id="{E7726555-EEFC-4E01-BE40-0B7E97C062BE}"/>
              </a:ext>
            </a:extLst>
          </p:cNvPr>
          <p:cNvSpPr>
            <a:spLocks noGrp="1"/>
          </p:cNvSpPr>
          <p:nvPr>
            <p:ph type="body" sz="quarter" idx="20"/>
          </p:nvPr>
        </p:nvSpPr>
        <p:spPr>
          <a:xfrm>
            <a:off x="7505522" y="3169509"/>
            <a:ext cx="2040714" cy="2029019"/>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180975" indent="-180975">
              <a:spcBef>
                <a:spcPts val="0"/>
              </a:spcBef>
              <a:buFont typeface="+mj-lt"/>
              <a:buAutoNum type="arabicPeriod"/>
              <a:defRPr sz="1050"/>
            </a:lvl1pPr>
            <a:lvl2pPr>
              <a:defRPr sz="1100"/>
            </a:lvl2pPr>
            <a:lvl3pPr>
              <a:defRPr sz="1050"/>
            </a:lvl3pPr>
            <a:lvl4pPr>
              <a:defRPr sz="1000"/>
            </a:lvl4pPr>
            <a:lvl5pPr>
              <a:defRPr sz="1000"/>
            </a:lvl5pPr>
          </a:lstStyle>
          <a:p>
            <a:pPr lvl="0"/>
            <a:r>
              <a:rPr lang="sv-SE"/>
              <a:t>Redigera format för bakgrundstext</a:t>
            </a:r>
          </a:p>
        </p:txBody>
      </p:sp>
      <p:sp>
        <p:nvSpPr>
          <p:cNvPr id="56" name="Platshållare för text 55">
            <a:extLst>
              <a:ext uri="{FF2B5EF4-FFF2-40B4-BE49-F238E27FC236}">
                <a16:creationId xmlns:a16="http://schemas.microsoft.com/office/drawing/2014/main" id="{9BA206DD-F258-4CD7-8BE6-0132BDF1128F}"/>
              </a:ext>
            </a:extLst>
          </p:cNvPr>
          <p:cNvSpPr>
            <a:spLocks noGrp="1"/>
          </p:cNvSpPr>
          <p:nvPr>
            <p:ph type="body" sz="quarter" idx="21" hasCustomPrompt="1"/>
          </p:nvPr>
        </p:nvSpPr>
        <p:spPr>
          <a:xfrm>
            <a:off x="7505522" y="5198528"/>
            <a:ext cx="2040714"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Pris och sortiment</a:t>
            </a:r>
          </a:p>
        </p:txBody>
      </p:sp>
      <p:sp>
        <p:nvSpPr>
          <p:cNvPr id="57" name="Platshållare för text 56">
            <a:extLst>
              <a:ext uri="{FF2B5EF4-FFF2-40B4-BE49-F238E27FC236}">
                <a16:creationId xmlns:a16="http://schemas.microsoft.com/office/drawing/2014/main" id="{5B8FF462-4230-4737-95D2-23B96A778C6E}"/>
              </a:ext>
            </a:extLst>
          </p:cNvPr>
          <p:cNvSpPr>
            <a:spLocks noGrp="1"/>
          </p:cNvSpPr>
          <p:nvPr>
            <p:ph type="body" sz="quarter" idx="22"/>
          </p:nvPr>
        </p:nvSpPr>
        <p:spPr>
          <a:xfrm>
            <a:off x="7505522" y="5528771"/>
            <a:ext cx="2040714" cy="654274"/>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87313" indent="-87313">
              <a:spcBef>
                <a:spcPts val="0"/>
              </a:spcBef>
              <a:tabLst>
                <a:tab pos="87313" algn="l"/>
              </a:tabLst>
              <a:defRPr sz="1050"/>
            </a:lvl1pPr>
            <a:lvl2pPr>
              <a:defRPr sz="1100"/>
            </a:lvl2pPr>
            <a:lvl3pPr>
              <a:defRPr sz="1050"/>
            </a:lvl3pPr>
            <a:lvl4pPr>
              <a:defRPr sz="1000"/>
            </a:lvl4pPr>
            <a:lvl5pPr>
              <a:defRPr sz="1000"/>
            </a:lvl5pPr>
          </a:lstStyle>
          <a:p>
            <a:pPr lvl="0"/>
            <a:r>
              <a:rPr lang="sv-SE"/>
              <a:t>Redigera format för bakgrundstext</a:t>
            </a:r>
          </a:p>
        </p:txBody>
      </p:sp>
      <p:sp>
        <p:nvSpPr>
          <p:cNvPr id="60" name="Platshållare för text 59">
            <a:extLst>
              <a:ext uri="{FF2B5EF4-FFF2-40B4-BE49-F238E27FC236}">
                <a16:creationId xmlns:a16="http://schemas.microsoft.com/office/drawing/2014/main" id="{77C359DC-859E-4DC2-BF7E-B485FF0CBB60}"/>
              </a:ext>
            </a:extLst>
          </p:cNvPr>
          <p:cNvSpPr>
            <a:spLocks noGrp="1"/>
          </p:cNvSpPr>
          <p:nvPr>
            <p:ph type="body" sz="quarter" idx="25" hasCustomPrompt="1"/>
          </p:nvPr>
        </p:nvSpPr>
        <p:spPr>
          <a:xfrm>
            <a:off x="9704093" y="2835967"/>
            <a:ext cx="2040714"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Leveransvillkor</a:t>
            </a:r>
          </a:p>
        </p:txBody>
      </p:sp>
      <p:sp>
        <p:nvSpPr>
          <p:cNvPr id="61" name="Platshållare för text 60">
            <a:extLst>
              <a:ext uri="{FF2B5EF4-FFF2-40B4-BE49-F238E27FC236}">
                <a16:creationId xmlns:a16="http://schemas.microsoft.com/office/drawing/2014/main" id="{32D1AECF-E945-4A00-9158-7D7EB6D3DE75}"/>
              </a:ext>
            </a:extLst>
          </p:cNvPr>
          <p:cNvSpPr>
            <a:spLocks noGrp="1"/>
          </p:cNvSpPr>
          <p:nvPr>
            <p:ph type="body" sz="quarter" idx="26"/>
          </p:nvPr>
        </p:nvSpPr>
        <p:spPr>
          <a:xfrm>
            <a:off x="9704093" y="3169509"/>
            <a:ext cx="2040714" cy="1069541"/>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87313" indent="-87313">
              <a:spcBef>
                <a:spcPts val="0"/>
              </a:spcBef>
              <a:buFont typeface="Arial" panose="020B0604020202020204" pitchFamily="34" charset="0"/>
              <a:buChar char="•"/>
              <a:defRPr sz="1050"/>
            </a:lvl1pPr>
            <a:lvl2pPr>
              <a:defRPr sz="1100"/>
            </a:lvl2pPr>
            <a:lvl3pPr>
              <a:defRPr sz="1050"/>
            </a:lvl3pPr>
            <a:lvl4pPr>
              <a:defRPr sz="1000"/>
            </a:lvl4pPr>
            <a:lvl5pPr>
              <a:defRPr sz="1000"/>
            </a:lvl5pPr>
          </a:lstStyle>
          <a:p>
            <a:pPr lvl="0"/>
            <a:r>
              <a:rPr lang="sv-SE"/>
              <a:t>Redigera format för bakgrundstext</a:t>
            </a:r>
          </a:p>
        </p:txBody>
      </p:sp>
      <p:sp>
        <p:nvSpPr>
          <p:cNvPr id="42" name="Platshållare för bild 41">
            <a:extLst>
              <a:ext uri="{FF2B5EF4-FFF2-40B4-BE49-F238E27FC236}">
                <a16:creationId xmlns:a16="http://schemas.microsoft.com/office/drawing/2014/main" id="{7B083E8C-9717-4BED-AC64-617DE161D3EE}"/>
              </a:ext>
            </a:extLst>
          </p:cNvPr>
          <p:cNvSpPr>
            <a:spLocks noGrp="1"/>
          </p:cNvSpPr>
          <p:nvPr>
            <p:ph type="pic" sz="quarter" idx="40" hasCustomPrompt="1"/>
          </p:nvPr>
        </p:nvSpPr>
        <p:spPr>
          <a:xfrm>
            <a:off x="575541" y="428487"/>
            <a:ext cx="900000" cy="900000"/>
          </a:xfrm>
          <a:custGeom>
            <a:avLst/>
            <a:gdLst>
              <a:gd name="connsiteX0" fmla="*/ 0 w 1176469"/>
              <a:gd name="connsiteY0" fmla="*/ 0 h 909704"/>
              <a:gd name="connsiteX1" fmla="*/ 1176469 w 1176469"/>
              <a:gd name="connsiteY1" fmla="*/ 0 h 909704"/>
              <a:gd name="connsiteX2" fmla="*/ 1176469 w 1176469"/>
              <a:gd name="connsiteY2" fmla="*/ 909704 h 909704"/>
              <a:gd name="connsiteX3" fmla="*/ 0 w 1176469"/>
              <a:gd name="connsiteY3" fmla="*/ 909704 h 909704"/>
            </a:gdLst>
            <a:ahLst/>
            <a:cxnLst>
              <a:cxn ang="0">
                <a:pos x="connsiteX0" y="connsiteY0"/>
              </a:cxn>
              <a:cxn ang="0">
                <a:pos x="connsiteX1" y="connsiteY1"/>
              </a:cxn>
              <a:cxn ang="0">
                <a:pos x="connsiteX2" y="connsiteY2"/>
              </a:cxn>
              <a:cxn ang="0">
                <a:pos x="connsiteX3" y="connsiteY3"/>
              </a:cxn>
            </a:cxnLst>
            <a:rect l="l" t="t" r="r" b="b"/>
            <a:pathLst>
              <a:path w="1176469" h="909704">
                <a:moveTo>
                  <a:pt x="0" y="0"/>
                </a:moveTo>
                <a:lnTo>
                  <a:pt x="1176469" y="0"/>
                </a:lnTo>
                <a:lnTo>
                  <a:pt x="1176469" y="909704"/>
                </a:lnTo>
                <a:lnTo>
                  <a:pt x="0" y="909704"/>
                </a:lnTo>
                <a:close/>
              </a:path>
            </a:pathLst>
          </a:custGeom>
        </p:spPr>
        <p:txBody>
          <a:bodyPr wrap="square">
            <a:noAutofit/>
          </a:bodyPr>
          <a:lstStyle>
            <a:lvl1pPr marL="0" indent="0" algn="ctr">
              <a:buFontTx/>
              <a:buNone/>
              <a:defRPr sz="1200"/>
            </a:lvl1pPr>
          </a:lstStyle>
          <a:p>
            <a:r>
              <a:rPr lang="sv-SE" dirty="0"/>
              <a:t>Lägg till ikon utifrån avtalskategori</a:t>
            </a:r>
          </a:p>
        </p:txBody>
      </p:sp>
    </p:spTree>
    <p:extLst>
      <p:ext uri="{BB962C8B-B14F-4D97-AF65-F5344CB8AC3E}">
        <p14:creationId xmlns:p14="http://schemas.microsoft.com/office/powerpoint/2010/main" val="3933561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vtalsmall sidan 2">
    <p:spTree>
      <p:nvGrpSpPr>
        <p:cNvPr id="1" name=""/>
        <p:cNvGrpSpPr/>
        <p:nvPr/>
      </p:nvGrpSpPr>
      <p:grpSpPr>
        <a:xfrm>
          <a:off x="0" y="0"/>
          <a:ext cx="0" cy="0"/>
          <a:chOff x="0" y="0"/>
          <a:chExt cx="0" cy="0"/>
        </a:xfrm>
      </p:grpSpPr>
      <p:sp>
        <p:nvSpPr>
          <p:cNvPr id="50" name="Platshållare för text 49">
            <a:extLst>
              <a:ext uri="{FF2B5EF4-FFF2-40B4-BE49-F238E27FC236}">
                <a16:creationId xmlns:a16="http://schemas.microsoft.com/office/drawing/2014/main" id="{43E7B103-CDED-4F6B-882B-85BCD09D4AED}"/>
              </a:ext>
            </a:extLst>
          </p:cNvPr>
          <p:cNvSpPr>
            <a:spLocks noGrp="1"/>
          </p:cNvSpPr>
          <p:nvPr>
            <p:ph type="body" sz="quarter" idx="15" hasCustomPrompt="1"/>
          </p:nvPr>
        </p:nvSpPr>
        <p:spPr>
          <a:xfrm>
            <a:off x="435775" y="1435100"/>
            <a:ext cx="4680000"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Omfattning</a:t>
            </a:r>
          </a:p>
        </p:txBody>
      </p:sp>
      <p:sp>
        <p:nvSpPr>
          <p:cNvPr id="51" name="Platshållare för text 50">
            <a:extLst>
              <a:ext uri="{FF2B5EF4-FFF2-40B4-BE49-F238E27FC236}">
                <a16:creationId xmlns:a16="http://schemas.microsoft.com/office/drawing/2014/main" id="{F3651281-ACD0-4D3F-ABF1-1CDE8319BDDF}"/>
              </a:ext>
            </a:extLst>
          </p:cNvPr>
          <p:cNvSpPr>
            <a:spLocks noGrp="1"/>
          </p:cNvSpPr>
          <p:nvPr>
            <p:ph type="body" sz="quarter" idx="16"/>
          </p:nvPr>
        </p:nvSpPr>
        <p:spPr>
          <a:xfrm>
            <a:off x="435775" y="1772460"/>
            <a:ext cx="4680000" cy="2761113"/>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87313" indent="-87313">
              <a:spcBef>
                <a:spcPts val="0"/>
              </a:spcBef>
              <a:buFont typeface="Arial" panose="020B0604020202020204" pitchFamily="34" charset="0"/>
              <a:buChar char="•"/>
              <a:defRPr sz="1100"/>
            </a:lvl1pPr>
            <a:lvl2pPr>
              <a:defRPr sz="1100"/>
            </a:lvl2pPr>
            <a:lvl3pPr>
              <a:defRPr sz="1050"/>
            </a:lvl3pPr>
            <a:lvl4pPr>
              <a:defRPr sz="1000"/>
            </a:lvl4pPr>
            <a:lvl5pPr>
              <a:defRPr sz="1000"/>
            </a:lvl5pPr>
          </a:lstStyle>
          <a:p>
            <a:pPr lvl="0"/>
            <a:r>
              <a:rPr lang="sv-SE"/>
              <a:t>Redigera format för bakgrundstext</a:t>
            </a:r>
          </a:p>
        </p:txBody>
      </p:sp>
      <p:sp>
        <p:nvSpPr>
          <p:cNvPr id="54" name="Platshållare för text 53">
            <a:extLst>
              <a:ext uri="{FF2B5EF4-FFF2-40B4-BE49-F238E27FC236}">
                <a16:creationId xmlns:a16="http://schemas.microsoft.com/office/drawing/2014/main" id="{0BE7DE30-0700-429D-9820-1325B8DA1A95}"/>
              </a:ext>
            </a:extLst>
          </p:cNvPr>
          <p:cNvSpPr>
            <a:spLocks noGrp="1"/>
          </p:cNvSpPr>
          <p:nvPr>
            <p:ph type="body" sz="quarter" idx="20"/>
          </p:nvPr>
        </p:nvSpPr>
        <p:spPr>
          <a:xfrm>
            <a:off x="435775" y="4943475"/>
            <a:ext cx="4680000" cy="1241426"/>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174625" indent="-174625">
              <a:spcBef>
                <a:spcPts val="0"/>
              </a:spcBef>
              <a:buFont typeface="+mj-lt"/>
              <a:buAutoNum type="arabicPeriod"/>
              <a:defRPr sz="1100"/>
            </a:lvl1pPr>
            <a:lvl2pPr>
              <a:defRPr sz="1100"/>
            </a:lvl2pPr>
            <a:lvl3pPr>
              <a:defRPr sz="1050"/>
            </a:lvl3pPr>
            <a:lvl4pPr>
              <a:defRPr sz="1000"/>
            </a:lvl4pPr>
            <a:lvl5pPr>
              <a:defRPr sz="1000"/>
            </a:lvl5pPr>
          </a:lstStyle>
          <a:p>
            <a:pPr lvl="0"/>
            <a:r>
              <a:rPr lang="sv-SE"/>
              <a:t>Redigera format för bakgrundstext</a:t>
            </a:r>
          </a:p>
        </p:txBody>
      </p:sp>
      <p:sp>
        <p:nvSpPr>
          <p:cNvPr id="55" name="Platshållare för text 54">
            <a:extLst>
              <a:ext uri="{FF2B5EF4-FFF2-40B4-BE49-F238E27FC236}">
                <a16:creationId xmlns:a16="http://schemas.microsoft.com/office/drawing/2014/main" id="{ABF05006-22E5-436B-ADAC-21DEC28B298E}"/>
              </a:ext>
            </a:extLst>
          </p:cNvPr>
          <p:cNvSpPr>
            <a:spLocks noGrp="1"/>
          </p:cNvSpPr>
          <p:nvPr>
            <p:ph type="body" sz="quarter" idx="21" hasCustomPrompt="1"/>
          </p:nvPr>
        </p:nvSpPr>
        <p:spPr>
          <a:xfrm>
            <a:off x="5516223" y="1435100"/>
            <a:ext cx="4680000"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Fördjupning av nyttor</a:t>
            </a:r>
          </a:p>
        </p:txBody>
      </p:sp>
      <p:sp>
        <p:nvSpPr>
          <p:cNvPr id="56" name="Platshållare för text 55">
            <a:extLst>
              <a:ext uri="{FF2B5EF4-FFF2-40B4-BE49-F238E27FC236}">
                <a16:creationId xmlns:a16="http://schemas.microsoft.com/office/drawing/2014/main" id="{5D2E19DB-20BE-4F89-A219-2D9821FF37A1}"/>
              </a:ext>
            </a:extLst>
          </p:cNvPr>
          <p:cNvSpPr>
            <a:spLocks noGrp="1"/>
          </p:cNvSpPr>
          <p:nvPr>
            <p:ph type="body" sz="quarter" idx="22"/>
          </p:nvPr>
        </p:nvSpPr>
        <p:spPr>
          <a:xfrm>
            <a:off x="5516229" y="1772459"/>
            <a:ext cx="4680000" cy="2105547"/>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174625" indent="-174625">
              <a:spcBef>
                <a:spcPts val="0"/>
              </a:spcBef>
              <a:buFont typeface="+mj-lt"/>
              <a:buAutoNum type="arabicPeriod"/>
              <a:defRPr sz="1100"/>
            </a:lvl1pPr>
            <a:lvl2pPr>
              <a:defRPr sz="1100"/>
            </a:lvl2pPr>
            <a:lvl3pPr>
              <a:defRPr sz="1050"/>
            </a:lvl3pPr>
            <a:lvl4pPr>
              <a:defRPr sz="1000"/>
            </a:lvl4pPr>
            <a:lvl5pPr>
              <a:defRPr sz="1000"/>
            </a:lvl5pPr>
          </a:lstStyle>
          <a:p>
            <a:pPr lvl="0"/>
            <a:r>
              <a:rPr lang="sv-SE"/>
              <a:t>Redigera format för bakgrundstext</a:t>
            </a:r>
          </a:p>
        </p:txBody>
      </p:sp>
      <p:sp>
        <p:nvSpPr>
          <p:cNvPr id="57" name="Platshållare för text 56">
            <a:extLst>
              <a:ext uri="{FF2B5EF4-FFF2-40B4-BE49-F238E27FC236}">
                <a16:creationId xmlns:a16="http://schemas.microsoft.com/office/drawing/2014/main" id="{DAB0C25C-708F-41B8-8546-728202F5F245}"/>
              </a:ext>
            </a:extLst>
          </p:cNvPr>
          <p:cNvSpPr>
            <a:spLocks noGrp="1"/>
          </p:cNvSpPr>
          <p:nvPr>
            <p:ph type="body" sz="quarter" idx="23" hasCustomPrompt="1"/>
          </p:nvPr>
        </p:nvSpPr>
        <p:spPr>
          <a:xfrm>
            <a:off x="5516223" y="3957050"/>
            <a:ext cx="4680000"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Hållbarhet</a:t>
            </a:r>
          </a:p>
        </p:txBody>
      </p:sp>
      <p:sp>
        <p:nvSpPr>
          <p:cNvPr id="58" name="Platshållare för text 57">
            <a:extLst>
              <a:ext uri="{FF2B5EF4-FFF2-40B4-BE49-F238E27FC236}">
                <a16:creationId xmlns:a16="http://schemas.microsoft.com/office/drawing/2014/main" id="{2AD12ED4-7A57-4A1A-94B0-EB8F8B22EF74}"/>
              </a:ext>
            </a:extLst>
          </p:cNvPr>
          <p:cNvSpPr>
            <a:spLocks noGrp="1"/>
          </p:cNvSpPr>
          <p:nvPr>
            <p:ph type="body" sz="quarter" idx="24"/>
          </p:nvPr>
        </p:nvSpPr>
        <p:spPr>
          <a:xfrm>
            <a:off x="5516229" y="4323153"/>
            <a:ext cx="4680000" cy="1861748"/>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174625" indent="-174625">
              <a:spcBef>
                <a:spcPts val="0"/>
              </a:spcBef>
              <a:buFont typeface="+mj-lt"/>
              <a:buAutoNum type="arabicPeriod"/>
              <a:tabLst>
                <a:tab pos="87313" algn="l"/>
              </a:tabLst>
              <a:defRPr sz="1100"/>
            </a:lvl1pPr>
            <a:lvl2pPr>
              <a:defRPr sz="1100"/>
            </a:lvl2pPr>
            <a:lvl3pPr>
              <a:defRPr sz="1050"/>
            </a:lvl3pPr>
            <a:lvl4pPr>
              <a:defRPr sz="1000"/>
            </a:lvl4pPr>
            <a:lvl5pPr>
              <a:defRPr sz="1000"/>
            </a:lvl5pPr>
          </a:lstStyle>
          <a:p>
            <a:pPr lvl="0"/>
            <a:r>
              <a:rPr lang="sv-SE"/>
              <a:t>Redigera format för bakgrundstext</a:t>
            </a:r>
          </a:p>
        </p:txBody>
      </p:sp>
      <p:sp>
        <p:nvSpPr>
          <p:cNvPr id="2" name="Rubrik 1">
            <a:extLst>
              <a:ext uri="{FF2B5EF4-FFF2-40B4-BE49-F238E27FC236}">
                <a16:creationId xmlns:a16="http://schemas.microsoft.com/office/drawing/2014/main" id="{05571902-9019-4326-9DA4-70B9743B49ED}"/>
              </a:ext>
            </a:extLst>
          </p:cNvPr>
          <p:cNvSpPr>
            <a:spLocks noGrp="1"/>
          </p:cNvSpPr>
          <p:nvPr>
            <p:ph type="title" hasCustomPrompt="1"/>
          </p:nvPr>
        </p:nvSpPr>
        <p:spPr>
          <a:xfrm>
            <a:off x="1624512" y="432842"/>
            <a:ext cx="8571693" cy="899071"/>
          </a:xfrm>
        </p:spPr>
        <p:txBody>
          <a:bodyPr anchor="b"/>
          <a:lstStyle>
            <a:lvl1pPr>
              <a:defRPr sz="2800"/>
            </a:lvl1pPr>
          </a:lstStyle>
          <a:p>
            <a:r>
              <a:rPr lang="sv-SE" dirty="0"/>
              <a:t>Rubrik</a:t>
            </a:r>
          </a:p>
        </p:txBody>
      </p:sp>
      <p:cxnSp>
        <p:nvCxnSpPr>
          <p:cNvPr id="44" name="Rak koppling 43">
            <a:extLst>
              <a:ext uri="{FF2B5EF4-FFF2-40B4-BE49-F238E27FC236}">
                <a16:creationId xmlns:a16="http://schemas.microsoft.com/office/drawing/2014/main" id="{23FF755A-DA8C-41DE-983D-76F83373D6DD}"/>
              </a:ext>
            </a:extLst>
          </p:cNvPr>
          <p:cNvCxnSpPr>
            <a:cxnSpLocks/>
          </p:cNvCxnSpPr>
          <p:nvPr userDrawn="1"/>
        </p:nvCxnSpPr>
        <p:spPr>
          <a:xfrm flipV="1">
            <a:off x="5315999" y="1450406"/>
            <a:ext cx="1" cy="474950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2" name="Platshållare för text 51">
            <a:extLst>
              <a:ext uri="{FF2B5EF4-FFF2-40B4-BE49-F238E27FC236}">
                <a16:creationId xmlns:a16="http://schemas.microsoft.com/office/drawing/2014/main" id="{DA2629B3-B702-4B05-AEA4-EB71496E24DE}"/>
              </a:ext>
            </a:extLst>
          </p:cNvPr>
          <p:cNvSpPr>
            <a:spLocks noGrp="1"/>
          </p:cNvSpPr>
          <p:nvPr>
            <p:ph type="body" sz="quarter" idx="17" hasCustomPrompt="1"/>
          </p:nvPr>
        </p:nvSpPr>
        <p:spPr>
          <a:xfrm>
            <a:off x="435775" y="4594616"/>
            <a:ext cx="4680000"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Revision</a:t>
            </a:r>
          </a:p>
        </p:txBody>
      </p:sp>
      <p:sp>
        <p:nvSpPr>
          <p:cNvPr id="5" name="Platshållare för bild 4">
            <a:extLst>
              <a:ext uri="{FF2B5EF4-FFF2-40B4-BE49-F238E27FC236}">
                <a16:creationId xmlns:a16="http://schemas.microsoft.com/office/drawing/2014/main" id="{C4DD984D-961C-407C-B7E5-2D8034D67DB7}"/>
              </a:ext>
            </a:extLst>
          </p:cNvPr>
          <p:cNvSpPr>
            <a:spLocks noGrp="1"/>
          </p:cNvSpPr>
          <p:nvPr>
            <p:ph type="pic" sz="quarter" idx="25" hasCustomPrompt="1"/>
          </p:nvPr>
        </p:nvSpPr>
        <p:spPr>
          <a:xfrm>
            <a:off x="10660050" y="698870"/>
            <a:ext cx="540000" cy="540000"/>
          </a:xfrm>
        </p:spPr>
        <p:txBody>
          <a:bodyPr anchor="ctr"/>
          <a:lstStyle>
            <a:lvl1pPr marL="0" indent="0" algn="ctr">
              <a:buFontTx/>
              <a:buNone/>
              <a:defRPr sz="1200"/>
            </a:lvl1pPr>
          </a:lstStyle>
          <a:p>
            <a:r>
              <a:rPr lang="sv-SE" dirty="0"/>
              <a:t>Mål</a:t>
            </a:r>
          </a:p>
        </p:txBody>
      </p:sp>
      <p:sp>
        <p:nvSpPr>
          <p:cNvPr id="49" name="Platshållare för bild 4">
            <a:extLst>
              <a:ext uri="{FF2B5EF4-FFF2-40B4-BE49-F238E27FC236}">
                <a16:creationId xmlns:a16="http://schemas.microsoft.com/office/drawing/2014/main" id="{3FC96E5A-F55A-4093-B11C-D16EBDFFA6FA}"/>
              </a:ext>
            </a:extLst>
          </p:cNvPr>
          <p:cNvSpPr>
            <a:spLocks noGrp="1"/>
          </p:cNvSpPr>
          <p:nvPr>
            <p:ph type="pic" sz="quarter" idx="26" hasCustomPrompt="1"/>
          </p:nvPr>
        </p:nvSpPr>
        <p:spPr>
          <a:xfrm>
            <a:off x="11206535" y="698870"/>
            <a:ext cx="540000" cy="540000"/>
          </a:xfrm>
        </p:spPr>
        <p:txBody>
          <a:bodyPr anchor="ctr"/>
          <a:lstStyle>
            <a:lvl1pPr marL="0" indent="0" algn="ctr">
              <a:buFontTx/>
              <a:buNone/>
              <a:defRPr sz="1200"/>
            </a:lvl1pPr>
          </a:lstStyle>
          <a:p>
            <a:r>
              <a:rPr lang="sv-SE" dirty="0"/>
              <a:t>Mål</a:t>
            </a:r>
          </a:p>
        </p:txBody>
      </p:sp>
      <p:sp>
        <p:nvSpPr>
          <p:cNvPr id="53" name="Platshållare för bild 4">
            <a:extLst>
              <a:ext uri="{FF2B5EF4-FFF2-40B4-BE49-F238E27FC236}">
                <a16:creationId xmlns:a16="http://schemas.microsoft.com/office/drawing/2014/main" id="{C15EE235-3355-4AEA-945D-F861E0345494}"/>
              </a:ext>
            </a:extLst>
          </p:cNvPr>
          <p:cNvSpPr>
            <a:spLocks noGrp="1"/>
          </p:cNvSpPr>
          <p:nvPr>
            <p:ph type="pic" sz="quarter" idx="27" hasCustomPrompt="1"/>
          </p:nvPr>
        </p:nvSpPr>
        <p:spPr>
          <a:xfrm>
            <a:off x="10660050" y="1245095"/>
            <a:ext cx="540000" cy="540000"/>
          </a:xfrm>
        </p:spPr>
        <p:txBody>
          <a:bodyPr anchor="ctr"/>
          <a:lstStyle>
            <a:lvl1pPr marL="0" indent="0" algn="ctr">
              <a:buFontTx/>
              <a:buNone/>
              <a:defRPr sz="1200"/>
            </a:lvl1pPr>
          </a:lstStyle>
          <a:p>
            <a:r>
              <a:rPr lang="sv-SE" dirty="0"/>
              <a:t>Mål</a:t>
            </a:r>
          </a:p>
        </p:txBody>
      </p:sp>
      <p:sp>
        <p:nvSpPr>
          <p:cNvPr id="90" name="Platshållare för bild 4">
            <a:extLst>
              <a:ext uri="{FF2B5EF4-FFF2-40B4-BE49-F238E27FC236}">
                <a16:creationId xmlns:a16="http://schemas.microsoft.com/office/drawing/2014/main" id="{6FF93070-7136-4D87-B77D-F635D41A5623}"/>
              </a:ext>
            </a:extLst>
          </p:cNvPr>
          <p:cNvSpPr>
            <a:spLocks noGrp="1"/>
          </p:cNvSpPr>
          <p:nvPr>
            <p:ph type="pic" sz="quarter" idx="28" hasCustomPrompt="1"/>
          </p:nvPr>
        </p:nvSpPr>
        <p:spPr>
          <a:xfrm>
            <a:off x="11206535" y="1243225"/>
            <a:ext cx="540000" cy="540000"/>
          </a:xfrm>
        </p:spPr>
        <p:txBody>
          <a:bodyPr anchor="ctr"/>
          <a:lstStyle>
            <a:lvl1pPr marL="0" indent="0" algn="ctr">
              <a:buFontTx/>
              <a:buNone/>
              <a:defRPr sz="1200"/>
            </a:lvl1pPr>
          </a:lstStyle>
          <a:p>
            <a:r>
              <a:rPr lang="sv-SE" dirty="0"/>
              <a:t>Mål</a:t>
            </a:r>
          </a:p>
        </p:txBody>
      </p:sp>
      <p:sp>
        <p:nvSpPr>
          <p:cNvPr id="91" name="Platshållare för bild 4">
            <a:extLst>
              <a:ext uri="{FF2B5EF4-FFF2-40B4-BE49-F238E27FC236}">
                <a16:creationId xmlns:a16="http://schemas.microsoft.com/office/drawing/2014/main" id="{E00F0AEF-A17F-49CC-B7EA-EEBF2BF0ACE6}"/>
              </a:ext>
            </a:extLst>
          </p:cNvPr>
          <p:cNvSpPr>
            <a:spLocks noGrp="1"/>
          </p:cNvSpPr>
          <p:nvPr>
            <p:ph type="pic" sz="quarter" idx="29" hasCustomPrompt="1"/>
          </p:nvPr>
        </p:nvSpPr>
        <p:spPr>
          <a:xfrm>
            <a:off x="10660050" y="1791320"/>
            <a:ext cx="540000" cy="540000"/>
          </a:xfrm>
        </p:spPr>
        <p:txBody>
          <a:bodyPr anchor="ctr"/>
          <a:lstStyle>
            <a:lvl1pPr marL="0" indent="0" algn="ctr">
              <a:buFontTx/>
              <a:buNone/>
              <a:defRPr sz="1200"/>
            </a:lvl1pPr>
          </a:lstStyle>
          <a:p>
            <a:r>
              <a:rPr lang="sv-SE" dirty="0"/>
              <a:t>Mål</a:t>
            </a:r>
          </a:p>
        </p:txBody>
      </p:sp>
      <p:sp>
        <p:nvSpPr>
          <p:cNvPr id="92" name="Platshållare för bild 4">
            <a:extLst>
              <a:ext uri="{FF2B5EF4-FFF2-40B4-BE49-F238E27FC236}">
                <a16:creationId xmlns:a16="http://schemas.microsoft.com/office/drawing/2014/main" id="{A14185B3-3B79-42F8-8E25-F35DB4766E9C}"/>
              </a:ext>
            </a:extLst>
          </p:cNvPr>
          <p:cNvSpPr>
            <a:spLocks noGrp="1"/>
          </p:cNvSpPr>
          <p:nvPr>
            <p:ph type="pic" sz="quarter" idx="30" hasCustomPrompt="1"/>
          </p:nvPr>
        </p:nvSpPr>
        <p:spPr>
          <a:xfrm>
            <a:off x="11206535" y="1787580"/>
            <a:ext cx="540000" cy="540000"/>
          </a:xfrm>
        </p:spPr>
        <p:txBody>
          <a:bodyPr anchor="ctr"/>
          <a:lstStyle>
            <a:lvl1pPr marL="0" indent="0" algn="ctr">
              <a:buFontTx/>
              <a:buNone/>
              <a:defRPr sz="1200"/>
            </a:lvl1pPr>
          </a:lstStyle>
          <a:p>
            <a:r>
              <a:rPr lang="sv-SE" dirty="0"/>
              <a:t>Mål</a:t>
            </a:r>
          </a:p>
        </p:txBody>
      </p:sp>
      <p:sp>
        <p:nvSpPr>
          <p:cNvPr id="93" name="Platshållare för bild 4">
            <a:extLst>
              <a:ext uri="{FF2B5EF4-FFF2-40B4-BE49-F238E27FC236}">
                <a16:creationId xmlns:a16="http://schemas.microsoft.com/office/drawing/2014/main" id="{D6450F7A-B7E2-49B7-9E79-4F298948B26E}"/>
              </a:ext>
            </a:extLst>
          </p:cNvPr>
          <p:cNvSpPr>
            <a:spLocks noGrp="1"/>
          </p:cNvSpPr>
          <p:nvPr>
            <p:ph type="pic" sz="quarter" idx="31" hasCustomPrompt="1"/>
          </p:nvPr>
        </p:nvSpPr>
        <p:spPr>
          <a:xfrm>
            <a:off x="10660050" y="2337670"/>
            <a:ext cx="540000" cy="540000"/>
          </a:xfrm>
        </p:spPr>
        <p:txBody>
          <a:bodyPr anchor="ctr"/>
          <a:lstStyle>
            <a:lvl1pPr marL="0" indent="0" algn="ctr">
              <a:buFontTx/>
              <a:buNone/>
              <a:defRPr sz="1200"/>
            </a:lvl1pPr>
          </a:lstStyle>
          <a:p>
            <a:r>
              <a:rPr lang="sv-SE" dirty="0"/>
              <a:t>Mål</a:t>
            </a:r>
          </a:p>
        </p:txBody>
      </p:sp>
      <p:sp>
        <p:nvSpPr>
          <p:cNvPr id="94" name="Platshållare för bild 4">
            <a:extLst>
              <a:ext uri="{FF2B5EF4-FFF2-40B4-BE49-F238E27FC236}">
                <a16:creationId xmlns:a16="http://schemas.microsoft.com/office/drawing/2014/main" id="{5D4A7B9F-B72C-4AAF-9189-CF28FA8440B1}"/>
              </a:ext>
            </a:extLst>
          </p:cNvPr>
          <p:cNvSpPr>
            <a:spLocks noGrp="1"/>
          </p:cNvSpPr>
          <p:nvPr>
            <p:ph type="pic" sz="quarter" idx="32" hasCustomPrompt="1"/>
          </p:nvPr>
        </p:nvSpPr>
        <p:spPr>
          <a:xfrm>
            <a:off x="11206535" y="2331935"/>
            <a:ext cx="540000" cy="540000"/>
          </a:xfrm>
        </p:spPr>
        <p:txBody>
          <a:bodyPr anchor="ctr"/>
          <a:lstStyle>
            <a:lvl1pPr marL="0" indent="0" algn="ctr">
              <a:buFontTx/>
              <a:buNone/>
              <a:defRPr sz="1200"/>
            </a:lvl1pPr>
          </a:lstStyle>
          <a:p>
            <a:r>
              <a:rPr lang="sv-SE" dirty="0"/>
              <a:t>Mål</a:t>
            </a:r>
          </a:p>
        </p:txBody>
      </p:sp>
      <p:sp>
        <p:nvSpPr>
          <p:cNvPr id="95" name="Platshållare för bild 4">
            <a:extLst>
              <a:ext uri="{FF2B5EF4-FFF2-40B4-BE49-F238E27FC236}">
                <a16:creationId xmlns:a16="http://schemas.microsoft.com/office/drawing/2014/main" id="{BEEBE3DF-28A7-4CA5-9D53-4FFFD9343573}"/>
              </a:ext>
            </a:extLst>
          </p:cNvPr>
          <p:cNvSpPr>
            <a:spLocks noGrp="1"/>
          </p:cNvSpPr>
          <p:nvPr>
            <p:ph type="pic" sz="quarter" idx="33" hasCustomPrompt="1"/>
          </p:nvPr>
        </p:nvSpPr>
        <p:spPr>
          <a:xfrm>
            <a:off x="10660050" y="2880051"/>
            <a:ext cx="540000" cy="540000"/>
          </a:xfrm>
        </p:spPr>
        <p:txBody>
          <a:bodyPr anchor="ctr"/>
          <a:lstStyle>
            <a:lvl1pPr marL="0" indent="0" algn="ctr">
              <a:buFontTx/>
              <a:buNone/>
              <a:defRPr sz="1200"/>
            </a:lvl1pPr>
          </a:lstStyle>
          <a:p>
            <a:r>
              <a:rPr lang="sv-SE" dirty="0"/>
              <a:t>Mål</a:t>
            </a:r>
          </a:p>
        </p:txBody>
      </p:sp>
      <p:sp>
        <p:nvSpPr>
          <p:cNvPr id="96" name="Platshållare för bild 4">
            <a:extLst>
              <a:ext uri="{FF2B5EF4-FFF2-40B4-BE49-F238E27FC236}">
                <a16:creationId xmlns:a16="http://schemas.microsoft.com/office/drawing/2014/main" id="{3FD8FC2F-875E-4678-BF57-4B03DB6BD90E}"/>
              </a:ext>
            </a:extLst>
          </p:cNvPr>
          <p:cNvSpPr>
            <a:spLocks noGrp="1"/>
          </p:cNvSpPr>
          <p:nvPr>
            <p:ph type="pic" sz="quarter" idx="34" hasCustomPrompt="1"/>
          </p:nvPr>
        </p:nvSpPr>
        <p:spPr>
          <a:xfrm>
            <a:off x="11206535" y="2876290"/>
            <a:ext cx="540000" cy="540000"/>
          </a:xfrm>
        </p:spPr>
        <p:txBody>
          <a:bodyPr anchor="ctr"/>
          <a:lstStyle>
            <a:lvl1pPr marL="0" indent="0" algn="ctr">
              <a:buFontTx/>
              <a:buNone/>
              <a:defRPr sz="1200"/>
            </a:lvl1pPr>
          </a:lstStyle>
          <a:p>
            <a:r>
              <a:rPr lang="sv-SE" dirty="0"/>
              <a:t>Mål</a:t>
            </a:r>
          </a:p>
        </p:txBody>
      </p:sp>
      <p:sp>
        <p:nvSpPr>
          <p:cNvPr id="97" name="Platshållare för bild 4">
            <a:extLst>
              <a:ext uri="{FF2B5EF4-FFF2-40B4-BE49-F238E27FC236}">
                <a16:creationId xmlns:a16="http://schemas.microsoft.com/office/drawing/2014/main" id="{01EE0C08-2F95-4422-B2AE-8D8B1D955A64}"/>
              </a:ext>
            </a:extLst>
          </p:cNvPr>
          <p:cNvSpPr>
            <a:spLocks noGrp="1"/>
          </p:cNvSpPr>
          <p:nvPr>
            <p:ph type="pic" sz="quarter" idx="35" hasCustomPrompt="1"/>
          </p:nvPr>
        </p:nvSpPr>
        <p:spPr>
          <a:xfrm>
            <a:off x="10660050" y="3420051"/>
            <a:ext cx="540000" cy="540000"/>
          </a:xfrm>
        </p:spPr>
        <p:txBody>
          <a:bodyPr anchor="ctr"/>
          <a:lstStyle>
            <a:lvl1pPr marL="0" indent="0" algn="ctr">
              <a:buFontTx/>
              <a:buNone/>
              <a:defRPr sz="1200"/>
            </a:lvl1pPr>
          </a:lstStyle>
          <a:p>
            <a:r>
              <a:rPr lang="sv-SE" dirty="0"/>
              <a:t>Mål</a:t>
            </a:r>
          </a:p>
        </p:txBody>
      </p:sp>
      <p:sp>
        <p:nvSpPr>
          <p:cNvPr id="98" name="Platshållare för bild 4">
            <a:extLst>
              <a:ext uri="{FF2B5EF4-FFF2-40B4-BE49-F238E27FC236}">
                <a16:creationId xmlns:a16="http://schemas.microsoft.com/office/drawing/2014/main" id="{BB16C71D-3E5D-40E0-9BDD-72237B8E1B66}"/>
              </a:ext>
            </a:extLst>
          </p:cNvPr>
          <p:cNvSpPr>
            <a:spLocks noGrp="1"/>
          </p:cNvSpPr>
          <p:nvPr>
            <p:ph type="pic" sz="quarter" idx="36" hasCustomPrompt="1"/>
          </p:nvPr>
        </p:nvSpPr>
        <p:spPr>
          <a:xfrm>
            <a:off x="11206535" y="3420645"/>
            <a:ext cx="540000" cy="540000"/>
          </a:xfrm>
        </p:spPr>
        <p:txBody>
          <a:bodyPr anchor="ctr"/>
          <a:lstStyle>
            <a:lvl1pPr marL="0" indent="0" algn="ctr">
              <a:buFontTx/>
              <a:buNone/>
              <a:defRPr sz="1200"/>
            </a:lvl1pPr>
          </a:lstStyle>
          <a:p>
            <a:r>
              <a:rPr lang="sv-SE" dirty="0"/>
              <a:t>Mål</a:t>
            </a:r>
          </a:p>
        </p:txBody>
      </p:sp>
      <p:sp>
        <p:nvSpPr>
          <p:cNvPr id="99" name="Platshållare för bild 4">
            <a:extLst>
              <a:ext uri="{FF2B5EF4-FFF2-40B4-BE49-F238E27FC236}">
                <a16:creationId xmlns:a16="http://schemas.microsoft.com/office/drawing/2014/main" id="{DFCC6829-3976-4780-8ADD-804DB97F7A97}"/>
              </a:ext>
            </a:extLst>
          </p:cNvPr>
          <p:cNvSpPr>
            <a:spLocks noGrp="1"/>
          </p:cNvSpPr>
          <p:nvPr>
            <p:ph type="pic" sz="quarter" idx="37" hasCustomPrompt="1"/>
          </p:nvPr>
        </p:nvSpPr>
        <p:spPr>
          <a:xfrm>
            <a:off x="10660050" y="3960051"/>
            <a:ext cx="540000" cy="540000"/>
          </a:xfrm>
        </p:spPr>
        <p:txBody>
          <a:bodyPr anchor="ctr"/>
          <a:lstStyle>
            <a:lvl1pPr marL="0" indent="0" algn="ctr">
              <a:buFontTx/>
              <a:buNone/>
              <a:defRPr sz="1200"/>
            </a:lvl1pPr>
          </a:lstStyle>
          <a:p>
            <a:r>
              <a:rPr lang="sv-SE" dirty="0"/>
              <a:t>Mål</a:t>
            </a:r>
          </a:p>
        </p:txBody>
      </p:sp>
      <p:sp>
        <p:nvSpPr>
          <p:cNvPr id="100" name="Platshållare för bild 4">
            <a:extLst>
              <a:ext uri="{FF2B5EF4-FFF2-40B4-BE49-F238E27FC236}">
                <a16:creationId xmlns:a16="http://schemas.microsoft.com/office/drawing/2014/main" id="{4E6921C9-C9D1-4409-9E48-3454E2B7F479}"/>
              </a:ext>
            </a:extLst>
          </p:cNvPr>
          <p:cNvSpPr>
            <a:spLocks noGrp="1"/>
          </p:cNvSpPr>
          <p:nvPr>
            <p:ph type="pic" sz="quarter" idx="38" hasCustomPrompt="1"/>
          </p:nvPr>
        </p:nvSpPr>
        <p:spPr>
          <a:xfrm>
            <a:off x="11206535" y="3965000"/>
            <a:ext cx="540000" cy="540000"/>
          </a:xfrm>
        </p:spPr>
        <p:txBody>
          <a:bodyPr anchor="ctr"/>
          <a:lstStyle>
            <a:lvl1pPr marL="0" indent="0" algn="ctr">
              <a:buFontTx/>
              <a:buNone/>
              <a:defRPr sz="1200"/>
            </a:lvl1pPr>
          </a:lstStyle>
          <a:p>
            <a:r>
              <a:rPr lang="sv-SE" dirty="0"/>
              <a:t>Mål</a:t>
            </a:r>
          </a:p>
        </p:txBody>
      </p:sp>
      <p:sp>
        <p:nvSpPr>
          <p:cNvPr id="101" name="Platshållare för bild 4">
            <a:extLst>
              <a:ext uri="{FF2B5EF4-FFF2-40B4-BE49-F238E27FC236}">
                <a16:creationId xmlns:a16="http://schemas.microsoft.com/office/drawing/2014/main" id="{D0D444A7-A2B9-4918-AD46-55859C8B64F9}"/>
              </a:ext>
            </a:extLst>
          </p:cNvPr>
          <p:cNvSpPr>
            <a:spLocks noGrp="1"/>
          </p:cNvSpPr>
          <p:nvPr>
            <p:ph type="pic" sz="quarter" idx="39" hasCustomPrompt="1"/>
          </p:nvPr>
        </p:nvSpPr>
        <p:spPr>
          <a:xfrm>
            <a:off x="10660050" y="4506401"/>
            <a:ext cx="540000" cy="540000"/>
          </a:xfrm>
        </p:spPr>
        <p:txBody>
          <a:bodyPr anchor="ctr"/>
          <a:lstStyle>
            <a:lvl1pPr marL="0" indent="0" algn="ctr">
              <a:buFontTx/>
              <a:buNone/>
              <a:defRPr sz="1200"/>
            </a:lvl1pPr>
          </a:lstStyle>
          <a:p>
            <a:r>
              <a:rPr lang="sv-SE" dirty="0"/>
              <a:t>Mål</a:t>
            </a:r>
          </a:p>
        </p:txBody>
      </p:sp>
      <p:sp>
        <p:nvSpPr>
          <p:cNvPr id="102" name="Platshållare för bild 4">
            <a:extLst>
              <a:ext uri="{FF2B5EF4-FFF2-40B4-BE49-F238E27FC236}">
                <a16:creationId xmlns:a16="http://schemas.microsoft.com/office/drawing/2014/main" id="{2938E9B7-1DEE-415F-9864-E2DA656D7C0C}"/>
              </a:ext>
            </a:extLst>
          </p:cNvPr>
          <p:cNvSpPr>
            <a:spLocks noGrp="1"/>
          </p:cNvSpPr>
          <p:nvPr>
            <p:ph type="pic" sz="quarter" idx="40" hasCustomPrompt="1"/>
          </p:nvPr>
        </p:nvSpPr>
        <p:spPr>
          <a:xfrm>
            <a:off x="11206535" y="4509357"/>
            <a:ext cx="540000" cy="540000"/>
          </a:xfrm>
        </p:spPr>
        <p:txBody>
          <a:bodyPr anchor="ctr"/>
          <a:lstStyle>
            <a:lvl1pPr marL="0" indent="0" algn="ctr">
              <a:buFontTx/>
              <a:buNone/>
              <a:defRPr sz="1200"/>
            </a:lvl1pPr>
          </a:lstStyle>
          <a:p>
            <a:r>
              <a:rPr lang="sv-SE" dirty="0"/>
              <a:t>Mål</a:t>
            </a:r>
          </a:p>
        </p:txBody>
      </p:sp>
      <p:sp>
        <p:nvSpPr>
          <p:cNvPr id="103" name="Platshållare för bild 4">
            <a:extLst>
              <a:ext uri="{FF2B5EF4-FFF2-40B4-BE49-F238E27FC236}">
                <a16:creationId xmlns:a16="http://schemas.microsoft.com/office/drawing/2014/main" id="{F2C0F6B1-C799-42B0-BE05-A50841798824}"/>
              </a:ext>
            </a:extLst>
          </p:cNvPr>
          <p:cNvSpPr>
            <a:spLocks noGrp="1"/>
          </p:cNvSpPr>
          <p:nvPr>
            <p:ph type="pic" sz="quarter" idx="41" hasCustomPrompt="1"/>
          </p:nvPr>
        </p:nvSpPr>
        <p:spPr>
          <a:xfrm>
            <a:off x="10660050" y="5052751"/>
            <a:ext cx="540000" cy="540000"/>
          </a:xfrm>
        </p:spPr>
        <p:txBody>
          <a:bodyPr anchor="ctr"/>
          <a:lstStyle>
            <a:lvl1pPr marL="0" indent="0" algn="ctr">
              <a:buFontTx/>
              <a:buNone/>
              <a:defRPr sz="1200"/>
            </a:lvl1pPr>
          </a:lstStyle>
          <a:p>
            <a:r>
              <a:rPr lang="sv-SE" dirty="0"/>
              <a:t>Mål</a:t>
            </a:r>
          </a:p>
        </p:txBody>
      </p:sp>
      <p:sp>
        <p:nvSpPr>
          <p:cNvPr id="7" name="Rektangel 6">
            <a:extLst>
              <a:ext uri="{FF2B5EF4-FFF2-40B4-BE49-F238E27FC236}">
                <a16:creationId xmlns:a16="http://schemas.microsoft.com/office/drawing/2014/main" id="{4264D557-F3A9-4663-9CB7-B622E99098E1}"/>
              </a:ext>
            </a:extLst>
          </p:cNvPr>
          <p:cNvSpPr/>
          <p:nvPr userDrawn="1"/>
        </p:nvSpPr>
        <p:spPr>
          <a:xfrm>
            <a:off x="10061583" y="-1346165"/>
            <a:ext cx="2130417" cy="13319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l"/>
            <a:r>
              <a:rPr lang="sv-SE" dirty="0"/>
              <a:t>Lägg till ikonen för det globala mål ditt avtal uppfyller från sidan 1</a:t>
            </a:r>
          </a:p>
        </p:txBody>
      </p:sp>
      <p:sp>
        <p:nvSpPr>
          <p:cNvPr id="34" name="Platshållare för sidfot 3">
            <a:extLst>
              <a:ext uri="{FF2B5EF4-FFF2-40B4-BE49-F238E27FC236}">
                <a16:creationId xmlns:a16="http://schemas.microsoft.com/office/drawing/2014/main" id="{5470B3C7-4220-4016-A3C9-74443325E422}"/>
              </a:ext>
            </a:extLst>
          </p:cNvPr>
          <p:cNvSpPr txBox="1">
            <a:spLocks/>
          </p:cNvSpPr>
          <p:nvPr userDrawn="1"/>
        </p:nvSpPr>
        <p:spPr>
          <a:xfrm>
            <a:off x="3616286" y="6609727"/>
            <a:ext cx="4959428" cy="258417"/>
          </a:xfrm>
          <a:prstGeom prst="rect">
            <a:avLst/>
          </a:prstGeom>
        </p:spPr>
        <p:txBody>
          <a:bodyPr vert="horz" lIns="0" tIns="0" rIns="0" bIns="0" rtlCol="0" anchor="ctr">
            <a:noAutofit/>
          </a:bodyPr>
          <a:lstStyle>
            <a:defPPr>
              <a:defRPr lang="sv-SE"/>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b="1" dirty="0">
                <a:solidFill>
                  <a:schemeClr val="bg1"/>
                </a:solidFill>
              </a:rPr>
              <a:t>Kontakta oss </a:t>
            </a:r>
            <a:r>
              <a:rPr lang="sv-SE" dirty="0"/>
              <a:t>Tel: 08 525 029 96 eller e-post: inkopscentralen@adda.se</a:t>
            </a:r>
          </a:p>
        </p:txBody>
      </p:sp>
      <p:sp>
        <p:nvSpPr>
          <p:cNvPr id="33" name="Platshållare för bild 32">
            <a:extLst>
              <a:ext uri="{FF2B5EF4-FFF2-40B4-BE49-F238E27FC236}">
                <a16:creationId xmlns:a16="http://schemas.microsoft.com/office/drawing/2014/main" id="{4F483588-C678-417C-BD54-0FB8E1940844}"/>
              </a:ext>
            </a:extLst>
          </p:cNvPr>
          <p:cNvSpPr>
            <a:spLocks noGrp="1"/>
          </p:cNvSpPr>
          <p:nvPr>
            <p:ph type="pic" sz="quarter" idx="42" hasCustomPrompt="1"/>
          </p:nvPr>
        </p:nvSpPr>
        <p:spPr>
          <a:xfrm>
            <a:off x="575541" y="428487"/>
            <a:ext cx="900000" cy="900000"/>
          </a:xfrm>
          <a:custGeom>
            <a:avLst/>
            <a:gdLst>
              <a:gd name="connsiteX0" fmla="*/ 0 w 1176469"/>
              <a:gd name="connsiteY0" fmla="*/ 0 h 909704"/>
              <a:gd name="connsiteX1" fmla="*/ 1176469 w 1176469"/>
              <a:gd name="connsiteY1" fmla="*/ 0 h 909704"/>
              <a:gd name="connsiteX2" fmla="*/ 1176469 w 1176469"/>
              <a:gd name="connsiteY2" fmla="*/ 909704 h 909704"/>
              <a:gd name="connsiteX3" fmla="*/ 0 w 1176469"/>
              <a:gd name="connsiteY3" fmla="*/ 909704 h 909704"/>
            </a:gdLst>
            <a:ahLst/>
            <a:cxnLst>
              <a:cxn ang="0">
                <a:pos x="connsiteX0" y="connsiteY0"/>
              </a:cxn>
              <a:cxn ang="0">
                <a:pos x="connsiteX1" y="connsiteY1"/>
              </a:cxn>
              <a:cxn ang="0">
                <a:pos x="connsiteX2" y="connsiteY2"/>
              </a:cxn>
              <a:cxn ang="0">
                <a:pos x="connsiteX3" y="connsiteY3"/>
              </a:cxn>
            </a:cxnLst>
            <a:rect l="l" t="t" r="r" b="b"/>
            <a:pathLst>
              <a:path w="1176469" h="909704">
                <a:moveTo>
                  <a:pt x="0" y="0"/>
                </a:moveTo>
                <a:lnTo>
                  <a:pt x="1176469" y="0"/>
                </a:lnTo>
                <a:lnTo>
                  <a:pt x="1176469" y="909704"/>
                </a:lnTo>
                <a:lnTo>
                  <a:pt x="0" y="909704"/>
                </a:lnTo>
                <a:close/>
              </a:path>
            </a:pathLst>
          </a:custGeom>
        </p:spPr>
        <p:txBody>
          <a:bodyPr wrap="square">
            <a:noAutofit/>
          </a:bodyPr>
          <a:lstStyle>
            <a:lvl1pPr marL="0" indent="0" algn="ctr">
              <a:buFontTx/>
              <a:buNone/>
              <a:defRPr sz="1200"/>
            </a:lvl1pPr>
          </a:lstStyle>
          <a:p>
            <a:r>
              <a:rPr lang="sv-SE" dirty="0"/>
              <a:t>Lägg till ikon utifrån avtalskategori</a:t>
            </a:r>
          </a:p>
        </p:txBody>
      </p:sp>
    </p:spTree>
    <p:extLst>
      <p:ext uri="{BB962C8B-B14F-4D97-AF65-F5344CB8AC3E}">
        <p14:creationId xmlns:p14="http://schemas.microsoft.com/office/powerpoint/2010/main" val="1829286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F0C26C3-B13E-495A-A6E4-2EC4E724A264}"/>
              </a:ext>
            </a:extLst>
          </p:cNvPr>
          <p:cNvSpPr>
            <a:spLocks noGrp="1"/>
          </p:cNvSpPr>
          <p:nvPr>
            <p:ph type="dt" sz="half" idx="10"/>
          </p:nvPr>
        </p:nvSpPr>
        <p:spPr/>
        <p:txBody>
          <a:bodyPr/>
          <a:lstStyle/>
          <a:p>
            <a:fld id="{8E2ADC28-92A4-4CA6-8C79-4E478C3FD03B}" type="datetime1">
              <a:rPr lang="sv-SE" smtClean="0"/>
              <a:t>2023-09-26</a:t>
            </a:fld>
            <a:endParaRPr lang="sv-SE"/>
          </a:p>
        </p:txBody>
      </p:sp>
      <p:sp>
        <p:nvSpPr>
          <p:cNvPr id="3" name="Platshållare för sidfot 2">
            <a:extLst>
              <a:ext uri="{FF2B5EF4-FFF2-40B4-BE49-F238E27FC236}">
                <a16:creationId xmlns:a16="http://schemas.microsoft.com/office/drawing/2014/main" id="{BF95847E-A091-4B48-90CC-8498D25ED01A}"/>
              </a:ext>
            </a:extLst>
          </p:cNvPr>
          <p:cNvSpPr>
            <a:spLocks noGrp="1"/>
          </p:cNvSpPr>
          <p:nvPr>
            <p:ph type="ftr" sz="quarter" idx="11"/>
          </p:nvPr>
        </p:nvSpPr>
        <p:spPr>
          <a:xfrm>
            <a:off x="4038600" y="6599583"/>
            <a:ext cx="4114800" cy="258417"/>
          </a:xfrm>
          <a:prstGeom prst="rect">
            <a:avLst/>
          </a:prstGeom>
        </p:spPr>
        <p:txBody>
          <a:bodyPr/>
          <a:lstStyle/>
          <a:p>
            <a:endParaRPr lang="sv-SE"/>
          </a:p>
        </p:txBody>
      </p:sp>
      <p:sp>
        <p:nvSpPr>
          <p:cNvPr id="4" name="Platshållare för bildnummer 3">
            <a:extLst>
              <a:ext uri="{FF2B5EF4-FFF2-40B4-BE49-F238E27FC236}">
                <a16:creationId xmlns:a16="http://schemas.microsoft.com/office/drawing/2014/main" id="{81B4C505-33E4-4681-8C5B-77BB1E17C2CB}"/>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5" name="Rektangel 4">
            <a:extLst>
              <a:ext uri="{FF2B5EF4-FFF2-40B4-BE49-F238E27FC236}">
                <a16:creationId xmlns:a16="http://schemas.microsoft.com/office/drawing/2014/main" id="{03C6E2E3-491F-433A-8879-4246908B20B9}"/>
              </a:ext>
            </a:extLst>
          </p:cNvPr>
          <p:cNvSpPr/>
          <p:nvPr userDrawn="1"/>
        </p:nvSpPr>
        <p:spPr>
          <a:xfrm>
            <a:off x="6157619" y="1067849"/>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Bygg och fastighet</a:t>
            </a:r>
          </a:p>
        </p:txBody>
      </p:sp>
      <p:sp>
        <p:nvSpPr>
          <p:cNvPr id="6" name="Rektangel 5">
            <a:extLst>
              <a:ext uri="{FF2B5EF4-FFF2-40B4-BE49-F238E27FC236}">
                <a16:creationId xmlns:a16="http://schemas.microsoft.com/office/drawing/2014/main" id="{FCA1E68C-D867-4475-9F44-47595C56751A}"/>
              </a:ext>
            </a:extLst>
          </p:cNvPr>
          <p:cNvSpPr/>
          <p:nvPr userDrawn="1"/>
        </p:nvSpPr>
        <p:spPr>
          <a:xfrm>
            <a:off x="7655224" y="1067849"/>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Fastighetsnära tjänster</a:t>
            </a:r>
          </a:p>
        </p:txBody>
      </p:sp>
      <p:sp>
        <p:nvSpPr>
          <p:cNvPr id="7" name="Rektangel 6">
            <a:extLst>
              <a:ext uri="{FF2B5EF4-FFF2-40B4-BE49-F238E27FC236}">
                <a16:creationId xmlns:a16="http://schemas.microsoft.com/office/drawing/2014/main" id="{5E2DAB37-96B2-4578-B109-278E0E293DE6}"/>
              </a:ext>
            </a:extLst>
          </p:cNvPr>
          <p:cNvSpPr/>
          <p:nvPr userDrawn="1"/>
        </p:nvSpPr>
        <p:spPr>
          <a:xfrm>
            <a:off x="9152829" y="1067849"/>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Fastighetsnära varor</a:t>
            </a:r>
          </a:p>
        </p:txBody>
      </p:sp>
      <p:sp>
        <p:nvSpPr>
          <p:cNvPr id="8" name="Rektangel 7">
            <a:extLst>
              <a:ext uri="{FF2B5EF4-FFF2-40B4-BE49-F238E27FC236}">
                <a16:creationId xmlns:a16="http://schemas.microsoft.com/office/drawing/2014/main" id="{7D7AB4E9-2C26-4785-9B4C-C3E26A0F301A}"/>
              </a:ext>
            </a:extLst>
          </p:cNvPr>
          <p:cNvSpPr/>
          <p:nvPr userDrawn="1"/>
        </p:nvSpPr>
        <p:spPr>
          <a:xfrm>
            <a:off x="10650433" y="1067849"/>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Gata och park</a:t>
            </a:r>
          </a:p>
        </p:txBody>
      </p:sp>
      <p:sp>
        <p:nvSpPr>
          <p:cNvPr id="9" name="Rektangel 8">
            <a:extLst>
              <a:ext uri="{FF2B5EF4-FFF2-40B4-BE49-F238E27FC236}">
                <a16:creationId xmlns:a16="http://schemas.microsoft.com/office/drawing/2014/main" id="{46492A9E-54EC-4D10-B26B-211C55EA1DC7}"/>
              </a:ext>
            </a:extLst>
          </p:cNvPr>
          <p:cNvSpPr/>
          <p:nvPr userDrawn="1"/>
        </p:nvSpPr>
        <p:spPr>
          <a:xfrm>
            <a:off x="6157619" y="2279246"/>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Energi</a:t>
            </a:r>
          </a:p>
        </p:txBody>
      </p:sp>
      <p:sp>
        <p:nvSpPr>
          <p:cNvPr id="10" name="Rektangel 9">
            <a:extLst>
              <a:ext uri="{FF2B5EF4-FFF2-40B4-BE49-F238E27FC236}">
                <a16:creationId xmlns:a16="http://schemas.microsoft.com/office/drawing/2014/main" id="{31F49E73-C0E4-4A90-92E9-A7E7414AC78A}"/>
              </a:ext>
            </a:extLst>
          </p:cNvPr>
          <p:cNvSpPr/>
          <p:nvPr userDrawn="1"/>
        </p:nvSpPr>
        <p:spPr>
          <a:xfrm>
            <a:off x="7655224" y="2279246"/>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Fordon</a:t>
            </a:r>
          </a:p>
        </p:txBody>
      </p:sp>
      <p:sp>
        <p:nvSpPr>
          <p:cNvPr id="11" name="Rektangel 10">
            <a:extLst>
              <a:ext uri="{FF2B5EF4-FFF2-40B4-BE49-F238E27FC236}">
                <a16:creationId xmlns:a16="http://schemas.microsoft.com/office/drawing/2014/main" id="{44D414A8-33C2-4B75-A0F6-7D3572C0567F}"/>
              </a:ext>
            </a:extLst>
          </p:cNvPr>
          <p:cNvSpPr/>
          <p:nvPr userDrawn="1"/>
        </p:nvSpPr>
        <p:spPr>
          <a:xfrm>
            <a:off x="9152829" y="2279246"/>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Kontor och förbrukning</a:t>
            </a:r>
          </a:p>
        </p:txBody>
      </p:sp>
      <p:sp>
        <p:nvSpPr>
          <p:cNvPr id="12" name="Rektangel 11">
            <a:extLst>
              <a:ext uri="{FF2B5EF4-FFF2-40B4-BE49-F238E27FC236}">
                <a16:creationId xmlns:a16="http://schemas.microsoft.com/office/drawing/2014/main" id="{97190158-A9B0-44F1-B420-B2DFA7AB290C}"/>
              </a:ext>
            </a:extLst>
          </p:cNvPr>
          <p:cNvSpPr/>
          <p:nvPr userDrawn="1"/>
        </p:nvSpPr>
        <p:spPr>
          <a:xfrm>
            <a:off x="10650433" y="2279246"/>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Förbruknings-material</a:t>
            </a:r>
          </a:p>
        </p:txBody>
      </p:sp>
      <p:sp>
        <p:nvSpPr>
          <p:cNvPr id="13" name="Rektangel 12">
            <a:extLst>
              <a:ext uri="{FF2B5EF4-FFF2-40B4-BE49-F238E27FC236}">
                <a16:creationId xmlns:a16="http://schemas.microsoft.com/office/drawing/2014/main" id="{D00130AD-CEA4-4710-A4D0-A053F6EE7C7C}"/>
              </a:ext>
            </a:extLst>
          </p:cNvPr>
          <p:cNvSpPr/>
          <p:nvPr userDrawn="1"/>
        </p:nvSpPr>
        <p:spPr>
          <a:xfrm>
            <a:off x="6157619" y="3490643"/>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IT-produkter och tjänster</a:t>
            </a:r>
          </a:p>
        </p:txBody>
      </p:sp>
      <p:sp>
        <p:nvSpPr>
          <p:cNvPr id="14" name="Rektangel 13">
            <a:extLst>
              <a:ext uri="{FF2B5EF4-FFF2-40B4-BE49-F238E27FC236}">
                <a16:creationId xmlns:a16="http://schemas.microsoft.com/office/drawing/2014/main" id="{2B177758-224A-4224-987B-63F376528A3B}"/>
              </a:ext>
            </a:extLst>
          </p:cNvPr>
          <p:cNvSpPr/>
          <p:nvPr userDrawn="1"/>
        </p:nvSpPr>
        <p:spPr>
          <a:xfrm>
            <a:off x="7655224" y="3490643"/>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Programvaror</a:t>
            </a:r>
          </a:p>
        </p:txBody>
      </p:sp>
      <p:sp>
        <p:nvSpPr>
          <p:cNvPr id="15" name="Rektangel 14">
            <a:extLst>
              <a:ext uri="{FF2B5EF4-FFF2-40B4-BE49-F238E27FC236}">
                <a16:creationId xmlns:a16="http://schemas.microsoft.com/office/drawing/2014/main" id="{7563B4DC-A43E-4D36-8CE7-E024BDCD721D}"/>
              </a:ext>
            </a:extLst>
          </p:cNvPr>
          <p:cNvSpPr/>
          <p:nvPr userDrawn="1"/>
        </p:nvSpPr>
        <p:spPr>
          <a:xfrm>
            <a:off x="9152829" y="3490643"/>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Välfärds-teknologi</a:t>
            </a:r>
          </a:p>
        </p:txBody>
      </p:sp>
      <p:sp>
        <p:nvSpPr>
          <p:cNvPr id="16" name="Rektangel 15">
            <a:extLst>
              <a:ext uri="{FF2B5EF4-FFF2-40B4-BE49-F238E27FC236}">
                <a16:creationId xmlns:a16="http://schemas.microsoft.com/office/drawing/2014/main" id="{57F55F0B-8EE0-4818-A053-9F8555DE6B21}"/>
              </a:ext>
            </a:extLst>
          </p:cNvPr>
          <p:cNvSpPr/>
          <p:nvPr userDrawn="1"/>
        </p:nvSpPr>
        <p:spPr>
          <a:xfrm>
            <a:off x="10650433" y="3490643"/>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Digitala tjänster</a:t>
            </a:r>
          </a:p>
        </p:txBody>
      </p:sp>
      <p:sp>
        <p:nvSpPr>
          <p:cNvPr id="17" name="Rektangel 16">
            <a:extLst>
              <a:ext uri="{FF2B5EF4-FFF2-40B4-BE49-F238E27FC236}">
                <a16:creationId xmlns:a16="http://schemas.microsoft.com/office/drawing/2014/main" id="{FFAF2838-DC7C-4AB3-BE29-EA304DA6ED34}"/>
              </a:ext>
            </a:extLst>
          </p:cNvPr>
          <p:cNvSpPr/>
          <p:nvPr userDrawn="1"/>
        </p:nvSpPr>
        <p:spPr>
          <a:xfrm>
            <a:off x="6157619" y="4702040"/>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Utbildning och lärande</a:t>
            </a:r>
          </a:p>
        </p:txBody>
      </p:sp>
      <p:sp>
        <p:nvSpPr>
          <p:cNvPr id="18" name="Rektangel 17">
            <a:extLst>
              <a:ext uri="{FF2B5EF4-FFF2-40B4-BE49-F238E27FC236}">
                <a16:creationId xmlns:a16="http://schemas.microsoft.com/office/drawing/2014/main" id="{7BA7E5DA-3296-437B-BBF1-ADD126AB9891}"/>
              </a:ext>
            </a:extLst>
          </p:cNvPr>
          <p:cNvSpPr/>
          <p:nvPr userDrawn="1"/>
        </p:nvSpPr>
        <p:spPr>
          <a:xfrm>
            <a:off x="7655224" y="4702040"/>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Professionella tjänster</a:t>
            </a:r>
          </a:p>
        </p:txBody>
      </p:sp>
      <p:sp>
        <p:nvSpPr>
          <p:cNvPr id="19" name="Rektangel 18">
            <a:extLst>
              <a:ext uri="{FF2B5EF4-FFF2-40B4-BE49-F238E27FC236}">
                <a16:creationId xmlns:a16="http://schemas.microsoft.com/office/drawing/2014/main" id="{829C2EF7-3ED7-4847-A969-F089A9E79BCD}"/>
              </a:ext>
            </a:extLst>
          </p:cNvPr>
          <p:cNvSpPr/>
          <p:nvPr userDrawn="1"/>
        </p:nvSpPr>
        <p:spPr>
          <a:xfrm>
            <a:off x="9152829" y="4702040"/>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HR</a:t>
            </a:r>
          </a:p>
        </p:txBody>
      </p:sp>
      <p:sp>
        <p:nvSpPr>
          <p:cNvPr id="20" name="Rektangel 19">
            <a:extLst>
              <a:ext uri="{FF2B5EF4-FFF2-40B4-BE49-F238E27FC236}">
                <a16:creationId xmlns:a16="http://schemas.microsoft.com/office/drawing/2014/main" id="{F61E1320-9380-4099-918D-640DC44ACB6B}"/>
              </a:ext>
            </a:extLst>
          </p:cNvPr>
          <p:cNvSpPr/>
          <p:nvPr userDrawn="1"/>
        </p:nvSpPr>
        <p:spPr>
          <a:xfrm>
            <a:off x="10650433" y="4702040"/>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Resor</a:t>
            </a:r>
          </a:p>
        </p:txBody>
      </p:sp>
      <p:sp>
        <p:nvSpPr>
          <p:cNvPr id="21" name="Rektangel 20">
            <a:extLst>
              <a:ext uri="{FF2B5EF4-FFF2-40B4-BE49-F238E27FC236}">
                <a16:creationId xmlns:a16="http://schemas.microsoft.com/office/drawing/2014/main" id="{F9D7BE53-2CED-4593-BF53-BA7899D84227}"/>
              </a:ext>
            </a:extLst>
          </p:cNvPr>
          <p:cNvSpPr/>
          <p:nvPr userDrawn="1"/>
        </p:nvSpPr>
        <p:spPr>
          <a:xfrm>
            <a:off x="6157619" y="5913438"/>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Vårdrelaterad förbrukning och läkemedel</a:t>
            </a:r>
          </a:p>
        </p:txBody>
      </p:sp>
      <p:sp>
        <p:nvSpPr>
          <p:cNvPr id="22" name="Rektangel 21">
            <a:extLst>
              <a:ext uri="{FF2B5EF4-FFF2-40B4-BE49-F238E27FC236}">
                <a16:creationId xmlns:a16="http://schemas.microsoft.com/office/drawing/2014/main" id="{7A966CAF-E747-4A97-A07D-2CE378EFA548}"/>
              </a:ext>
            </a:extLst>
          </p:cNvPr>
          <p:cNvSpPr/>
          <p:nvPr userDrawn="1"/>
        </p:nvSpPr>
        <p:spPr>
          <a:xfrm>
            <a:off x="7655224" y="5913438"/>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Läkemedel</a:t>
            </a:r>
          </a:p>
        </p:txBody>
      </p:sp>
      <p:sp>
        <p:nvSpPr>
          <p:cNvPr id="23" name="Rektangel 22">
            <a:extLst>
              <a:ext uri="{FF2B5EF4-FFF2-40B4-BE49-F238E27FC236}">
                <a16:creationId xmlns:a16="http://schemas.microsoft.com/office/drawing/2014/main" id="{365A2B77-2B96-44CE-8930-6B1DA5379A7F}"/>
              </a:ext>
            </a:extLst>
          </p:cNvPr>
          <p:cNvSpPr/>
          <p:nvPr userDrawn="1"/>
        </p:nvSpPr>
        <p:spPr>
          <a:xfrm>
            <a:off x="9152829" y="5913438"/>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Sociala tjänster</a:t>
            </a:r>
          </a:p>
        </p:txBody>
      </p:sp>
      <p:sp>
        <p:nvSpPr>
          <p:cNvPr id="24" name="Rektangel 23">
            <a:extLst>
              <a:ext uri="{FF2B5EF4-FFF2-40B4-BE49-F238E27FC236}">
                <a16:creationId xmlns:a16="http://schemas.microsoft.com/office/drawing/2014/main" id="{40B3A792-C648-47EC-A7EC-907DC2F0309F}"/>
              </a:ext>
            </a:extLst>
          </p:cNvPr>
          <p:cNvSpPr/>
          <p:nvPr userDrawn="1"/>
        </p:nvSpPr>
        <p:spPr>
          <a:xfrm>
            <a:off x="10650433" y="5913438"/>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Stockholms inköpscentral STIC</a:t>
            </a:r>
          </a:p>
        </p:txBody>
      </p:sp>
    </p:spTree>
    <p:extLst>
      <p:ext uri="{BB962C8B-B14F-4D97-AF65-F5344CB8AC3E}">
        <p14:creationId xmlns:p14="http://schemas.microsoft.com/office/powerpoint/2010/main" val="18004220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31E16F94-93D3-41D4-9DA0-1DB3AB4A8E03}"/>
              </a:ext>
            </a:extLst>
          </p:cNvPr>
          <p:cNvGrpSpPr/>
          <p:nvPr userDrawn="1"/>
        </p:nvGrpSpPr>
        <p:grpSpPr>
          <a:xfrm>
            <a:off x="0" y="6426614"/>
            <a:ext cx="12192000" cy="431386"/>
            <a:chOff x="0" y="6426614"/>
            <a:chExt cx="12192000" cy="431386"/>
          </a:xfrm>
        </p:grpSpPr>
        <p:sp>
          <p:nvSpPr>
            <p:cNvPr id="39" name="Rektangel 14">
              <a:extLst>
                <a:ext uri="{FF2B5EF4-FFF2-40B4-BE49-F238E27FC236}">
                  <a16:creationId xmlns:a16="http://schemas.microsoft.com/office/drawing/2014/main" id="{547FBEF0-CA26-4B9A-AAF0-BB27888B11E7}"/>
                </a:ext>
              </a:extLst>
            </p:cNvPr>
            <p:cNvSpPr/>
            <p:nvPr userDrawn="1"/>
          </p:nvSpPr>
          <p:spPr>
            <a:xfrm>
              <a:off x="0" y="6606000"/>
              <a:ext cx="12192000" cy="2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0" name="Rectangle 39">
              <a:extLst>
                <a:ext uri="{FF2B5EF4-FFF2-40B4-BE49-F238E27FC236}">
                  <a16:creationId xmlns:a16="http://schemas.microsoft.com/office/drawing/2014/main" id="{9E5234B7-FFA0-4F2B-9AAD-74BA1EF6A5C1}"/>
                </a:ext>
              </a:extLst>
            </p:cNvPr>
            <p:cNvSpPr/>
            <p:nvPr userDrawn="1"/>
          </p:nvSpPr>
          <p:spPr>
            <a:xfrm>
              <a:off x="0" y="6426614"/>
              <a:ext cx="12192000" cy="180000"/>
            </a:xfrm>
            <a:prstGeom prst="rect">
              <a:avLst/>
            </a:prstGeom>
            <a:solidFill>
              <a:schemeClr val="accent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923925" y="762062"/>
            <a:ext cx="10326688" cy="520086"/>
          </a:xfrm>
          <a:prstGeom prst="rect">
            <a:avLst/>
          </a:prstGeom>
        </p:spPr>
        <p:txBody>
          <a:bodyPr vert="horz" lIns="0" tIns="0" rIns="0" bIns="0" rtlCol="0" anchor="b">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923925" y="1684275"/>
            <a:ext cx="10326688" cy="441166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838200" y="6599583"/>
            <a:ext cx="2743200" cy="258417"/>
          </a:xfrm>
          <a:prstGeom prst="rect">
            <a:avLst/>
          </a:prstGeom>
        </p:spPr>
        <p:txBody>
          <a:bodyPr vert="horz" lIns="0" tIns="0" rIns="0" bIns="0" rtlCol="0" anchor="ctr">
            <a:noAutofit/>
          </a:bodyPr>
          <a:lstStyle>
            <a:lvl1pPr algn="l">
              <a:defRPr sz="1050">
                <a:solidFill>
                  <a:schemeClr val="bg1"/>
                </a:solidFill>
              </a:defRPr>
            </a:lvl1pPr>
          </a:lstStyle>
          <a:p>
            <a:fld id="{F1AE9DF4-4855-4AF6-9D3F-64333BD37423}" type="datetime1">
              <a:rPr lang="sv-SE" smtClean="0"/>
              <a:pPr/>
              <a:t>2023-09-26</a:t>
            </a:fld>
            <a:endParaRPr lang="sv-SE"/>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4038600" y="6599583"/>
            <a:ext cx="4114800" cy="258417"/>
          </a:xfrm>
          <a:prstGeom prst="rect">
            <a:avLst/>
          </a:prstGeom>
        </p:spPr>
        <p:txBody>
          <a:bodyPr vert="horz" lIns="0" tIns="0" rIns="0" bIns="0" rtlCol="0" anchor="ctr">
            <a:noAutofit/>
          </a:bodyPr>
          <a:lstStyle>
            <a:lvl1pPr algn="ctr">
              <a:defRPr sz="1050">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8610600" y="6599583"/>
            <a:ext cx="2743200" cy="258417"/>
          </a:xfrm>
          <a:prstGeom prst="rect">
            <a:avLst/>
          </a:prstGeom>
        </p:spPr>
        <p:txBody>
          <a:bodyPr vert="horz" lIns="0" tIns="0" rIns="0" bIns="0" rtlCol="0" anchor="ctr">
            <a:noAutofit/>
          </a:bodyPr>
          <a:lstStyle>
            <a:lvl1pPr algn="r">
              <a:defRPr sz="1050" cap="all" baseline="0">
                <a:solidFill>
                  <a:schemeClr val="bg1"/>
                </a:solidFill>
              </a:defRPr>
            </a:lvl1pPr>
          </a:lstStyle>
          <a:p>
            <a:fld id="{AE086683-F536-42AB-ABBC-F4803DFE8DBC}" type="slidenum">
              <a:rPr lang="sv-SE" smtClean="0"/>
              <a:pPr/>
              <a:t>‹#›</a:t>
            </a:fld>
            <a:endParaRPr lang="sv-SE" dirty="0"/>
          </a:p>
        </p:txBody>
      </p:sp>
      <p:grpSp>
        <p:nvGrpSpPr>
          <p:cNvPr id="10" name="Bild 8">
            <a:extLst>
              <a:ext uri="{FF2B5EF4-FFF2-40B4-BE49-F238E27FC236}">
                <a16:creationId xmlns:a16="http://schemas.microsoft.com/office/drawing/2014/main" id="{0703AB49-5B43-4AF1-BEDC-7FFD42AF8D59}"/>
              </a:ext>
            </a:extLst>
          </p:cNvPr>
          <p:cNvGrpSpPr/>
          <p:nvPr/>
        </p:nvGrpSpPr>
        <p:grpSpPr>
          <a:xfrm>
            <a:off x="10675144" y="5811076"/>
            <a:ext cx="980086" cy="407030"/>
            <a:chOff x="10675144" y="5811076"/>
            <a:chExt cx="980086" cy="407030"/>
          </a:xfrm>
        </p:grpSpPr>
        <p:grpSp>
          <p:nvGrpSpPr>
            <p:cNvPr id="11" name="Bild 8">
              <a:extLst>
                <a:ext uri="{FF2B5EF4-FFF2-40B4-BE49-F238E27FC236}">
                  <a16:creationId xmlns:a16="http://schemas.microsoft.com/office/drawing/2014/main" id="{0703AB49-5B43-4AF1-BEDC-7FFD42AF8D59}"/>
                </a:ext>
              </a:extLst>
            </p:cNvPr>
            <p:cNvGrpSpPr/>
            <p:nvPr/>
          </p:nvGrpSpPr>
          <p:grpSpPr>
            <a:xfrm>
              <a:off x="10675231" y="5811076"/>
              <a:ext cx="556723" cy="161383"/>
              <a:chOff x="10675231" y="5811076"/>
              <a:chExt cx="556723" cy="161383"/>
            </a:xfrm>
            <a:solidFill>
              <a:srgbClr val="EB5C2E"/>
            </a:solidFill>
          </p:grpSpPr>
          <p:sp>
            <p:nvSpPr>
              <p:cNvPr id="13" name="Frihandsfigur: Form 12">
                <a:extLst>
                  <a:ext uri="{FF2B5EF4-FFF2-40B4-BE49-F238E27FC236}">
                    <a16:creationId xmlns:a16="http://schemas.microsoft.com/office/drawing/2014/main" id="{096225C5-FE67-4929-9B91-C6679453ECF2}"/>
                  </a:ext>
                </a:extLst>
              </p:cNvPr>
              <p:cNvSpPr/>
              <p:nvPr/>
            </p:nvSpPr>
            <p:spPr>
              <a:xfrm>
                <a:off x="10962116" y="5844546"/>
                <a:ext cx="127039" cy="127734"/>
              </a:xfrm>
              <a:custGeom>
                <a:avLst/>
                <a:gdLst>
                  <a:gd name="connsiteX0" fmla="*/ 64002 w 127039"/>
                  <a:gd name="connsiteY0" fmla="*/ 127735 h 127734"/>
                  <a:gd name="connsiteX1" fmla="*/ 53648 w 127039"/>
                  <a:gd name="connsiteY1" fmla="*/ 126842 h 127734"/>
                  <a:gd name="connsiteX2" fmla="*/ 805 w 127039"/>
                  <a:gd name="connsiteY2" fmla="*/ 53648 h 127734"/>
                  <a:gd name="connsiteX3" fmla="*/ 73999 w 127039"/>
                  <a:gd name="connsiteY3" fmla="*/ 805 h 127734"/>
                  <a:gd name="connsiteX4" fmla="*/ 84711 w 127039"/>
                  <a:gd name="connsiteY4" fmla="*/ 15623 h 127734"/>
                  <a:gd name="connsiteX5" fmla="*/ 69893 w 127039"/>
                  <a:gd name="connsiteY5" fmla="*/ 26334 h 127734"/>
                  <a:gd name="connsiteX6" fmla="*/ 26513 w 127039"/>
                  <a:gd name="connsiteY6" fmla="*/ 57575 h 127734"/>
                  <a:gd name="connsiteX7" fmla="*/ 57754 w 127039"/>
                  <a:gd name="connsiteY7" fmla="*/ 100956 h 127734"/>
                  <a:gd name="connsiteX8" fmla="*/ 85960 w 127039"/>
                  <a:gd name="connsiteY8" fmla="*/ 94351 h 127734"/>
                  <a:gd name="connsiteX9" fmla="*/ 101135 w 127039"/>
                  <a:gd name="connsiteY9" fmla="*/ 69715 h 127734"/>
                  <a:gd name="connsiteX10" fmla="*/ 116131 w 127039"/>
                  <a:gd name="connsiteY10" fmla="*/ 59004 h 127734"/>
                  <a:gd name="connsiteX11" fmla="*/ 126842 w 127039"/>
                  <a:gd name="connsiteY11" fmla="*/ 73999 h 127734"/>
                  <a:gd name="connsiteX12" fmla="*/ 101135 w 127039"/>
                  <a:gd name="connsiteY12" fmla="*/ 115595 h 127734"/>
                  <a:gd name="connsiteX13" fmla="*/ 64002 w 127039"/>
                  <a:gd name="connsiteY13" fmla="*/ 127735 h 12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039" h="127734">
                    <a:moveTo>
                      <a:pt x="64002" y="127735"/>
                    </a:moveTo>
                    <a:cubicBezTo>
                      <a:pt x="60610" y="127735"/>
                      <a:pt x="57218" y="127377"/>
                      <a:pt x="53648" y="126842"/>
                    </a:cubicBezTo>
                    <a:cubicBezTo>
                      <a:pt x="18836" y="121308"/>
                      <a:pt x="-4729" y="88460"/>
                      <a:pt x="805" y="53648"/>
                    </a:cubicBezTo>
                    <a:cubicBezTo>
                      <a:pt x="6340" y="18836"/>
                      <a:pt x="39188" y="-4729"/>
                      <a:pt x="73999" y="805"/>
                    </a:cubicBezTo>
                    <a:cubicBezTo>
                      <a:pt x="81140" y="1877"/>
                      <a:pt x="85960" y="8660"/>
                      <a:pt x="84711" y="15623"/>
                    </a:cubicBezTo>
                    <a:cubicBezTo>
                      <a:pt x="83640" y="22764"/>
                      <a:pt x="76856" y="27584"/>
                      <a:pt x="69893" y="26334"/>
                    </a:cubicBezTo>
                    <a:cubicBezTo>
                      <a:pt x="49185" y="22942"/>
                      <a:pt x="29905" y="37045"/>
                      <a:pt x="26513" y="57575"/>
                    </a:cubicBezTo>
                    <a:cubicBezTo>
                      <a:pt x="23121" y="78105"/>
                      <a:pt x="37224" y="97564"/>
                      <a:pt x="57754" y="100956"/>
                    </a:cubicBezTo>
                    <a:cubicBezTo>
                      <a:pt x="67751" y="102563"/>
                      <a:pt x="77748" y="100242"/>
                      <a:pt x="85960" y="94351"/>
                    </a:cubicBezTo>
                    <a:cubicBezTo>
                      <a:pt x="94172" y="88460"/>
                      <a:pt x="99528" y="79712"/>
                      <a:pt x="101135" y="69715"/>
                    </a:cubicBezTo>
                    <a:cubicBezTo>
                      <a:pt x="102206" y="62574"/>
                      <a:pt x="108990" y="57754"/>
                      <a:pt x="116131" y="59004"/>
                    </a:cubicBezTo>
                    <a:cubicBezTo>
                      <a:pt x="123272" y="60075"/>
                      <a:pt x="128092" y="66859"/>
                      <a:pt x="126842" y="73999"/>
                    </a:cubicBezTo>
                    <a:cubicBezTo>
                      <a:pt x="124164" y="90781"/>
                      <a:pt x="115060" y="105598"/>
                      <a:pt x="101135" y="115595"/>
                    </a:cubicBezTo>
                    <a:cubicBezTo>
                      <a:pt x="90245" y="123629"/>
                      <a:pt x="77213" y="127735"/>
                      <a:pt x="64002" y="127735"/>
                    </a:cubicBezTo>
                  </a:path>
                </a:pathLst>
              </a:custGeom>
              <a:solidFill>
                <a:srgbClr val="EB5C2E"/>
              </a:solidFill>
              <a:ln w="1770"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16C405E1-0264-4DF5-8B4C-D2E80D91E54E}"/>
                  </a:ext>
                </a:extLst>
              </p:cNvPr>
              <p:cNvSpPr/>
              <p:nvPr/>
            </p:nvSpPr>
            <p:spPr>
              <a:xfrm>
                <a:off x="10818762" y="5844546"/>
                <a:ext cx="126860" cy="127734"/>
              </a:xfrm>
              <a:custGeom>
                <a:avLst/>
                <a:gdLst>
                  <a:gd name="connsiteX0" fmla="*/ 64002 w 126860"/>
                  <a:gd name="connsiteY0" fmla="*/ 127735 h 127734"/>
                  <a:gd name="connsiteX1" fmla="*/ 53648 w 126860"/>
                  <a:gd name="connsiteY1" fmla="*/ 126842 h 127734"/>
                  <a:gd name="connsiteX2" fmla="*/ 805 w 126860"/>
                  <a:gd name="connsiteY2" fmla="*/ 53648 h 127734"/>
                  <a:gd name="connsiteX3" fmla="*/ 73999 w 126860"/>
                  <a:gd name="connsiteY3" fmla="*/ 805 h 127734"/>
                  <a:gd name="connsiteX4" fmla="*/ 84711 w 126860"/>
                  <a:gd name="connsiteY4" fmla="*/ 15623 h 127734"/>
                  <a:gd name="connsiteX5" fmla="*/ 69715 w 126860"/>
                  <a:gd name="connsiteY5" fmla="*/ 26334 h 127734"/>
                  <a:gd name="connsiteX6" fmla="*/ 26334 w 126860"/>
                  <a:gd name="connsiteY6" fmla="*/ 57575 h 127734"/>
                  <a:gd name="connsiteX7" fmla="*/ 57575 w 126860"/>
                  <a:gd name="connsiteY7" fmla="*/ 100956 h 127734"/>
                  <a:gd name="connsiteX8" fmla="*/ 85782 w 126860"/>
                  <a:gd name="connsiteY8" fmla="*/ 94351 h 127734"/>
                  <a:gd name="connsiteX9" fmla="*/ 100956 w 126860"/>
                  <a:gd name="connsiteY9" fmla="*/ 69715 h 127734"/>
                  <a:gd name="connsiteX10" fmla="*/ 115952 w 126860"/>
                  <a:gd name="connsiteY10" fmla="*/ 59004 h 127734"/>
                  <a:gd name="connsiteX11" fmla="*/ 126663 w 126860"/>
                  <a:gd name="connsiteY11" fmla="*/ 73999 h 127734"/>
                  <a:gd name="connsiteX12" fmla="*/ 100956 w 126860"/>
                  <a:gd name="connsiteY12" fmla="*/ 115595 h 127734"/>
                  <a:gd name="connsiteX13" fmla="*/ 64002 w 126860"/>
                  <a:gd name="connsiteY13" fmla="*/ 127735 h 12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860" h="127734">
                    <a:moveTo>
                      <a:pt x="64002" y="127735"/>
                    </a:moveTo>
                    <a:cubicBezTo>
                      <a:pt x="60610" y="127735"/>
                      <a:pt x="57040" y="127377"/>
                      <a:pt x="53648" y="126842"/>
                    </a:cubicBezTo>
                    <a:cubicBezTo>
                      <a:pt x="18836" y="121308"/>
                      <a:pt x="-4729" y="88460"/>
                      <a:pt x="805" y="53648"/>
                    </a:cubicBezTo>
                    <a:cubicBezTo>
                      <a:pt x="6340" y="18836"/>
                      <a:pt x="39366" y="-4729"/>
                      <a:pt x="73999" y="805"/>
                    </a:cubicBezTo>
                    <a:cubicBezTo>
                      <a:pt x="81140" y="1877"/>
                      <a:pt x="85960" y="8660"/>
                      <a:pt x="84711" y="15623"/>
                    </a:cubicBezTo>
                    <a:cubicBezTo>
                      <a:pt x="83640" y="22764"/>
                      <a:pt x="76856" y="27584"/>
                      <a:pt x="69715" y="26334"/>
                    </a:cubicBezTo>
                    <a:cubicBezTo>
                      <a:pt x="49185" y="22942"/>
                      <a:pt x="29726" y="37045"/>
                      <a:pt x="26334" y="57575"/>
                    </a:cubicBezTo>
                    <a:cubicBezTo>
                      <a:pt x="22942" y="78105"/>
                      <a:pt x="37045" y="97564"/>
                      <a:pt x="57575" y="100956"/>
                    </a:cubicBezTo>
                    <a:cubicBezTo>
                      <a:pt x="67573" y="102563"/>
                      <a:pt x="77570" y="100242"/>
                      <a:pt x="85782" y="94351"/>
                    </a:cubicBezTo>
                    <a:cubicBezTo>
                      <a:pt x="93994" y="88460"/>
                      <a:pt x="99350" y="79712"/>
                      <a:pt x="100956" y="69715"/>
                    </a:cubicBezTo>
                    <a:cubicBezTo>
                      <a:pt x="102027" y="62574"/>
                      <a:pt x="108811" y="57754"/>
                      <a:pt x="115952" y="59004"/>
                    </a:cubicBezTo>
                    <a:cubicBezTo>
                      <a:pt x="123093" y="60075"/>
                      <a:pt x="127913" y="66859"/>
                      <a:pt x="126663" y="73999"/>
                    </a:cubicBezTo>
                    <a:cubicBezTo>
                      <a:pt x="123986" y="90781"/>
                      <a:pt x="114881" y="105598"/>
                      <a:pt x="100956" y="115595"/>
                    </a:cubicBezTo>
                    <a:cubicBezTo>
                      <a:pt x="90066" y="123629"/>
                      <a:pt x="77213" y="127735"/>
                      <a:pt x="64002" y="127735"/>
                    </a:cubicBezTo>
                  </a:path>
                </a:pathLst>
              </a:custGeom>
              <a:solidFill>
                <a:srgbClr val="EB5C2E"/>
              </a:solidFill>
              <a:ln w="1770"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7BAF364B-2217-4A23-BA92-4298100AB100}"/>
                  </a:ext>
                </a:extLst>
              </p:cNvPr>
              <p:cNvSpPr/>
              <p:nvPr/>
            </p:nvSpPr>
            <p:spPr>
              <a:xfrm>
                <a:off x="10675231" y="5844546"/>
                <a:ext cx="126991" cy="127734"/>
              </a:xfrm>
              <a:custGeom>
                <a:avLst/>
                <a:gdLst>
                  <a:gd name="connsiteX0" fmla="*/ 63824 w 126991"/>
                  <a:gd name="connsiteY0" fmla="*/ 127735 h 127734"/>
                  <a:gd name="connsiteX1" fmla="*/ 805 w 126991"/>
                  <a:gd name="connsiteY1" fmla="*/ 73999 h 127734"/>
                  <a:gd name="connsiteX2" fmla="*/ 53648 w 126991"/>
                  <a:gd name="connsiteY2" fmla="*/ 805 h 127734"/>
                  <a:gd name="connsiteX3" fmla="*/ 126842 w 126991"/>
                  <a:gd name="connsiteY3" fmla="*/ 53648 h 127734"/>
                  <a:gd name="connsiteX4" fmla="*/ 116131 w 126991"/>
                  <a:gd name="connsiteY4" fmla="*/ 68644 h 127734"/>
                  <a:gd name="connsiteX5" fmla="*/ 101135 w 126991"/>
                  <a:gd name="connsiteY5" fmla="*/ 57932 h 127734"/>
                  <a:gd name="connsiteX6" fmla="*/ 57754 w 126991"/>
                  <a:gd name="connsiteY6" fmla="*/ 26691 h 127734"/>
                  <a:gd name="connsiteX7" fmla="*/ 26513 w 126991"/>
                  <a:gd name="connsiteY7" fmla="*/ 70072 h 127734"/>
                  <a:gd name="connsiteX8" fmla="*/ 69893 w 126991"/>
                  <a:gd name="connsiteY8" fmla="*/ 101313 h 127734"/>
                  <a:gd name="connsiteX9" fmla="*/ 84889 w 126991"/>
                  <a:gd name="connsiteY9" fmla="*/ 112025 h 127734"/>
                  <a:gd name="connsiteX10" fmla="*/ 74178 w 126991"/>
                  <a:gd name="connsiteY10" fmla="*/ 127020 h 127734"/>
                  <a:gd name="connsiteX11" fmla="*/ 63824 w 126991"/>
                  <a:gd name="connsiteY11" fmla="*/ 127735 h 12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91" h="127734">
                    <a:moveTo>
                      <a:pt x="63824" y="127735"/>
                    </a:moveTo>
                    <a:cubicBezTo>
                      <a:pt x="33118" y="127735"/>
                      <a:pt x="5804" y="105419"/>
                      <a:pt x="805" y="73999"/>
                    </a:cubicBezTo>
                    <a:cubicBezTo>
                      <a:pt x="-4729" y="39188"/>
                      <a:pt x="18836" y="6340"/>
                      <a:pt x="53648" y="805"/>
                    </a:cubicBezTo>
                    <a:cubicBezTo>
                      <a:pt x="88460" y="-4729"/>
                      <a:pt x="121308" y="18836"/>
                      <a:pt x="126842" y="53648"/>
                    </a:cubicBezTo>
                    <a:cubicBezTo>
                      <a:pt x="127913" y="60789"/>
                      <a:pt x="123093" y="67394"/>
                      <a:pt x="116131" y="68644"/>
                    </a:cubicBezTo>
                    <a:cubicBezTo>
                      <a:pt x="108990" y="69715"/>
                      <a:pt x="102384" y="64895"/>
                      <a:pt x="101135" y="57932"/>
                    </a:cubicBezTo>
                    <a:cubicBezTo>
                      <a:pt x="97743" y="37402"/>
                      <a:pt x="78284" y="23299"/>
                      <a:pt x="57754" y="26691"/>
                    </a:cubicBezTo>
                    <a:cubicBezTo>
                      <a:pt x="37224" y="30083"/>
                      <a:pt x="23121" y="49542"/>
                      <a:pt x="26513" y="70072"/>
                    </a:cubicBezTo>
                    <a:cubicBezTo>
                      <a:pt x="29905" y="90602"/>
                      <a:pt x="49363" y="104705"/>
                      <a:pt x="69893" y="101313"/>
                    </a:cubicBezTo>
                    <a:cubicBezTo>
                      <a:pt x="77034" y="100242"/>
                      <a:pt x="83640" y="105062"/>
                      <a:pt x="84889" y="112025"/>
                    </a:cubicBezTo>
                    <a:cubicBezTo>
                      <a:pt x="85960" y="119165"/>
                      <a:pt x="81140" y="125771"/>
                      <a:pt x="74178" y="127020"/>
                    </a:cubicBezTo>
                    <a:cubicBezTo>
                      <a:pt x="70608" y="127556"/>
                      <a:pt x="67216" y="127735"/>
                      <a:pt x="63824" y="127735"/>
                    </a:cubicBezTo>
                  </a:path>
                </a:pathLst>
              </a:custGeom>
              <a:solidFill>
                <a:srgbClr val="EB5C2E"/>
              </a:solidFill>
              <a:ln w="1770"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A1E0F8D3-417D-443A-A96E-1E214FD590A1}"/>
                  </a:ext>
                </a:extLst>
              </p:cNvPr>
              <p:cNvSpPr/>
              <p:nvPr/>
            </p:nvSpPr>
            <p:spPr>
              <a:xfrm>
                <a:off x="11104576" y="5844546"/>
                <a:ext cx="126991" cy="127734"/>
              </a:xfrm>
              <a:custGeom>
                <a:avLst/>
                <a:gdLst>
                  <a:gd name="connsiteX0" fmla="*/ 63824 w 126991"/>
                  <a:gd name="connsiteY0" fmla="*/ 127735 h 127734"/>
                  <a:gd name="connsiteX1" fmla="*/ 805 w 126991"/>
                  <a:gd name="connsiteY1" fmla="*/ 73999 h 127734"/>
                  <a:gd name="connsiteX2" fmla="*/ 53648 w 126991"/>
                  <a:gd name="connsiteY2" fmla="*/ 805 h 127734"/>
                  <a:gd name="connsiteX3" fmla="*/ 126842 w 126991"/>
                  <a:gd name="connsiteY3" fmla="*/ 53648 h 127734"/>
                  <a:gd name="connsiteX4" fmla="*/ 116131 w 126991"/>
                  <a:gd name="connsiteY4" fmla="*/ 68644 h 127734"/>
                  <a:gd name="connsiteX5" fmla="*/ 101135 w 126991"/>
                  <a:gd name="connsiteY5" fmla="*/ 57932 h 127734"/>
                  <a:gd name="connsiteX6" fmla="*/ 57754 w 126991"/>
                  <a:gd name="connsiteY6" fmla="*/ 26691 h 127734"/>
                  <a:gd name="connsiteX7" fmla="*/ 26513 w 126991"/>
                  <a:gd name="connsiteY7" fmla="*/ 70072 h 127734"/>
                  <a:gd name="connsiteX8" fmla="*/ 69894 w 126991"/>
                  <a:gd name="connsiteY8" fmla="*/ 101313 h 127734"/>
                  <a:gd name="connsiteX9" fmla="*/ 84889 w 126991"/>
                  <a:gd name="connsiteY9" fmla="*/ 112025 h 127734"/>
                  <a:gd name="connsiteX10" fmla="*/ 74178 w 126991"/>
                  <a:gd name="connsiteY10" fmla="*/ 127020 h 127734"/>
                  <a:gd name="connsiteX11" fmla="*/ 63824 w 126991"/>
                  <a:gd name="connsiteY11" fmla="*/ 127735 h 12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91" h="127734">
                    <a:moveTo>
                      <a:pt x="63824" y="127735"/>
                    </a:moveTo>
                    <a:cubicBezTo>
                      <a:pt x="33118" y="127735"/>
                      <a:pt x="5804" y="105419"/>
                      <a:pt x="805" y="73999"/>
                    </a:cubicBezTo>
                    <a:cubicBezTo>
                      <a:pt x="-4729" y="39188"/>
                      <a:pt x="18836" y="6340"/>
                      <a:pt x="53648" y="805"/>
                    </a:cubicBezTo>
                    <a:cubicBezTo>
                      <a:pt x="88460" y="-4729"/>
                      <a:pt x="121308" y="18836"/>
                      <a:pt x="126842" y="53648"/>
                    </a:cubicBezTo>
                    <a:cubicBezTo>
                      <a:pt x="127913" y="60789"/>
                      <a:pt x="123093" y="67394"/>
                      <a:pt x="116131" y="68644"/>
                    </a:cubicBezTo>
                    <a:cubicBezTo>
                      <a:pt x="108990" y="69715"/>
                      <a:pt x="102384" y="64895"/>
                      <a:pt x="101135" y="57932"/>
                    </a:cubicBezTo>
                    <a:cubicBezTo>
                      <a:pt x="97743" y="37402"/>
                      <a:pt x="78284" y="23299"/>
                      <a:pt x="57754" y="26691"/>
                    </a:cubicBezTo>
                    <a:cubicBezTo>
                      <a:pt x="37224" y="30083"/>
                      <a:pt x="23121" y="49542"/>
                      <a:pt x="26513" y="70072"/>
                    </a:cubicBezTo>
                    <a:cubicBezTo>
                      <a:pt x="29905" y="90602"/>
                      <a:pt x="49363" y="104705"/>
                      <a:pt x="69894" y="101313"/>
                    </a:cubicBezTo>
                    <a:cubicBezTo>
                      <a:pt x="77034" y="100242"/>
                      <a:pt x="83640" y="105062"/>
                      <a:pt x="84889" y="112025"/>
                    </a:cubicBezTo>
                    <a:cubicBezTo>
                      <a:pt x="85960" y="119165"/>
                      <a:pt x="81140" y="125771"/>
                      <a:pt x="74178" y="127020"/>
                    </a:cubicBezTo>
                    <a:cubicBezTo>
                      <a:pt x="70608" y="127556"/>
                      <a:pt x="67216" y="127735"/>
                      <a:pt x="63824" y="127735"/>
                    </a:cubicBezTo>
                  </a:path>
                </a:pathLst>
              </a:custGeom>
              <a:solidFill>
                <a:srgbClr val="EB5C2E"/>
              </a:solidFill>
              <a:ln w="1770"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197B5933-0CA8-4EAE-92FC-6C66D23DD227}"/>
                  </a:ext>
                </a:extLst>
              </p:cNvPr>
              <p:cNvSpPr/>
              <p:nvPr/>
            </p:nvSpPr>
            <p:spPr>
              <a:xfrm>
                <a:off x="10760830" y="5922116"/>
                <a:ext cx="41956" cy="50343"/>
              </a:xfrm>
              <a:custGeom>
                <a:avLst/>
                <a:gdLst>
                  <a:gd name="connsiteX0" fmla="*/ 12858 w 41956"/>
                  <a:gd name="connsiteY0" fmla="*/ 26064 h 50343"/>
                  <a:gd name="connsiteX1" fmla="*/ 12858 w 41956"/>
                  <a:gd name="connsiteY1" fmla="*/ 26064 h 50343"/>
                  <a:gd name="connsiteX2" fmla="*/ 15892 w 41956"/>
                  <a:gd name="connsiteY2" fmla="*/ 26064 h 50343"/>
                  <a:gd name="connsiteX3" fmla="*/ 15892 w 41956"/>
                  <a:gd name="connsiteY3" fmla="*/ 50343 h 50343"/>
                  <a:gd name="connsiteX4" fmla="*/ 41957 w 41956"/>
                  <a:gd name="connsiteY4" fmla="*/ 50343 h 50343"/>
                  <a:gd name="connsiteX5" fmla="*/ 41957 w 41956"/>
                  <a:gd name="connsiteY5" fmla="*/ 13032 h 50343"/>
                  <a:gd name="connsiteX6" fmla="*/ 38208 w 41956"/>
                  <a:gd name="connsiteY6" fmla="*/ 3749 h 50343"/>
                  <a:gd name="connsiteX7" fmla="*/ 29103 w 41956"/>
                  <a:gd name="connsiteY7" fmla="*/ 0 h 50343"/>
                  <a:gd name="connsiteX8" fmla="*/ 29103 w 41956"/>
                  <a:gd name="connsiteY8" fmla="*/ 0 h 50343"/>
                  <a:gd name="connsiteX9" fmla="*/ 13036 w 41956"/>
                  <a:gd name="connsiteY9" fmla="*/ 0 h 50343"/>
                  <a:gd name="connsiteX10" fmla="*/ 4 w 41956"/>
                  <a:gd name="connsiteY10" fmla="*/ 13032 h 50343"/>
                  <a:gd name="connsiteX11" fmla="*/ 12858 w 41956"/>
                  <a:gd name="connsiteY11" fmla="*/ 26064 h 5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56" h="50343">
                    <a:moveTo>
                      <a:pt x="12858" y="26064"/>
                    </a:moveTo>
                    <a:lnTo>
                      <a:pt x="12858" y="26064"/>
                    </a:lnTo>
                    <a:lnTo>
                      <a:pt x="15892" y="26064"/>
                    </a:lnTo>
                    <a:lnTo>
                      <a:pt x="15892" y="50343"/>
                    </a:lnTo>
                    <a:lnTo>
                      <a:pt x="41957" y="50343"/>
                    </a:lnTo>
                    <a:lnTo>
                      <a:pt x="41957" y="13032"/>
                    </a:lnTo>
                    <a:cubicBezTo>
                      <a:pt x="41957" y="9640"/>
                      <a:pt x="40528" y="6248"/>
                      <a:pt x="38208" y="3749"/>
                    </a:cubicBezTo>
                    <a:cubicBezTo>
                      <a:pt x="35708" y="1250"/>
                      <a:pt x="32495" y="0"/>
                      <a:pt x="29103" y="0"/>
                    </a:cubicBezTo>
                    <a:lnTo>
                      <a:pt x="29103" y="0"/>
                    </a:lnTo>
                    <a:lnTo>
                      <a:pt x="13036" y="0"/>
                    </a:lnTo>
                    <a:cubicBezTo>
                      <a:pt x="5895" y="0"/>
                      <a:pt x="4" y="5891"/>
                      <a:pt x="4" y="13032"/>
                    </a:cubicBezTo>
                    <a:cubicBezTo>
                      <a:pt x="-175" y="20351"/>
                      <a:pt x="5717" y="26064"/>
                      <a:pt x="12858" y="26064"/>
                    </a:cubicBezTo>
                  </a:path>
                </a:pathLst>
              </a:custGeom>
              <a:solidFill>
                <a:srgbClr val="EB5C2E"/>
              </a:solidFill>
              <a:ln w="1770"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3EEFF7E3-7994-4DFC-A6C6-60C24C617F61}"/>
                  </a:ext>
                </a:extLst>
              </p:cNvPr>
              <p:cNvSpPr/>
              <p:nvPr/>
            </p:nvSpPr>
            <p:spPr>
              <a:xfrm>
                <a:off x="11190001" y="5922116"/>
                <a:ext cx="41952" cy="50343"/>
              </a:xfrm>
              <a:custGeom>
                <a:avLst/>
                <a:gdLst>
                  <a:gd name="connsiteX0" fmla="*/ 12854 w 41952"/>
                  <a:gd name="connsiteY0" fmla="*/ 26064 h 50343"/>
                  <a:gd name="connsiteX1" fmla="*/ 12854 w 41952"/>
                  <a:gd name="connsiteY1" fmla="*/ 26064 h 50343"/>
                  <a:gd name="connsiteX2" fmla="*/ 15888 w 41952"/>
                  <a:gd name="connsiteY2" fmla="*/ 26064 h 50343"/>
                  <a:gd name="connsiteX3" fmla="*/ 15888 w 41952"/>
                  <a:gd name="connsiteY3" fmla="*/ 50343 h 50343"/>
                  <a:gd name="connsiteX4" fmla="*/ 41953 w 41952"/>
                  <a:gd name="connsiteY4" fmla="*/ 50343 h 50343"/>
                  <a:gd name="connsiteX5" fmla="*/ 41953 w 41952"/>
                  <a:gd name="connsiteY5" fmla="*/ 13032 h 50343"/>
                  <a:gd name="connsiteX6" fmla="*/ 38204 w 41952"/>
                  <a:gd name="connsiteY6" fmla="*/ 3749 h 50343"/>
                  <a:gd name="connsiteX7" fmla="*/ 29099 w 41952"/>
                  <a:gd name="connsiteY7" fmla="*/ 0 h 50343"/>
                  <a:gd name="connsiteX8" fmla="*/ 29099 w 41952"/>
                  <a:gd name="connsiteY8" fmla="*/ 0 h 50343"/>
                  <a:gd name="connsiteX9" fmla="*/ 13032 w 41952"/>
                  <a:gd name="connsiteY9" fmla="*/ 0 h 50343"/>
                  <a:gd name="connsiteX10" fmla="*/ 0 w 41952"/>
                  <a:gd name="connsiteY10" fmla="*/ 13032 h 50343"/>
                  <a:gd name="connsiteX11" fmla="*/ 12854 w 41952"/>
                  <a:gd name="connsiteY11" fmla="*/ 26064 h 5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52" h="50343">
                    <a:moveTo>
                      <a:pt x="12854" y="26064"/>
                    </a:moveTo>
                    <a:lnTo>
                      <a:pt x="12854" y="26064"/>
                    </a:lnTo>
                    <a:lnTo>
                      <a:pt x="15888" y="26064"/>
                    </a:lnTo>
                    <a:lnTo>
                      <a:pt x="15888" y="50343"/>
                    </a:lnTo>
                    <a:lnTo>
                      <a:pt x="41953" y="50343"/>
                    </a:lnTo>
                    <a:lnTo>
                      <a:pt x="41953" y="13032"/>
                    </a:lnTo>
                    <a:cubicBezTo>
                      <a:pt x="41953" y="9640"/>
                      <a:pt x="40525" y="6248"/>
                      <a:pt x="38204" y="3749"/>
                    </a:cubicBezTo>
                    <a:cubicBezTo>
                      <a:pt x="35704" y="1250"/>
                      <a:pt x="32491" y="0"/>
                      <a:pt x="29099" y="0"/>
                    </a:cubicBezTo>
                    <a:lnTo>
                      <a:pt x="29099" y="0"/>
                    </a:lnTo>
                    <a:lnTo>
                      <a:pt x="13032" y="0"/>
                    </a:lnTo>
                    <a:cubicBezTo>
                      <a:pt x="5891" y="0"/>
                      <a:pt x="0" y="5891"/>
                      <a:pt x="0" y="13032"/>
                    </a:cubicBezTo>
                    <a:cubicBezTo>
                      <a:pt x="0" y="20351"/>
                      <a:pt x="5713" y="26064"/>
                      <a:pt x="12854" y="26064"/>
                    </a:cubicBezTo>
                  </a:path>
                </a:pathLst>
              </a:custGeom>
              <a:solidFill>
                <a:srgbClr val="EB5C2E"/>
              </a:solidFill>
              <a:ln w="1770"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1090AEA8-2635-4720-ADEF-B9445D7820CB}"/>
                  </a:ext>
                </a:extLst>
              </p:cNvPr>
              <p:cNvSpPr/>
              <p:nvPr/>
            </p:nvSpPr>
            <p:spPr>
              <a:xfrm>
                <a:off x="10904009" y="5811076"/>
                <a:ext cx="41952" cy="83548"/>
              </a:xfrm>
              <a:custGeom>
                <a:avLst/>
                <a:gdLst>
                  <a:gd name="connsiteX0" fmla="*/ 16424 w 41952"/>
                  <a:gd name="connsiteY0" fmla="*/ 0 h 83548"/>
                  <a:gd name="connsiteX1" fmla="*/ 16067 w 41952"/>
                  <a:gd name="connsiteY1" fmla="*/ 2678 h 83548"/>
                  <a:gd name="connsiteX2" fmla="*/ 16067 w 41952"/>
                  <a:gd name="connsiteY2" fmla="*/ 57484 h 83548"/>
                  <a:gd name="connsiteX3" fmla="*/ 13032 w 41952"/>
                  <a:gd name="connsiteY3" fmla="*/ 57484 h 83548"/>
                  <a:gd name="connsiteX4" fmla="*/ 13032 w 41952"/>
                  <a:gd name="connsiteY4" fmla="*/ 57484 h 83548"/>
                  <a:gd name="connsiteX5" fmla="*/ 0 w 41952"/>
                  <a:gd name="connsiteY5" fmla="*/ 70516 h 83548"/>
                  <a:gd name="connsiteX6" fmla="*/ 13032 w 41952"/>
                  <a:gd name="connsiteY6" fmla="*/ 83548 h 83548"/>
                  <a:gd name="connsiteX7" fmla="*/ 29099 w 41952"/>
                  <a:gd name="connsiteY7" fmla="*/ 83548 h 83548"/>
                  <a:gd name="connsiteX8" fmla="*/ 29099 w 41952"/>
                  <a:gd name="connsiteY8" fmla="*/ 83548 h 83548"/>
                  <a:gd name="connsiteX9" fmla="*/ 38204 w 41952"/>
                  <a:gd name="connsiteY9" fmla="*/ 79799 h 83548"/>
                  <a:gd name="connsiteX10" fmla="*/ 41953 w 41952"/>
                  <a:gd name="connsiteY10" fmla="*/ 70516 h 83548"/>
                  <a:gd name="connsiteX11" fmla="*/ 41953 w 41952"/>
                  <a:gd name="connsiteY11" fmla="*/ 2678 h 83548"/>
                  <a:gd name="connsiteX12" fmla="*/ 41596 w 41952"/>
                  <a:gd name="connsiteY12" fmla="*/ 0 h 83548"/>
                  <a:gd name="connsiteX13" fmla="*/ 16424 w 41952"/>
                  <a:gd name="connsiteY13" fmla="*/ 0 h 8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952" h="83548">
                    <a:moveTo>
                      <a:pt x="16424" y="0"/>
                    </a:moveTo>
                    <a:cubicBezTo>
                      <a:pt x="16246" y="893"/>
                      <a:pt x="16067" y="1785"/>
                      <a:pt x="16067" y="2678"/>
                    </a:cubicBezTo>
                    <a:lnTo>
                      <a:pt x="16067" y="57484"/>
                    </a:lnTo>
                    <a:lnTo>
                      <a:pt x="13032" y="57484"/>
                    </a:lnTo>
                    <a:lnTo>
                      <a:pt x="13032" y="57484"/>
                    </a:lnTo>
                    <a:cubicBezTo>
                      <a:pt x="5891" y="57484"/>
                      <a:pt x="0" y="63375"/>
                      <a:pt x="0" y="70516"/>
                    </a:cubicBezTo>
                    <a:cubicBezTo>
                      <a:pt x="0" y="77657"/>
                      <a:pt x="5713" y="83548"/>
                      <a:pt x="13032" y="83548"/>
                    </a:cubicBezTo>
                    <a:lnTo>
                      <a:pt x="29099" y="83548"/>
                    </a:lnTo>
                    <a:lnTo>
                      <a:pt x="29099" y="83548"/>
                    </a:lnTo>
                    <a:cubicBezTo>
                      <a:pt x="32491" y="83548"/>
                      <a:pt x="35883" y="82120"/>
                      <a:pt x="38204" y="79799"/>
                    </a:cubicBezTo>
                    <a:cubicBezTo>
                      <a:pt x="40703" y="77300"/>
                      <a:pt x="41953" y="74087"/>
                      <a:pt x="41953" y="70516"/>
                    </a:cubicBezTo>
                    <a:lnTo>
                      <a:pt x="41953" y="2678"/>
                    </a:lnTo>
                    <a:cubicBezTo>
                      <a:pt x="41953" y="1785"/>
                      <a:pt x="41774" y="893"/>
                      <a:pt x="41596" y="0"/>
                    </a:cubicBezTo>
                    <a:lnTo>
                      <a:pt x="16424" y="0"/>
                    </a:lnTo>
                    <a:close/>
                  </a:path>
                </a:pathLst>
              </a:custGeom>
              <a:solidFill>
                <a:srgbClr val="EB5C2E"/>
              </a:solidFill>
              <a:ln w="1770" cap="flat">
                <a:no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EE452009-BD33-42BC-8ACE-FFD197C650BA}"/>
                  </a:ext>
                </a:extLst>
              </p:cNvPr>
              <p:cNvSpPr/>
              <p:nvPr/>
            </p:nvSpPr>
            <p:spPr>
              <a:xfrm>
                <a:off x="11047362" y="5811076"/>
                <a:ext cx="41952" cy="83548"/>
              </a:xfrm>
              <a:custGeom>
                <a:avLst/>
                <a:gdLst>
                  <a:gd name="connsiteX0" fmla="*/ 16424 w 41952"/>
                  <a:gd name="connsiteY0" fmla="*/ 0 h 83548"/>
                  <a:gd name="connsiteX1" fmla="*/ 16067 w 41952"/>
                  <a:gd name="connsiteY1" fmla="*/ 2678 h 83548"/>
                  <a:gd name="connsiteX2" fmla="*/ 16067 w 41952"/>
                  <a:gd name="connsiteY2" fmla="*/ 57484 h 83548"/>
                  <a:gd name="connsiteX3" fmla="*/ 13032 w 41952"/>
                  <a:gd name="connsiteY3" fmla="*/ 57484 h 83548"/>
                  <a:gd name="connsiteX4" fmla="*/ 13032 w 41952"/>
                  <a:gd name="connsiteY4" fmla="*/ 57484 h 83548"/>
                  <a:gd name="connsiteX5" fmla="*/ 0 w 41952"/>
                  <a:gd name="connsiteY5" fmla="*/ 70516 h 83548"/>
                  <a:gd name="connsiteX6" fmla="*/ 13032 w 41952"/>
                  <a:gd name="connsiteY6" fmla="*/ 83548 h 83548"/>
                  <a:gd name="connsiteX7" fmla="*/ 29099 w 41952"/>
                  <a:gd name="connsiteY7" fmla="*/ 83548 h 83548"/>
                  <a:gd name="connsiteX8" fmla="*/ 29099 w 41952"/>
                  <a:gd name="connsiteY8" fmla="*/ 83548 h 83548"/>
                  <a:gd name="connsiteX9" fmla="*/ 38204 w 41952"/>
                  <a:gd name="connsiteY9" fmla="*/ 79799 h 83548"/>
                  <a:gd name="connsiteX10" fmla="*/ 41953 w 41952"/>
                  <a:gd name="connsiteY10" fmla="*/ 70516 h 83548"/>
                  <a:gd name="connsiteX11" fmla="*/ 41953 w 41952"/>
                  <a:gd name="connsiteY11" fmla="*/ 2678 h 83548"/>
                  <a:gd name="connsiteX12" fmla="*/ 41596 w 41952"/>
                  <a:gd name="connsiteY12" fmla="*/ 0 h 83548"/>
                  <a:gd name="connsiteX13" fmla="*/ 16424 w 41952"/>
                  <a:gd name="connsiteY13" fmla="*/ 0 h 8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952" h="83548">
                    <a:moveTo>
                      <a:pt x="16424" y="0"/>
                    </a:moveTo>
                    <a:cubicBezTo>
                      <a:pt x="16246" y="893"/>
                      <a:pt x="16067" y="1785"/>
                      <a:pt x="16067" y="2678"/>
                    </a:cubicBezTo>
                    <a:lnTo>
                      <a:pt x="16067" y="57484"/>
                    </a:lnTo>
                    <a:lnTo>
                      <a:pt x="13032" y="57484"/>
                    </a:lnTo>
                    <a:lnTo>
                      <a:pt x="13032" y="57484"/>
                    </a:lnTo>
                    <a:cubicBezTo>
                      <a:pt x="5891" y="57484"/>
                      <a:pt x="0" y="63375"/>
                      <a:pt x="0" y="70516"/>
                    </a:cubicBezTo>
                    <a:cubicBezTo>
                      <a:pt x="0" y="77657"/>
                      <a:pt x="5713" y="83548"/>
                      <a:pt x="13032" y="83548"/>
                    </a:cubicBezTo>
                    <a:lnTo>
                      <a:pt x="29099" y="83548"/>
                    </a:lnTo>
                    <a:lnTo>
                      <a:pt x="29099" y="83548"/>
                    </a:lnTo>
                    <a:cubicBezTo>
                      <a:pt x="32491" y="83548"/>
                      <a:pt x="35883" y="82120"/>
                      <a:pt x="38204" y="79799"/>
                    </a:cubicBezTo>
                    <a:cubicBezTo>
                      <a:pt x="40703" y="77300"/>
                      <a:pt x="41953" y="74087"/>
                      <a:pt x="41953" y="70516"/>
                    </a:cubicBezTo>
                    <a:lnTo>
                      <a:pt x="41953" y="2678"/>
                    </a:lnTo>
                    <a:cubicBezTo>
                      <a:pt x="41953" y="1785"/>
                      <a:pt x="41774" y="893"/>
                      <a:pt x="41596" y="0"/>
                    </a:cubicBezTo>
                    <a:lnTo>
                      <a:pt x="16424" y="0"/>
                    </a:lnTo>
                    <a:close/>
                  </a:path>
                </a:pathLst>
              </a:custGeom>
              <a:solidFill>
                <a:srgbClr val="EB5C2E"/>
              </a:solidFill>
              <a:ln w="1770" cap="flat">
                <a:noFill/>
                <a:prstDash val="solid"/>
                <a:miter/>
              </a:ln>
            </p:spPr>
            <p:txBody>
              <a:bodyPr rtlCol="0" anchor="ctr"/>
              <a:lstStyle/>
              <a:p>
                <a:endParaRPr lang="sv-SE"/>
              </a:p>
            </p:txBody>
          </p:sp>
        </p:grpSp>
        <p:grpSp>
          <p:nvGrpSpPr>
            <p:cNvPr id="24" name="Bild 8">
              <a:extLst>
                <a:ext uri="{FF2B5EF4-FFF2-40B4-BE49-F238E27FC236}">
                  <a16:creationId xmlns:a16="http://schemas.microsoft.com/office/drawing/2014/main" id="{0703AB49-5B43-4AF1-BEDC-7FFD42AF8D59}"/>
                </a:ext>
              </a:extLst>
            </p:cNvPr>
            <p:cNvGrpSpPr/>
            <p:nvPr/>
          </p:nvGrpSpPr>
          <p:grpSpPr>
            <a:xfrm>
              <a:off x="10685498" y="6071539"/>
              <a:ext cx="969196" cy="146745"/>
              <a:chOff x="10685498" y="6071539"/>
              <a:chExt cx="969196" cy="146745"/>
            </a:xfrm>
            <a:solidFill>
              <a:srgbClr val="8E8D89"/>
            </a:solidFill>
          </p:grpSpPr>
          <p:sp>
            <p:nvSpPr>
              <p:cNvPr id="25" name="Frihandsfigur: Form 24">
                <a:extLst>
                  <a:ext uri="{FF2B5EF4-FFF2-40B4-BE49-F238E27FC236}">
                    <a16:creationId xmlns:a16="http://schemas.microsoft.com/office/drawing/2014/main" id="{C04096D6-5503-4A60-97F4-654AFBD008C4}"/>
                  </a:ext>
                </a:extLst>
              </p:cNvPr>
              <p:cNvSpPr/>
              <p:nvPr/>
            </p:nvSpPr>
            <p:spPr>
              <a:xfrm>
                <a:off x="10685498" y="6076538"/>
                <a:ext cx="21244" cy="111754"/>
              </a:xfrm>
              <a:custGeom>
                <a:avLst/>
                <a:gdLst>
                  <a:gd name="connsiteX0" fmla="*/ 0 w 21244"/>
                  <a:gd name="connsiteY0" fmla="*/ 0 h 111754"/>
                  <a:gd name="connsiteX1" fmla="*/ 21244 w 21244"/>
                  <a:gd name="connsiteY1" fmla="*/ 0 h 111754"/>
                  <a:gd name="connsiteX2" fmla="*/ 21244 w 21244"/>
                  <a:gd name="connsiteY2" fmla="*/ 111755 h 111754"/>
                  <a:gd name="connsiteX3" fmla="*/ 0 w 21244"/>
                  <a:gd name="connsiteY3" fmla="*/ 111755 h 111754"/>
                  <a:gd name="connsiteX4" fmla="*/ 0 w 21244"/>
                  <a:gd name="connsiteY4" fmla="*/ 0 h 111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44" h="111754">
                    <a:moveTo>
                      <a:pt x="0" y="0"/>
                    </a:moveTo>
                    <a:lnTo>
                      <a:pt x="21244" y="0"/>
                    </a:lnTo>
                    <a:lnTo>
                      <a:pt x="21244" y="111755"/>
                    </a:lnTo>
                    <a:lnTo>
                      <a:pt x="0" y="111755"/>
                    </a:lnTo>
                    <a:lnTo>
                      <a:pt x="0" y="0"/>
                    </a:lnTo>
                    <a:close/>
                  </a:path>
                </a:pathLst>
              </a:custGeom>
              <a:solidFill>
                <a:srgbClr val="8E8D89"/>
              </a:solidFill>
              <a:ln w="1770"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ECD20AF7-1A47-4092-9D48-8B02BD5BA6F6}"/>
                  </a:ext>
                </a:extLst>
              </p:cNvPr>
              <p:cNvSpPr/>
              <p:nvPr/>
            </p:nvSpPr>
            <p:spPr>
              <a:xfrm>
                <a:off x="10729950" y="6103135"/>
                <a:ext cx="70516" cy="85335"/>
              </a:xfrm>
              <a:custGeom>
                <a:avLst/>
                <a:gdLst>
                  <a:gd name="connsiteX0" fmla="*/ 70516 w 70516"/>
                  <a:gd name="connsiteY0" fmla="*/ 24995 h 85335"/>
                  <a:gd name="connsiteX1" fmla="*/ 70516 w 70516"/>
                  <a:gd name="connsiteY1" fmla="*/ 85157 h 85335"/>
                  <a:gd name="connsiteX2" fmla="*/ 50522 w 70516"/>
                  <a:gd name="connsiteY2" fmla="*/ 85157 h 85335"/>
                  <a:gd name="connsiteX3" fmla="*/ 50522 w 70516"/>
                  <a:gd name="connsiteY3" fmla="*/ 32493 h 85335"/>
                  <a:gd name="connsiteX4" fmla="*/ 35883 w 70516"/>
                  <a:gd name="connsiteY4" fmla="*/ 18569 h 85335"/>
                  <a:gd name="connsiteX5" fmla="*/ 19994 w 70516"/>
                  <a:gd name="connsiteY5" fmla="*/ 32493 h 85335"/>
                  <a:gd name="connsiteX6" fmla="*/ 19994 w 70516"/>
                  <a:gd name="connsiteY6" fmla="*/ 85336 h 85335"/>
                  <a:gd name="connsiteX7" fmla="*/ 0 w 70516"/>
                  <a:gd name="connsiteY7" fmla="*/ 85336 h 85335"/>
                  <a:gd name="connsiteX8" fmla="*/ 0 w 70516"/>
                  <a:gd name="connsiteY8" fmla="*/ 1966 h 85335"/>
                  <a:gd name="connsiteX9" fmla="*/ 19994 w 70516"/>
                  <a:gd name="connsiteY9" fmla="*/ 1966 h 85335"/>
                  <a:gd name="connsiteX10" fmla="*/ 19994 w 70516"/>
                  <a:gd name="connsiteY10" fmla="*/ 14284 h 85335"/>
                  <a:gd name="connsiteX11" fmla="*/ 21244 w 70516"/>
                  <a:gd name="connsiteY11" fmla="*/ 14284 h 85335"/>
                  <a:gd name="connsiteX12" fmla="*/ 44631 w 70516"/>
                  <a:gd name="connsiteY12" fmla="*/ 2 h 85335"/>
                  <a:gd name="connsiteX13" fmla="*/ 70516 w 70516"/>
                  <a:gd name="connsiteY13" fmla="*/ 24995 h 8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16" h="85335">
                    <a:moveTo>
                      <a:pt x="70516" y="24995"/>
                    </a:moveTo>
                    <a:lnTo>
                      <a:pt x="70516" y="85157"/>
                    </a:lnTo>
                    <a:lnTo>
                      <a:pt x="50522" y="85157"/>
                    </a:lnTo>
                    <a:lnTo>
                      <a:pt x="50522" y="32493"/>
                    </a:lnTo>
                    <a:cubicBezTo>
                      <a:pt x="50522" y="23924"/>
                      <a:pt x="44631" y="18569"/>
                      <a:pt x="35883" y="18569"/>
                    </a:cubicBezTo>
                    <a:cubicBezTo>
                      <a:pt x="26421" y="18569"/>
                      <a:pt x="19994" y="24995"/>
                      <a:pt x="19994" y="32493"/>
                    </a:cubicBezTo>
                    <a:lnTo>
                      <a:pt x="19994" y="85336"/>
                    </a:lnTo>
                    <a:lnTo>
                      <a:pt x="0" y="85336"/>
                    </a:lnTo>
                    <a:lnTo>
                      <a:pt x="0" y="1966"/>
                    </a:lnTo>
                    <a:lnTo>
                      <a:pt x="19994" y="1966"/>
                    </a:lnTo>
                    <a:lnTo>
                      <a:pt x="19994" y="14284"/>
                    </a:lnTo>
                    <a:lnTo>
                      <a:pt x="21244" y="14284"/>
                    </a:lnTo>
                    <a:cubicBezTo>
                      <a:pt x="24458" y="5894"/>
                      <a:pt x="33205" y="2"/>
                      <a:pt x="44631" y="2"/>
                    </a:cubicBezTo>
                    <a:cubicBezTo>
                      <a:pt x="59983" y="-176"/>
                      <a:pt x="70516" y="9821"/>
                      <a:pt x="70516" y="24995"/>
                    </a:cubicBezTo>
                    <a:close/>
                  </a:path>
                </a:pathLst>
              </a:custGeom>
              <a:solidFill>
                <a:srgbClr val="8E8D89"/>
              </a:solidFill>
              <a:ln w="1770"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D20C2145-F8FA-4BB2-9195-8EAFB17D2AB8}"/>
                  </a:ext>
                </a:extLst>
              </p:cNvPr>
              <p:cNvSpPr/>
              <p:nvPr/>
            </p:nvSpPr>
            <p:spPr>
              <a:xfrm>
                <a:off x="10820282" y="6071539"/>
                <a:ext cx="73908" cy="116753"/>
              </a:xfrm>
              <a:custGeom>
                <a:avLst/>
                <a:gdLst>
                  <a:gd name="connsiteX0" fmla="*/ 29635 w 73908"/>
                  <a:gd name="connsiteY0" fmla="*/ 81585 h 116753"/>
                  <a:gd name="connsiteX1" fmla="*/ 19994 w 73908"/>
                  <a:gd name="connsiteY1" fmla="*/ 92117 h 116753"/>
                  <a:gd name="connsiteX2" fmla="*/ 19994 w 73908"/>
                  <a:gd name="connsiteY2" fmla="*/ 116753 h 116753"/>
                  <a:gd name="connsiteX3" fmla="*/ 0 w 73908"/>
                  <a:gd name="connsiteY3" fmla="*/ 116753 h 116753"/>
                  <a:gd name="connsiteX4" fmla="*/ 0 w 73908"/>
                  <a:gd name="connsiteY4" fmla="*/ 0 h 116753"/>
                  <a:gd name="connsiteX5" fmla="*/ 19994 w 73908"/>
                  <a:gd name="connsiteY5" fmla="*/ 0 h 116753"/>
                  <a:gd name="connsiteX6" fmla="*/ 19994 w 73908"/>
                  <a:gd name="connsiteY6" fmla="*/ 66232 h 116753"/>
                  <a:gd name="connsiteX7" fmla="*/ 21423 w 73908"/>
                  <a:gd name="connsiteY7" fmla="*/ 66232 h 116753"/>
                  <a:gd name="connsiteX8" fmla="*/ 49808 w 73908"/>
                  <a:gd name="connsiteY8" fmla="*/ 33384 h 116753"/>
                  <a:gd name="connsiteX9" fmla="*/ 73373 w 73908"/>
                  <a:gd name="connsiteY9" fmla="*/ 33384 h 116753"/>
                  <a:gd name="connsiteX10" fmla="*/ 42667 w 73908"/>
                  <a:gd name="connsiteY10" fmla="*/ 67124 h 116753"/>
                  <a:gd name="connsiteX11" fmla="*/ 73908 w 73908"/>
                  <a:gd name="connsiteY11" fmla="*/ 116753 h 116753"/>
                  <a:gd name="connsiteX12" fmla="*/ 50343 w 73908"/>
                  <a:gd name="connsiteY12" fmla="*/ 116753 h 116753"/>
                  <a:gd name="connsiteX13" fmla="*/ 29635 w 73908"/>
                  <a:gd name="connsiteY13" fmla="*/ 81585 h 1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08" h="116753">
                    <a:moveTo>
                      <a:pt x="29635" y="81585"/>
                    </a:moveTo>
                    <a:lnTo>
                      <a:pt x="19994" y="92117"/>
                    </a:lnTo>
                    <a:lnTo>
                      <a:pt x="19994" y="116753"/>
                    </a:lnTo>
                    <a:lnTo>
                      <a:pt x="0" y="116753"/>
                    </a:lnTo>
                    <a:lnTo>
                      <a:pt x="0" y="0"/>
                    </a:lnTo>
                    <a:lnTo>
                      <a:pt x="19994" y="0"/>
                    </a:lnTo>
                    <a:lnTo>
                      <a:pt x="19994" y="66232"/>
                    </a:lnTo>
                    <a:lnTo>
                      <a:pt x="21423" y="66232"/>
                    </a:lnTo>
                    <a:lnTo>
                      <a:pt x="49808" y="33384"/>
                    </a:lnTo>
                    <a:lnTo>
                      <a:pt x="73373" y="33384"/>
                    </a:lnTo>
                    <a:lnTo>
                      <a:pt x="42667" y="67124"/>
                    </a:lnTo>
                    <a:lnTo>
                      <a:pt x="73908" y="116753"/>
                    </a:lnTo>
                    <a:lnTo>
                      <a:pt x="50343" y="116753"/>
                    </a:lnTo>
                    <a:lnTo>
                      <a:pt x="29635" y="81585"/>
                    </a:lnTo>
                    <a:close/>
                  </a:path>
                </a:pathLst>
              </a:custGeom>
              <a:solidFill>
                <a:srgbClr val="8E8D89"/>
              </a:solidFill>
              <a:ln w="1770"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3FCBDC95-CEB8-4370-A175-737BD0ACB4B5}"/>
                  </a:ext>
                </a:extLst>
              </p:cNvPr>
              <p:cNvSpPr/>
              <p:nvPr/>
            </p:nvSpPr>
            <p:spPr>
              <a:xfrm>
                <a:off x="10899010" y="6072253"/>
                <a:ext cx="71587" cy="118002"/>
              </a:xfrm>
              <a:custGeom>
                <a:avLst/>
                <a:gdLst>
                  <a:gd name="connsiteX0" fmla="*/ 0 w 71587"/>
                  <a:gd name="connsiteY0" fmla="*/ 85155 h 118002"/>
                  <a:gd name="connsiteX1" fmla="*/ 0 w 71587"/>
                  <a:gd name="connsiteY1" fmla="*/ 63554 h 118002"/>
                  <a:gd name="connsiteX2" fmla="*/ 35883 w 71587"/>
                  <a:gd name="connsiteY2" fmla="*/ 30706 h 118002"/>
                  <a:gd name="connsiteX3" fmla="*/ 71587 w 71587"/>
                  <a:gd name="connsiteY3" fmla="*/ 63554 h 118002"/>
                  <a:gd name="connsiteX4" fmla="*/ 71587 w 71587"/>
                  <a:gd name="connsiteY4" fmla="*/ 85155 h 118002"/>
                  <a:gd name="connsiteX5" fmla="*/ 35883 w 71587"/>
                  <a:gd name="connsiteY5" fmla="*/ 118003 h 118002"/>
                  <a:gd name="connsiteX6" fmla="*/ 0 w 71587"/>
                  <a:gd name="connsiteY6" fmla="*/ 85155 h 118002"/>
                  <a:gd name="connsiteX7" fmla="*/ 8212 w 71587"/>
                  <a:gd name="connsiteY7" fmla="*/ 11247 h 118002"/>
                  <a:gd name="connsiteX8" fmla="*/ 19459 w 71587"/>
                  <a:gd name="connsiteY8" fmla="*/ 0 h 118002"/>
                  <a:gd name="connsiteX9" fmla="*/ 30706 w 71587"/>
                  <a:gd name="connsiteY9" fmla="*/ 11247 h 118002"/>
                  <a:gd name="connsiteX10" fmla="*/ 19459 w 71587"/>
                  <a:gd name="connsiteY10" fmla="*/ 22672 h 118002"/>
                  <a:gd name="connsiteX11" fmla="*/ 8212 w 71587"/>
                  <a:gd name="connsiteY11" fmla="*/ 11247 h 118002"/>
                  <a:gd name="connsiteX12" fmla="*/ 51593 w 71587"/>
                  <a:gd name="connsiteY12" fmla="*/ 85155 h 118002"/>
                  <a:gd name="connsiteX13" fmla="*/ 51593 w 71587"/>
                  <a:gd name="connsiteY13" fmla="*/ 63554 h 118002"/>
                  <a:gd name="connsiteX14" fmla="*/ 35883 w 71587"/>
                  <a:gd name="connsiteY14" fmla="*/ 49272 h 118002"/>
                  <a:gd name="connsiteX15" fmla="*/ 19994 w 71587"/>
                  <a:gd name="connsiteY15" fmla="*/ 63554 h 118002"/>
                  <a:gd name="connsiteX16" fmla="*/ 19994 w 71587"/>
                  <a:gd name="connsiteY16" fmla="*/ 85155 h 118002"/>
                  <a:gd name="connsiteX17" fmla="*/ 35883 w 71587"/>
                  <a:gd name="connsiteY17" fmla="*/ 99437 h 118002"/>
                  <a:gd name="connsiteX18" fmla="*/ 51593 w 71587"/>
                  <a:gd name="connsiteY18" fmla="*/ 85155 h 118002"/>
                  <a:gd name="connsiteX19" fmla="*/ 41060 w 71587"/>
                  <a:gd name="connsiteY19" fmla="*/ 11247 h 118002"/>
                  <a:gd name="connsiteX20" fmla="*/ 52485 w 71587"/>
                  <a:gd name="connsiteY20" fmla="*/ 0 h 118002"/>
                  <a:gd name="connsiteX21" fmla="*/ 63732 w 71587"/>
                  <a:gd name="connsiteY21" fmla="*/ 11247 h 118002"/>
                  <a:gd name="connsiteX22" fmla="*/ 52485 w 71587"/>
                  <a:gd name="connsiteY22" fmla="*/ 22672 h 118002"/>
                  <a:gd name="connsiteX23" fmla="*/ 41060 w 71587"/>
                  <a:gd name="connsiteY23" fmla="*/ 11247 h 1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587" h="118002">
                    <a:moveTo>
                      <a:pt x="0" y="85155"/>
                    </a:moveTo>
                    <a:lnTo>
                      <a:pt x="0" y="63554"/>
                    </a:lnTo>
                    <a:cubicBezTo>
                      <a:pt x="0" y="43738"/>
                      <a:pt x="14282" y="30706"/>
                      <a:pt x="35883" y="30706"/>
                    </a:cubicBezTo>
                    <a:cubicBezTo>
                      <a:pt x="57484" y="30706"/>
                      <a:pt x="71587" y="43738"/>
                      <a:pt x="71587" y="63554"/>
                    </a:cubicBezTo>
                    <a:lnTo>
                      <a:pt x="71587" y="85155"/>
                    </a:lnTo>
                    <a:cubicBezTo>
                      <a:pt x="71587" y="104971"/>
                      <a:pt x="57484" y="118003"/>
                      <a:pt x="35883" y="118003"/>
                    </a:cubicBezTo>
                    <a:cubicBezTo>
                      <a:pt x="14282" y="118003"/>
                      <a:pt x="0" y="105149"/>
                      <a:pt x="0" y="85155"/>
                    </a:cubicBezTo>
                    <a:close/>
                    <a:moveTo>
                      <a:pt x="8212" y="11247"/>
                    </a:moveTo>
                    <a:cubicBezTo>
                      <a:pt x="8212" y="4642"/>
                      <a:pt x="12675" y="0"/>
                      <a:pt x="19459" y="0"/>
                    </a:cubicBezTo>
                    <a:cubicBezTo>
                      <a:pt x="26243" y="0"/>
                      <a:pt x="30706" y="4463"/>
                      <a:pt x="30706" y="11247"/>
                    </a:cubicBezTo>
                    <a:cubicBezTo>
                      <a:pt x="30706" y="18031"/>
                      <a:pt x="26421" y="22672"/>
                      <a:pt x="19459" y="22672"/>
                    </a:cubicBezTo>
                    <a:cubicBezTo>
                      <a:pt x="12675" y="22494"/>
                      <a:pt x="8212" y="18031"/>
                      <a:pt x="8212" y="11247"/>
                    </a:cubicBezTo>
                    <a:close/>
                    <a:moveTo>
                      <a:pt x="51593" y="85155"/>
                    </a:moveTo>
                    <a:lnTo>
                      <a:pt x="51593" y="63554"/>
                    </a:lnTo>
                    <a:cubicBezTo>
                      <a:pt x="51593" y="54806"/>
                      <a:pt x="45345" y="49272"/>
                      <a:pt x="35883" y="49272"/>
                    </a:cubicBezTo>
                    <a:cubicBezTo>
                      <a:pt x="26421" y="49272"/>
                      <a:pt x="19994" y="54985"/>
                      <a:pt x="19994" y="63554"/>
                    </a:cubicBezTo>
                    <a:lnTo>
                      <a:pt x="19994" y="85155"/>
                    </a:lnTo>
                    <a:cubicBezTo>
                      <a:pt x="19994" y="93903"/>
                      <a:pt x="26243" y="99437"/>
                      <a:pt x="35883" y="99437"/>
                    </a:cubicBezTo>
                    <a:cubicBezTo>
                      <a:pt x="45523" y="99437"/>
                      <a:pt x="51593" y="93903"/>
                      <a:pt x="51593" y="85155"/>
                    </a:cubicBezTo>
                    <a:close/>
                    <a:moveTo>
                      <a:pt x="41060" y="11247"/>
                    </a:moveTo>
                    <a:cubicBezTo>
                      <a:pt x="41060" y="4642"/>
                      <a:pt x="45523" y="0"/>
                      <a:pt x="52485" y="0"/>
                    </a:cubicBezTo>
                    <a:cubicBezTo>
                      <a:pt x="59091" y="0"/>
                      <a:pt x="63732" y="4463"/>
                      <a:pt x="63732" y="11247"/>
                    </a:cubicBezTo>
                    <a:cubicBezTo>
                      <a:pt x="63732" y="18031"/>
                      <a:pt x="59269" y="22672"/>
                      <a:pt x="52485" y="22672"/>
                    </a:cubicBezTo>
                    <a:cubicBezTo>
                      <a:pt x="45523" y="22494"/>
                      <a:pt x="41060" y="18031"/>
                      <a:pt x="41060" y="11247"/>
                    </a:cubicBezTo>
                    <a:close/>
                  </a:path>
                </a:pathLst>
              </a:custGeom>
              <a:solidFill>
                <a:srgbClr val="8E8D89"/>
              </a:solidFill>
              <a:ln w="1770"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B1E23123-D578-4A4E-8FC8-CC24041D2F2F}"/>
                  </a:ext>
                </a:extLst>
              </p:cNvPr>
              <p:cNvSpPr/>
              <p:nvPr/>
            </p:nvSpPr>
            <p:spPr>
              <a:xfrm>
                <a:off x="10988271" y="6102959"/>
                <a:ext cx="71408" cy="115325"/>
              </a:xfrm>
              <a:custGeom>
                <a:avLst/>
                <a:gdLst>
                  <a:gd name="connsiteX0" fmla="*/ 71409 w 71408"/>
                  <a:gd name="connsiteY0" fmla="*/ 27314 h 115325"/>
                  <a:gd name="connsiteX1" fmla="*/ 71409 w 71408"/>
                  <a:gd name="connsiteY1" fmla="*/ 59983 h 115325"/>
                  <a:gd name="connsiteX2" fmla="*/ 44452 w 71408"/>
                  <a:gd name="connsiteY2" fmla="*/ 87297 h 115325"/>
                  <a:gd name="connsiteX3" fmla="*/ 21244 w 71408"/>
                  <a:gd name="connsiteY3" fmla="*/ 73015 h 115325"/>
                  <a:gd name="connsiteX4" fmla="*/ 19994 w 71408"/>
                  <a:gd name="connsiteY4" fmla="*/ 73015 h 115325"/>
                  <a:gd name="connsiteX5" fmla="*/ 19994 w 71408"/>
                  <a:gd name="connsiteY5" fmla="*/ 115325 h 115325"/>
                  <a:gd name="connsiteX6" fmla="*/ 0 w 71408"/>
                  <a:gd name="connsiteY6" fmla="*/ 115325 h 115325"/>
                  <a:gd name="connsiteX7" fmla="*/ 0 w 71408"/>
                  <a:gd name="connsiteY7" fmla="*/ 1964 h 115325"/>
                  <a:gd name="connsiteX8" fmla="*/ 19994 w 71408"/>
                  <a:gd name="connsiteY8" fmla="*/ 1964 h 115325"/>
                  <a:gd name="connsiteX9" fmla="*/ 19994 w 71408"/>
                  <a:gd name="connsiteY9" fmla="*/ 14282 h 115325"/>
                  <a:gd name="connsiteX10" fmla="*/ 21244 w 71408"/>
                  <a:gd name="connsiteY10" fmla="*/ 14282 h 115325"/>
                  <a:gd name="connsiteX11" fmla="*/ 44452 w 71408"/>
                  <a:gd name="connsiteY11" fmla="*/ 0 h 115325"/>
                  <a:gd name="connsiteX12" fmla="*/ 71409 w 71408"/>
                  <a:gd name="connsiteY12" fmla="*/ 27314 h 115325"/>
                  <a:gd name="connsiteX13" fmla="*/ 51414 w 71408"/>
                  <a:gd name="connsiteY13" fmla="*/ 33205 h 115325"/>
                  <a:gd name="connsiteX14" fmla="*/ 35883 w 71408"/>
                  <a:gd name="connsiteY14" fmla="*/ 18745 h 115325"/>
                  <a:gd name="connsiteX15" fmla="*/ 19816 w 71408"/>
                  <a:gd name="connsiteY15" fmla="*/ 33027 h 115325"/>
                  <a:gd name="connsiteX16" fmla="*/ 19816 w 71408"/>
                  <a:gd name="connsiteY16" fmla="*/ 54449 h 115325"/>
                  <a:gd name="connsiteX17" fmla="*/ 35883 w 71408"/>
                  <a:gd name="connsiteY17" fmla="*/ 68731 h 115325"/>
                  <a:gd name="connsiteX18" fmla="*/ 51414 w 71408"/>
                  <a:gd name="connsiteY18" fmla="*/ 54271 h 115325"/>
                  <a:gd name="connsiteX19" fmla="*/ 51414 w 71408"/>
                  <a:gd name="connsiteY19" fmla="*/ 33205 h 11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408" h="115325">
                    <a:moveTo>
                      <a:pt x="71409" y="27314"/>
                    </a:moveTo>
                    <a:lnTo>
                      <a:pt x="71409" y="59983"/>
                    </a:lnTo>
                    <a:cubicBezTo>
                      <a:pt x="71409" y="76407"/>
                      <a:pt x="60340" y="87297"/>
                      <a:pt x="44452" y="87297"/>
                    </a:cubicBezTo>
                    <a:cubicBezTo>
                      <a:pt x="33027" y="87297"/>
                      <a:pt x="24458" y="81227"/>
                      <a:pt x="21244" y="73015"/>
                    </a:cubicBezTo>
                    <a:lnTo>
                      <a:pt x="19994" y="73015"/>
                    </a:lnTo>
                    <a:lnTo>
                      <a:pt x="19994" y="115325"/>
                    </a:lnTo>
                    <a:lnTo>
                      <a:pt x="0" y="115325"/>
                    </a:lnTo>
                    <a:lnTo>
                      <a:pt x="0" y="1964"/>
                    </a:lnTo>
                    <a:lnTo>
                      <a:pt x="19994" y="1964"/>
                    </a:lnTo>
                    <a:lnTo>
                      <a:pt x="19994" y="14282"/>
                    </a:lnTo>
                    <a:lnTo>
                      <a:pt x="21244" y="14282"/>
                    </a:lnTo>
                    <a:cubicBezTo>
                      <a:pt x="24458" y="5891"/>
                      <a:pt x="33027" y="0"/>
                      <a:pt x="44452" y="0"/>
                    </a:cubicBezTo>
                    <a:cubicBezTo>
                      <a:pt x="60340" y="0"/>
                      <a:pt x="71409" y="11068"/>
                      <a:pt x="71409" y="27314"/>
                    </a:cubicBezTo>
                    <a:close/>
                    <a:moveTo>
                      <a:pt x="51414" y="33205"/>
                    </a:moveTo>
                    <a:cubicBezTo>
                      <a:pt x="51414" y="24457"/>
                      <a:pt x="45166" y="18745"/>
                      <a:pt x="35883" y="18745"/>
                    </a:cubicBezTo>
                    <a:cubicBezTo>
                      <a:pt x="26421" y="18745"/>
                      <a:pt x="19816" y="25172"/>
                      <a:pt x="19816" y="33027"/>
                    </a:cubicBezTo>
                    <a:lnTo>
                      <a:pt x="19816" y="54449"/>
                    </a:lnTo>
                    <a:cubicBezTo>
                      <a:pt x="19816" y="62304"/>
                      <a:pt x="26243" y="68731"/>
                      <a:pt x="35883" y="68731"/>
                    </a:cubicBezTo>
                    <a:cubicBezTo>
                      <a:pt x="45166" y="68731"/>
                      <a:pt x="51414" y="62840"/>
                      <a:pt x="51414" y="54271"/>
                    </a:cubicBezTo>
                    <a:lnTo>
                      <a:pt x="51414" y="33205"/>
                    </a:lnTo>
                    <a:close/>
                  </a:path>
                </a:pathLst>
              </a:custGeom>
              <a:solidFill>
                <a:srgbClr val="8E8D89"/>
              </a:solidFill>
              <a:ln w="1770"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B530F463-3AD2-42B7-B638-D61691D3F1B9}"/>
                  </a:ext>
                </a:extLst>
              </p:cNvPr>
              <p:cNvSpPr/>
              <p:nvPr/>
            </p:nvSpPr>
            <p:spPr>
              <a:xfrm>
                <a:off x="11072355" y="6102959"/>
                <a:ext cx="68016" cy="87120"/>
              </a:xfrm>
              <a:custGeom>
                <a:avLst/>
                <a:gdLst>
                  <a:gd name="connsiteX0" fmla="*/ 0 w 68016"/>
                  <a:gd name="connsiteY0" fmla="*/ 61233 h 87120"/>
                  <a:gd name="connsiteX1" fmla="*/ 0 w 68016"/>
                  <a:gd name="connsiteY1" fmla="*/ 59805 h 87120"/>
                  <a:gd name="connsiteX2" fmla="*/ 20530 w 68016"/>
                  <a:gd name="connsiteY2" fmla="*/ 59805 h 87120"/>
                  <a:gd name="connsiteX3" fmla="*/ 20530 w 68016"/>
                  <a:gd name="connsiteY3" fmla="*/ 61233 h 87120"/>
                  <a:gd name="connsiteX4" fmla="*/ 34276 w 68016"/>
                  <a:gd name="connsiteY4" fmla="*/ 70873 h 87120"/>
                  <a:gd name="connsiteX5" fmla="*/ 47308 w 68016"/>
                  <a:gd name="connsiteY5" fmla="*/ 62483 h 87120"/>
                  <a:gd name="connsiteX6" fmla="*/ 1071 w 68016"/>
                  <a:gd name="connsiteY6" fmla="*/ 25707 h 87120"/>
                  <a:gd name="connsiteX7" fmla="*/ 33027 w 68016"/>
                  <a:gd name="connsiteY7" fmla="*/ 0 h 87120"/>
                  <a:gd name="connsiteX8" fmla="*/ 66232 w 68016"/>
                  <a:gd name="connsiteY8" fmla="*/ 24636 h 87120"/>
                  <a:gd name="connsiteX9" fmla="*/ 66232 w 68016"/>
                  <a:gd name="connsiteY9" fmla="*/ 26064 h 87120"/>
                  <a:gd name="connsiteX10" fmla="*/ 45880 w 68016"/>
                  <a:gd name="connsiteY10" fmla="*/ 26064 h 87120"/>
                  <a:gd name="connsiteX11" fmla="*/ 45880 w 68016"/>
                  <a:gd name="connsiteY11" fmla="*/ 24815 h 87120"/>
                  <a:gd name="connsiteX12" fmla="*/ 33562 w 68016"/>
                  <a:gd name="connsiteY12" fmla="*/ 16246 h 87120"/>
                  <a:gd name="connsiteX13" fmla="*/ 21601 w 68016"/>
                  <a:gd name="connsiteY13" fmla="*/ 23922 h 87120"/>
                  <a:gd name="connsiteX14" fmla="*/ 68017 w 68016"/>
                  <a:gd name="connsiteY14" fmla="*/ 60340 h 87120"/>
                  <a:gd name="connsiteX15" fmla="*/ 34455 w 68016"/>
                  <a:gd name="connsiteY15" fmla="*/ 87119 h 87120"/>
                  <a:gd name="connsiteX16" fmla="*/ 0 w 68016"/>
                  <a:gd name="connsiteY16" fmla="*/ 61233 h 8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016" h="87120">
                    <a:moveTo>
                      <a:pt x="0" y="61233"/>
                    </a:moveTo>
                    <a:lnTo>
                      <a:pt x="0" y="59805"/>
                    </a:lnTo>
                    <a:lnTo>
                      <a:pt x="20530" y="59805"/>
                    </a:lnTo>
                    <a:lnTo>
                      <a:pt x="20530" y="61233"/>
                    </a:lnTo>
                    <a:cubicBezTo>
                      <a:pt x="20530" y="67124"/>
                      <a:pt x="25707" y="70873"/>
                      <a:pt x="34276" y="70873"/>
                    </a:cubicBezTo>
                    <a:cubicBezTo>
                      <a:pt x="42488" y="70873"/>
                      <a:pt x="47308" y="67481"/>
                      <a:pt x="47308" y="62483"/>
                    </a:cubicBezTo>
                    <a:cubicBezTo>
                      <a:pt x="47308" y="47487"/>
                      <a:pt x="1071" y="57306"/>
                      <a:pt x="1071" y="25707"/>
                    </a:cubicBezTo>
                    <a:cubicBezTo>
                      <a:pt x="1071" y="9105"/>
                      <a:pt x="13925" y="0"/>
                      <a:pt x="33027" y="0"/>
                    </a:cubicBezTo>
                    <a:cubicBezTo>
                      <a:pt x="53378" y="0"/>
                      <a:pt x="66232" y="10176"/>
                      <a:pt x="66232" y="24636"/>
                    </a:cubicBezTo>
                    <a:lnTo>
                      <a:pt x="66232" y="26064"/>
                    </a:lnTo>
                    <a:lnTo>
                      <a:pt x="45880" y="26064"/>
                    </a:lnTo>
                    <a:lnTo>
                      <a:pt x="45880" y="24815"/>
                    </a:lnTo>
                    <a:cubicBezTo>
                      <a:pt x="45880" y="19637"/>
                      <a:pt x="41060" y="16246"/>
                      <a:pt x="33562" y="16246"/>
                    </a:cubicBezTo>
                    <a:cubicBezTo>
                      <a:pt x="26064" y="16246"/>
                      <a:pt x="21601" y="19280"/>
                      <a:pt x="21601" y="23922"/>
                    </a:cubicBezTo>
                    <a:cubicBezTo>
                      <a:pt x="21601" y="38739"/>
                      <a:pt x="68017" y="28206"/>
                      <a:pt x="68017" y="60340"/>
                    </a:cubicBezTo>
                    <a:cubicBezTo>
                      <a:pt x="68017" y="77121"/>
                      <a:pt x="54985" y="87119"/>
                      <a:pt x="34455" y="87119"/>
                    </a:cubicBezTo>
                    <a:cubicBezTo>
                      <a:pt x="13389" y="87297"/>
                      <a:pt x="0" y="76586"/>
                      <a:pt x="0" y="61233"/>
                    </a:cubicBezTo>
                    <a:close/>
                  </a:path>
                </a:pathLst>
              </a:custGeom>
              <a:solidFill>
                <a:srgbClr val="8E8D89"/>
              </a:solidFill>
              <a:ln w="1770"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F4A99F5E-4CB9-40D1-AA21-2209F101C11B}"/>
                  </a:ext>
                </a:extLst>
              </p:cNvPr>
              <p:cNvSpPr/>
              <p:nvPr/>
            </p:nvSpPr>
            <p:spPr>
              <a:xfrm>
                <a:off x="11151976" y="6102959"/>
                <a:ext cx="70516" cy="87297"/>
              </a:xfrm>
              <a:custGeom>
                <a:avLst/>
                <a:gdLst>
                  <a:gd name="connsiteX0" fmla="*/ 0 w 70516"/>
                  <a:gd name="connsiteY0" fmla="*/ 54806 h 87297"/>
                  <a:gd name="connsiteX1" fmla="*/ 0 w 70516"/>
                  <a:gd name="connsiteY1" fmla="*/ 32491 h 87297"/>
                  <a:gd name="connsiteX2" fmla="*/ 35169 w 70516"/>
                  <a:gd name="connsiteY2" fmla="*/ 0 h 87297"/>
                  <a:gd name="connsiteX3" fmla="*/ 70516 w 70516"/>
                  <a:gd name="connsiteY3" fmla="*/ 32491 h 87297"/>
                  <a:gd name="connsiteX4" fmla="*/ 70516 w 70516"/>
                  <a:gd name="connsiteY4" fmla="*/ 34455 h 87297"/>
                  <a:gd name="connsiteX5" fmla="*/ 50522 w 70516"/>
                  <a:gd name="connsiteY5" fmla="*/ 34455 h 87297"/>
                  <a:gd name="connsiteX6" fmla="*/ 50522 w 70516"/>
                  <a:gd name="connsiteY6" fmla="*/ 32491 h 87297"/>
                  <a:gd name="connsiteX7" fmla="*/ 35169 w 70516"/>
                  <a:gd name="connsiteY7" fmla="*/ 18566 h 87297"/>
                  <a:gd name="connsiteX8" fmla="*/ 19994 w 70516"/>
                  <a:gd name="connsiteY8" fmla="*/ 32491 h 87297"/>
                  <a:gd name="connsiteX9" fmla="*/ 19994 w 70516"/>
                  <a:gd name="connsiteY9" fmla="*/ 54806 h 87297"/>
                  <a:gd name="connsiteX10" fmla="*/ 35169 w 70516"/>
                  <a:gd name="connsiteY10" fmla="*/ 68731 h 87297"/>
                  <a:gd name="connsiteX11" fmla="*/ 50522 w 70516"/>
                  <a:gd name="connsiteY11" fmla="*/ 54806 h 87297"/>
                  <a:gd name="connsiteX12" fmla="*/ 50522 w 70516"/>
                  <a:gd name="connsiteY12" fmla="*/ 52843 h 87297"/>
                  <a:gd name="connsiteX13" fmla="*/ 70516 w 70516"/>
                  <a:gd name="connsiteY13" fmla="*/ 52843 h 87297"/>
                  <a:gd name="connsiteX14" fmla="*/ 70516 w 70516"/>
                  <a:gd name="connsiteY14" fmla="*/ 54806 h 87297"/>
                  <a:gd name="connsiteX15" fmla="*/ 35169 w 70516"/>
                  <a:gd name="connsiteY15" fmla="*/ 87297 h 87297"/>
                  <a:gd name="connsiteX16" fmla="*/ 0 w 70516"/>
                  <a:gd name="connsiteY16" fmla="*/ 54806 h 8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516" h="87297">
                    <a:moveTo>
                      <a:pt x="0" y="54806"/>
                    </a:moveTo>
                    <a:lnTo>
                      <a:pt x="0" y="32491"/>
                    </a:lnTo>
                    <a:cubicBezTo>
                      <a:pt x="0" y="12854"/>
                      <a:pt x="13925" y="0"/>
                      <a:pt x="35169" y="0"/>
                    </a:cubicBezTo>
                    <a:cubicBezTo>
                      <a:pt x="56591" y="0"/>
                      <a:pt x="70516" y="12854"/>
                      <a:pt x="70516" y="32491"/>
                    </a:cubicBezTo>
                    <a:lnTo>
                      <a:pt x="70516" y="34455"/>
                    </a:lnTo>
                    <a:lnTo>
                      <a:pt x="50522" y="34455"/>
                    </a:lnTo>
                    <a:lnTo>
                      <a:pt x="50522" y="32491"/>
                    </a:lnTo>
                    <a:cubicBezTo>
                      <a:pt x="50522" y="23922"/>
                      <a:pt x="44273" y="18566"/>
                      <a:pt x="35169" y="18566"/>
                    </a:cubicBezTo>
                    <a:cubicBezTo>
                      <a:pt x="26064" y="18566"/>
                      <a:pt x="19994" y="24100"/>
                      <a:pt x="19994" y="32491"/>
                    </a:cubicBezTo>
                    <a:lnTo>
                      <a:pt x="19994" y="54806"/>
                    </a:lnTo>
                    <a:cubicBezTo>
                      <a:pt x="19994" y="63375"/>
                      <a:pt x="26064" y="68731"/>
                      <a:pt x="35169" y="68731"/>
                    </a:cubicBezTo>
                    <a:cubicBezTo>
                      <a:pt x="44273" y="68731"/>
                      <a:pt x="50522" y="63197"/>
                      <a:pt x="50522" y="54806"/>
                    </a:cubicBezTo>
                    <a:lnTo>
                      <a:pt x="50522" y="52843"/>
                    </a:lnTo>
                    <a:lnTo>
                      <a:pt x="70516" y="52843"/>
                    </a:lnTo>
                    <a:lnTo>
                      <a:pt x="70516" y="54806"/>
                    </a:lnTo>
                    <a:cubicBezTo>
                      <a:pt x="70516" y="74444"/>
                      <a:pt x="56591" y="87297"/>
                      <a:pt x="35169" y="87297"/>
                    </a:cubicBezTo>
                    <a:cubicBezTo>
                      <a:pt x="13925" y="87297"/>
                      <a:pt x="0" y="74622"/>
                      <a:pt x="0" y="54806"/>
                    </a:cubicBezTo>
                    <a:close/>
                  </a:path>
                </a:pathLst>
              </a:custGeom>
              <a:solidFill>
                <a:srgbClr val="8E8D89"/>
              </a:solidFill>
              <a:ln w="1770"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B8A36C80-AC15-49D0-A3C9-F8140E70259B}"/>
                  </a:ext>
                </a:extLst>
              </p:cNvPr>
              <p:cNvSpPr/>
              <p:nvPr/>
            </p:nvSpPr>
            <p:spPr>
              <a:xfrm>
                <a:off x="11235703" y="6102959"/>
                <a:ext cx="71408" cy="87297"/>
              </a:xfrm>
              <a:custGeom>
                <a:avLst/>
                <a:gdLst>
                  <a:gd name="connsiteX0" fmla="*/ 19994 w 71408"/>
                  <a:gd name="connsiteY0" fmla="*/ 50879 h 87297"/>
                  <a:gd name="connsiteX1" fmla="*/ 19994 w 71408"/>
                  <a:gd name="connsiteY1" fmla="*/ 55877 h 87297"/>
                  <a:gd name="connsiteX2" fmla="*/ 36418 w 71408"/>
                  <a:gd name="connsiteY2" fmla="*/ 70516 h 87297"/>
                  <a:gd name="connsiteX3" fmla="*/ 51414 w 71408"/>
                  <a:gd name="connsiteY3" fmla="*/ 60162 h 87297"/>
                  <a:gd name="connsiteX4" fmla="*/ 51414 w 71408"/>
                  <a:gd name="connsiteY4" fmla="*/ 59805 h 87297"/>
                  <a:gd name="connsiteX5" fmla="*/ 71409 w 71408"/>
                  <a:gd name="connsiteY5" fmla="*/ 59805 h 87297"/>
                  <a:gd name="connsiteX6" fmla="*/ 71409 w 71408"/>
                  <a:gd name="connsiteY6" fmla="*/ 60340 h 87297"/>
                  <a:gd name="connsiteX7" fmla="*/ 36418 w 71408"/>
                  <a:gd name="connsiteY7" fmla="*/ 87297 h 87297"/>
                  <a:gd name="connsiteX8" fmla="*/ 0 w 71408"/>
                  <a:gd name="connsiteY8" fmla="*/ 54449 h 87297"/>
                  <a:gd name="connsiteX9" fmla="*/ 0 w 71408"/>
                  <a:gd name="connsiteY9" fmla="*/ 32848 h 87297"/>
                  <a:gd name="connsiteX10" fmla="*/ 35883 w 71408"/>
                  <a:gd name="connsiteY10" fmla="*/ 0 h 87297"/>
                  <a:gd name="connsiteX11" fmla="*/ 71409 w 71408"/>
                  <a:gd name="connsiteY11" fmla="*/ 32848 h 87297"/>
                  <a:gd name="connsiteX12" fmla="*/ 71409 w 71408"/>
                  <a:gd name="connsiteY12" fmla="*/ 50879 h 87297"/>
                  <a:gd name="connsiteX13" fmla="*/ 19994 w 71408"/>
                  <a:gd name="connsiteY13" fmla="*/ 50879 h 87297"/>
                  <a:gd name="connsiteX14" fmla="*/ 19994 w 71408"/>
                  <a:gd name="connsiteY14" fmla="*/ 31420 h 87297"/>
                  <a:gd name="connsiteX15" fmla="*/ 19994 w 71408"/>
                  <a:gd name="connsiteY15" fmla="*/ 35526 h 87297"/>
                  <a:gd name="connsiteX16" fmla="*/ 51414 w 71408"/>
                  <a:gd name="connsiteY16" fmla="*/ 35526 h 87297"/>
                  <a:gd name="connsiteX17" fmla="*/ 51414 w 71408"/>
                  <a:gd name="connsiteY17" fmla="*/ 31420 h 87297"/>
                  <a:gd name="connsiteX18" fmla="*/ 35883 w 71408"/>
                  <a:gd name="connsiteY18" fmla="*/ 16960 h 87297"/>
                  <a:gd name="connsiteX19" fmla="*/ 19994 w 71408"/>
                  <a:gd name="connsiteY19" fmla="*/ 31420 h 8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408" h="87297">
                    <a:moveTo>
                      <a:pt x="19994" y="50879"/>
                    </a:moveTo>
                    <a:lnTo>
                      <a:pt x="19994" y="55877"/>
                    </a:lnTo>
                    <a:cubicBezTo>
                      <a:pt x="19994" y="64803"/>
                      <a:pt x="26243" y="70516"/>
                      <a:pt x="36418" y="70516"/>
                    </a:cubicBezTo>
                    <a:cubicBezTo>
                      <a:pt x="45345" y="70516"/>
                      <a:pt x="51414" y="66410"/>
                      <a:pt x="51414" y="60162"/>
                    </a:cubicBezTo>
                    <a:lnTo>
                      <a:pt x="51414" y="59805"/>
                    </a:lnTo>
                    <a:lnTo>
                      <a:pt x="71409" y="59805"/>
                    </a:lnTo>
                    <a:lnTo>
                      <a:pt x="71409" y="60340"/>
                    </a:lnTo>
                    <a:cubicBezTo>
                      <a:pt x="71409" y="76586"/>
                      <a:pt x="57306" y="87297"/>
                      <a:pt x="36418" y="87297"/>
                    </a:cubicBezTo>
                    <a:cubicBezTo>
                      <a:pt x="14460" y="87297"/>
                      <a:pt x="0" y="74265"/>
                      <a:pt x="0" y="54449"/>
                    </a:cubicBezTo>
                    <a:lnTo>
                      <a:pt x="0" y="32848"/>
                    </a:lnTo>
                    <a:cubicBezTo>
                      <a:pt x="0" y="13032"/>
                      <a:pt x="14103" y="0"/>
                      <a:pt x="35883" y="0"/>
                    </a:cubicBezTo>
                    <a:cubicBezTo>
                      <a:pt x="57306" y="0"/>
                      <a:pt x="71409" y="13032"/>
                      <a:pt x="71409" y="32848"/>
                    </a:cubicBezTo>
                    <a:lnTo>
                      <a:pt x="71409" y="50879"/>
                    </a:lnTo>
                    <a:lnTo>
                      <a:pt x="19994" y="50879"/>
                    </a:lnTo>
                    <a:close/>
                    <a:moveTo>
                      <a:pt x="19994" y="31420"/>
                    </a:moveTo>
                    <a:lnTo>
                      <a:pt x="19994" y="35526"/>
                    </a:lnTo>
                    <a:lnTo>
                      <a:pt x="51414" y="35526"/>
                    </a:lnTo>
                    <a:lnTo>
                      <a:pt x="51414" y="31420"/>
                    </a:lnTo>
                    <a:cubicBezTo>
                      <a:pt x="51414" y="22494"/>
                      <a:pt x="45166" y="16960"/>
                      <a:pt x="35883" y="16960"/>
                    </a:cubicBezTo>
                    <a:cubicBezTo>
                      <a:pt x="26243" y="16781"/>
                      <a:pt x="19994" y="22494"/>
                      <a:pt x="19994" y="31420"/>
                    </a:cubicBezTo>
                    <a:close/>
                  </a:path>
                </a:pathLst>
              </a:custGeom>
              <a:solidFill>
                <a:srgbClr val="8E8D89"/>
              </a:solidFill>
              <a:ln w="1770"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A1EB2D3E-5589-480F-810E-C5CB92C44BCD}"/>
                  </a:ext>
                </a:extLst>
              </p:cNvPr>
              <p:cNvSpPr/>
              <p:nvPr/>
            </p:nvSpPr>
            <p:spPr>
              <a:xfrm>
                <a:off x="11324607" y="6103135"/>
                <a:ext cx="70516" cy="85335"/>
              </a:xfrm>
              <a:custGeom>
                <a:avLst/>
                <a:gdLst>
                  <a:gd name="connsiteX0" fmla="*/ 70516 w 70516"/>
                  <a:gd name="connsiteY0" fmla="*/ 24995 h 85335"/>
                  <a:gd name="connsiteX1" fmla="*/ 70516 w 70516"/>
                  <a:gd name="connsiteY1" fmla="*/ 85157 h 85335"/>
                  <a:gd name="connsiteX2" fmla="*/ 50522 w 70516"/>
                  <a:gd name="connsiteY2" fmla="*/ 85157 h 85335"/>
                  <a:gd name="connsiteX3" fmla="*/ 50522 w 70516"/>
                  <a:gd name="connsiteY3" fmla="*/ 32493 h 85335"/>
                  <a:gd name="connsiteX4" fmla="*/ 35883 w 70516"/>
                  <a:gd name="connsiteY4" fmla="*/ 18569 h 85335"/>
                  <a:gd name="connsiteX5" fmla="*/ 19994 w 70516"/>
                  <a:gd name="connsiteY5" fmla="*/ 32493 h 85335"/>
                  <a:gd name="connsiteX6" fmla="*/ 19994 w 70516"/>
                  <a:gd name="connsiteY6" fmla="*/ 85336 h 85335"/>
                  <a:gd name="connsiteX7" fmla="*/ 0 w 70516"/>
                  <a:gd name="connsiteY7" fmla="*/ 85336 h 85335"/>
                  <a:gd name="connsiteX8" fmla="*/ 0 w 70516"/>
                  <a:gd name="connsiteY8" fmla="*/ 1966 h 85335"/>
                  <a:gd name="connsiteX9" fmla="*/ 19994 w 70516"/>
                  <a:gd name="connsiteY9" fmla="*/ 1966 h 85335"/>
                  <a:gd name="connsiteX10" fmla="*/ 19994 w 70516"/>
                  <a:gd name="connsiteY10" fmla="*/ 14284 h 85335"/>
                  <a:gd name="connsiteX11" fmla="*/ 21244 w 70516"/>
                  <a:gd name="connsiteY11" fmla="*/ 14284 h 85335"/>
                  <a:gd name="connsiteX12" fmla="*/ 44631 w 70516"/>
                  <a:gd name="connsiteY12" fmla="*/ 2 h 85335"/>
                  <a:gd name="connsiteX13" fmla="*/ 70516 w 70516"/>
                  <a:gd name="connsiteY13" fmla="*/ 24995 h 8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16" h="85335">
                    <a:moveTo>
                      <a:pt x="70516" y="24995"/>
                    </a:moveTo>
                    <a:lnTo>
                      <a:pt x="70516" y="85157"/>
                    </a:lnTo>
                    <a:lnTo>
                      <a:pt x="50522" y="85157"/>
                    </a:lnTo>
                    <a:lnTo>
                      <a:pt x="50522" y="32493"/>
                    </a:lnTo>
                    <a:cubicBezTo>
                      <a:pt x="50522" y="23924"/>
                      <a:pt x="44631" y="18569"/>
                      <a:pt x="35883" y="18569"/>
                    </a:cubicBezTo>
                    <a:cubicBezTo>
                      <a:pt x="26421" y="18569"/>
                      <a:pt x="19994" y="24995"/>
                      <a:pt x="19994" y="32493"/>
                    </a:cubicBezTo>
                    <a:lnTo>
                      <a:pt x="19994" y="85336"/>
                    </a:lnTo>
                    <a:lnTo>
                      <a:pt x="0" y="85336"/>
                    </a:lnTo>
                    <a:lnTo>
                      <a:pt x="0" y="1966"/>
                    </a:lnTo>
                    <a:lnTo>
                      <a:pt x="19994" y="1966"/>
                    </a:lnTo>
                    <a:lnTo>
                      <a:pt x="19994" y="14284"/>
                    </a:lnTo>
                    <a:lnTo>
                      <a:pt x="21244" y="14284"/>
                    </a:lnTo>
                    <a:cubicBezTo>
                      <a:pt x="24458" y="5894"/>
                      <a:pt x="33205" y="2"/>
                      <a:pt x="44631" y="2"/>
                    </a:cubicBezTo>
                    <a:cubicBezTo>
                      <a:pt x="59983" y="-176"/>
                      <a:pt x="70516" y="9821"/>
                      <a:pt x="70516" y="24995"/>
                    </a:cubicBezTo>
                    <a:close/>
                  </a:path>
                </a:pathLst>
              </a:custGeom>
              <a:solidFill>
                <a:srgbClr val="8E8D89"/>
              </a:solidFill>
              <a:ln w="1770"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B3CD443A-369B-419B-86F9-0CA3008F760F}"/>
                  </a:ext>
                </a:extLst>
              </p:cNvPr>
              <p:cNvSpPr/>
              <p:nvPr/>
            </p:nvSpPr>
            <p:spPr>
              <a:xfrm>
                <a:off x="11407084" y="6083143"/>
                <a:ext cx="53556" cy="105149"/>
              </a:xfrm>
              <a:custGeom>
                <a:avLst/>
                <a:gdLst>
                  <a:gd name="connsiteX0" fmla="*/ 34098 w 53556"/>
                  <a:gd name="connsiteY0" fmla="*/ 39632 h 105149"/>
                  <a:gd name="connsiteX1" fmla="*/ 34098 w 53556"/>
                  <a:gd name="connsiteY1" fmla="*/ 77121 h 105149"/>
                  <a:gd name="connsiteX2" fmla="*/ 43738 w 53556"/>
                  <a:gd name="connsiteY2" fmla="*/ 86583 h 105149"/>
                  <a:gd name="connsiteX3" fmla="*/ 52485 w 53556"/>
                  <a:gd name="connsiteY3" fmla="*/ 86583 h 105149"/>
                  <a:gd name="connsiteX4" fmla="*/ 52485 w 53556"/>
                  <a:gd name="connsiteY4" fmla="*/ 105149 h 105149"/>
                  <a:gd name="connsiteX5" fmla="*/ 38561 w 53556"/>
                  <a:gd name="connsiteY5" fmla="*/ 105149 h 105149"/>
                  <a:gd name="connsiteX6" fmla="*/ 14103 w 53556"/>
                  <a:gd name="connsiteY6" fmla="*/ 82299 h 105149"/>
                  <a:gd name="connsiteX7" fmla="*/ 14103 w 53556"/>
                  <a:gd name="connsiteY7" fmla="*/ 39632 h 105149"/>
                  <a:gd name="connsiteX8" fmla="*/ 0 w 53556"/>
                  <a:gd name="connsiteY8" fmla="*/ 39632 h 105149"/>
                  <a:gd name="connsiteX9" fmla="*/ 0 w 53556"/>
                  <a:gd name="connsiteY9" fmla="*/ 21780 h 105149"/>
                  <a:gd name="connsiteX10" fmla="*/ 9462 w 53556"/>
                  <a:gd name="connsiteY10" fmla="*/ 21780 h 105149"/>
                  <a:gd name="connsiteX11" fmla="*/ 15531 w 53556"/>
                  <a:gd name="connsiteY11" fmla="*/ 15531 h 105149"/>
                  <a:gd name="connsiteX12" fmla="*/ 15531 w 53556"/>
                  <a:gd name="connsiteY12" fmla="*/ 0 h 105149"/>
                  <a:gd name="connsiteX13" fmla="*/ 34276 w 53556"/>
                  <a:gd name="connsiteY13" fmla="*/ 0 h 105149"/>
                  <a:gd name="connsiteX14" fmla="*/ 34276 w 53556"/>
                  <a:gd name="connsiteY14" fmla="*/ 21601 h 105149"/>
                  <a:gd name="connsiteX15" fmla="*/ 53557 w 53556"/>
                  <a:gd name="connsiteY15" fmla="*/ 21601 h 105149"/>
                  <a:gd name="connsiteX16" fmla="*/ 53557 w 53556"/>
                  <a:gd name="connsiteY16" fmla="*/ 39453 h 105149"/>
                  <a:gd name="connsiteX17" fmla="*/ 34098 w 53556"/>
                  <a:gd name="connsiteY17" fmla="*/ 39453 h 10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556" h="105149">
                    <a:moveTo>
                      <a:pt x="34098" y="39632"/>
                    </a:moveTo>
                    <a:lnTo>
                      <a:pt x="34098" y="77121"/>
                    </a:lnTo>
                    <a:cubicBezTo>
                      <a:pt x="34098" y="83191"/>
                      <a:pt x="37847" y="86583"/>
                      <a:pt x="43738" y="86583"/>
                    </a:cubicBezTo>
                    <a:lnTo>
                      <a:pt x="52485" y="86583"/>
                    </a:lnTo>
                    <a:lnTo>
                      <a:pt x="52485" y="105149"/>
                    </a:lnTo>
                    <a:lnTo>
                      <a:pt x="38561" y="105149"/>
                    </a:lnTo>
                    <a:cubicBezTo>
                      <a:pt x="23922" y="105149"/>
                      <a:pt x="14103" y="96223"/>
                      <a:pt x="14103" y="82299"/>
                    </a:cubicBezTo>
                    <a:lnTo>
                      <a:pt x="14103" y="39632"/>
                    </a:lnTo>
                    <a:lnTo>
                      <a:pt x="0" y="39632"/>
                    </a:lnTo>
                    <a:lnTo>
                      <a:pt x="0" y="21780"/>
                    </a:lnTo>
                    <a:lnTo>
                      <a:pt x="9462" y="21780"/>
                    </a:lnTo>
                    <a:cubicBezTo>
                      <a:pt x="13211" y="21780"/>
                      <a:pt x="15531" y="19637"/>
                      <a:pt x="15531" y="15531"/>
                    </a:cubicBezTo>
                    <a:lnTo>
                      <a:pt x="15531" y="0"/>
                    </a:lnTo>
                    <a:lnTo>
                      <a:pt x="34276" y="0"/>
                    </a:lnTo>
                    <a:lnTo>
                      <a:pt x="34276" y="21601"/>
                    </a:lnTo>
                    <a:lnTo>
                      <a:pt x="53557" y="21601"/>
                    </a:lnTo>
                    <a:lnTo>
                      <a:pt x="53557" y="39453"/>
                    </a:lnTo>
                    <a:lnTo>
                      <a:pt x="34098" y="39453"/>
                    </a:lnTo>
                    <a:close/>
                  </a:path>
                </a:pathLst>
              </a:custGeom>
              <a:solidFill>
                <a:srgbClr val="8E8D89"/>
              </a:solidFill>
              <a:ln w="1770"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8891260E-0CFE-41CF-BC02-4C1E7E29F750}"/>
                  </a:ext>
                </a:extLst>
              </p:cNvPr>
              <p:cNvSpPr/>
              <p:nvPr/>
            </p:nvSpPr>
            <p:spPr>
              <a:xfrm>
                <a:off x="11476886" y="6102959"/>
                <a:ext cx="46415" cy="85333"/>
              </a:xfrm>
              <a:custGeom>
                <a:avLst/>
                <a:gdLst>
                  <a:gd name="connsiteX0" fmla="*/ 46416 w 46415"/>
                  <a:gd name="connsiteY0" fmla="*/ 0 h 85333"/>
                  <a:gd name="connsiteX1" fmla="*/ 46416 w 46415"/>
                  <a:gd name="connsiteY1" fmla="*/ 20351 h 85333"/>
                  <a:gd name="connsiteX2" fmla="*/ 42667 w 46415"/>
                  <a:gd name="connsiteY2" fmla="*/ 20351 h 85333"/>
                  <a:gd name="connsiteX3" fmla="*/ 19994 w 46415"/>
                  <a:gd name="connsiteY3" fmla="*/ 40882 h 85333"/>
                  <a:gd name="connsiteX4" fmla="*/ 19994 w 46415"/>
                  <a:gd name="connsiteY4" fmla="*/ 85333 h 85333"/>
                  <a:gd name="connsiteX5" fmla="*/ 0 w 46415"/>
                  <a:gd name="connsiteY5" fmla="*/ 85333 h 85333"/>
                  <a:gd name="connsiteX6" fmla="*/ 0 w 46415"/>
                  <a:gd name="connsiteY6" fmla="*/ 1964 h 85333"/>
                  <a:gd name="connsiteX7" fmla="*/ 19994 w 46415"/>
                  <a:gd name="connsiteY7" fmla="*/ 1964 h 85333"/>
                  <a:gd name="connsiteX8" fmla="*/ 19994 w 46415"/>
                  <a:gd name="connsiteY8" fmla="*/ 16424 h 85333"/>
                  <a:gd name="connsiteX9" fmla="*/ 21244 w 46415"/>
                  <a:gd name="connsiteY9" fmla="*/ 16424 h 85333"/>
                  <a:gd name="connsiteX10" fmla="*/ 43381 w 46415"/>
                  <a:gd name="connsiteY10" fmla="*/ 0 h 85333"/>
                  <a:gd name="connsiteX11" fmla="*/ 46416 w 46415"/>
                  <a:gd name="connsiteY11" fmla="*/ 0 h 8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415" h="85333">
                    <a:moveTo>
                      <a:pt x="46416" y="0"/>
                    </a:moveTo>
                    <a:lnTo>
                      <a:pt x="46416" y="20351"/>
                    </a:lnTo>
                    <a:lnTo>
                      <a:pt x="42667" y="20351"/>
                    </a:lnTo>
                    <a:cubicBezTo>
                      <a:pt x="28385" y="20351"/>
                      <a:pt x="19994" y="29456"/>
                      <a:pt x="19994" y="40882"/>
                    </a:cubicBezTo>
                    <a:lnTo>
                      <a:pt x="19994" y="85333"/>
                    </a:lnTo>
                    <a:lnTo>
                      <a:pt x="0" y="85333"/>
                    </a:lnTo>
                    <a:lnTo>
                      <a:pt x="0" y="1964"/>
                    </a:lnTo>
                    <a:lnTo>
                      <a:pt x="19994" y="1964"/>
                    </a:lnTo>
                    <a:lnTo>
                      <a:pt x="19994" y="16424"/>
                    </a:lnTo>
                    <a:lnTo>
                      <a:pt x="21244" y="16424"/>
                    </a:lnTo>
                    <a:cubicBezTo>
                      <a:pt x="24279" y="6070"/>
                      <a:pt x="32313" y="0"/>
                      <a:pt x="43381" y="0"/>
                    </a:cubicBezTo>
                    <a:lnTo>
                      <a:pt x="46416" y="0"/>
                    </a:lnTo>
                    <a:close/>
                  </a:path>
                </a:pathLst>
              </a:custGeom>
              <a:solidFill>
                <a:srgbClr val="8E8D89"/>
              </a:solidFill>
              <a:ln w="1770"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89C1E42C-803A-4BC6-8562-02AB801A317F}"/>
                  </a:ext>
                </a:extLst>
              </p:cNvPr>
              <p:cNvSpPr/>
              <p:nvPr/>
            </p:nvSpPr>
            <p:spPr>
              <a:xfrm>
                <a:off x="11530800" y="6102959"/>
                <a:ext cx="71587" cy="87475"/>
              </a:xfrm>
              <a:custGeom>
                <a:avLst/>
                <a:gdLst>
                  <a:gd name="connsiteX0" fmla="*/ 71587 w 71587"/>
                  <a:gd name="connsiteY0" fmla="*/ 28206 h 87475"/>
                  <a:gd name="connsiteX1" fmla="*/ 71587 w 71587"/>
                  <a:gd name="connsiteY1" fmla="*/ 85333 h 87475"/>
                  <a:gd name="connsiteX2" fmla="*/ 52486 w 71587"/>
                  <a:gd name="connsiteY2" fmla="*/ 85333 h 87475"/>
                  <a:gd name="connsiteX3" fmla="*/ 52486 w 71587"/>
                  <a:gd name="connsiteY3" fmla="*/ 74087 h 87475"/>
                  <a:gd name="connsiteX4" fmla="*/ 51236 w 71587"/>
                  <a:gd name="connsiteY4" fmla="*/ 74087 h 87475"/>
                  <a:gd name="connsiteX5" fmla="*/ 27671 w 71587"/>
                  <a:gd name="connsiteY5" fmla="*/ 87476 h 87475"/>
                  <a:gd name="connsiteX6" fmla="*/ 0 w 71587"/>
                  <a:gd name="connsiteY6" fmla="*/ 62840 h 87475"/>
                  <a:gd name="connsiteX7" fmla="*/ 27671 w 71587"/>
                  <a:gd name="connsiteY7" fmla="*/ 37668 h 87475"/>
                  <a:gd name="connsiteX8" fmla="*/ 51771 w 71587"/>
                  <a:gd name="connsiteY8" fmla="*/ 37668 h 87475"/>
                  <a:gd name="connsiteX9" fmla="*/ 51771 w 71587"/>
                  <a:gd name="connsiteY9" fmla="*/ 30170 h 87475"/>
                  <a:gd name="connsiteX10" fmla="*/ 36776 w 71587"/>
                  <a:gd name="connsiteY10" fmla="*/ 16960 h 87475"/>
                  <a:gd name="connsiteX11" fmla="*/ 22851 w 71587"/>
                  <a:gd name="connsiteY11" fmla="*/ 26957 h 87475"/>
                  <a:gd name="connsiteX12" fmla="*/ 22851 w 71587"/>
                  <a:gd name="connsiteY12" fmla="*/ 28742 h 87475"/>
                  <a:gd name="connsiteX13" fmla="*/ 3035 w 71587"/>
                  <a:gd name="connsiteY13" fmla="*/ 28742 h 87475"/>
                  <a:gd name="connsiteX14" fmla="*/ 3035 w 71587"/>
                  <a:gd name="connsiteY14" fmla="*/ 25707 h 87475"/>
                  <a:gd name="connsiteX15" fmla="*/ 37133 w 71587"/>
                  <a:gd name="connsiteY15" fmla="*/ 0 h 87475"/>
                  <a:gd name="connsiteX16" fmla="*/ 71587 w 71587"/>
                  <a:gd name="connsiteY16" fmla="*/ 28206 h 87475"/>
                  <a:gd name="connsiteX17" fmla="*/ 51593 w 71587"/>
                  <a:gd name="connsiteY17" fmla="*/ 59805 h 87475"/>
                  <a:gd name="connsiteX18" fmla="*/ 51593 w 71587"/>
                  <a:gd name="connsiteY18" fmla="*/ 52128 h 87475"/>
                  <a:gd name="connsiteX19" fmla="*/ 30884 w 71587"/>
                  <a:gd name="connsiteY19" fmla="*/ 52128 h 87475"/>
                  <a:gd name="connsiteX20" fmla="*/ 19994 w 71587"/>
                  <a:gd name="connsiteY20" fmla="*/ 61233 h 87475"/>
                  <a:gd name="connsiteX21" fmla="*/ 34455 w 71587"/>
                  <a:gd name="connsiteY21" fmla="*/ 71052 h 87475"/>
                  <a:gd name="connsiteX22" fmla="*/ 51593 w 71587"/>
                  <a:gd name="connsiteY22" fmla="*/ 59805 h 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1587" h="87475">
                    <a:moveTo>
                      <a:pt x="71587" y="28206"/>
                    </a:moveTo>
                    <a:lnTo>
                      <a:pt x="71587" y="85333"/>
                    </a:lnTo>
                    <a:lnTo>
                      <a:pt x="52486" y="85333"/>
                    </a:lnTo>
                    <a:lnTo>
                      <a:pt x="52486" y="74087"/>
                    </a:lnTo>
                    <a:lnTo>
                      <a:pt x="51236" y="74087"/>
                    </a:lnTo>
                    <a:cubicBezTo>
                      <a:pt x="47665" y="82299"/>
                      <a:pt x="39275" y="87476"/>
                      <a:pt x="27671" y="87476"/>
                    </a:cubicBezTo>
                    <a:cubicBezTo>
                      <a:pt x="11068" y="87476"/>
                      <a:pt x="0" y="77657"/>
                      <a:pt x="0" y="62840"/>
                    </a:cubicBezTo>
                    <a:cubicBezTo>
                      <a:pt x="0" y="47665"/>
                      <a:pt x="11068" y="37668"/>
                      <a:pt x="27671" y="37668"/>
                    </a:cubicBezTo>
                    <a:lnTo>
                      <a:pt x="51771" y="37668"/>
                    </a:lnTo>
                    <a:lnTo>
                      <a:pt x="51771" y="30170"/>
                    </a:lnTo>
                    <a:cubicBezTo>
                      <a:pt x="51771" y="22137"/>
                      <a:pt x="46059" y="16960"/>
                      <a:pt x="36776" y="16960"/>
                    </a:cubicBezTo>
                    <a:cubicBezTo>
                      <a:pt x="28742" y="16960"/>
                      <a:pt x="22851" y="20887"/>
                      <a:pt x="22851" y="26957"/>
                    </a:cubicBezTo>
                    <a:lnTo>
                      <a:pt x="22851" y="28742"/>
                    </a:lnTo>
                    <a:lnTo>
                      <a:pt x="3035" y="28742"/>
                    </a:lnTo>
                    <a:lnTo>
                      <a:pt x="3035" y="25707"/>
                    </a:lnTo>
                    <a:cubicBezTo>
                      <a:pt x="3035" y="10176"/>
                      <a:pt x="16960" y="0"/>
                      <a:pt x="37133" y="0"/>
                    </a:cubicBezTo>
                    <a:cubicBezTo>
                      <a:pt x="58198" y="0"/>
                      <a:pt x="71587" y="11068"/>
                      <a:pt x="71587" y="28206"/>
                    </a:cubicBezTo>
                    <a:close/>
                    <a:moveTo>
                      <a:pt x="51593" y="59805"/>
                    </a:moveTo>
                    <a:lnTo>
                      <a:pt x="51593" y="52128"/>
                    </a:lnTo>
                    <a:lnTo>
                      <a:pt x="30884" y="52128"/>
                    </a:lnTo>
                    <a:cubicBezTo>
                      <a:pt x="24458" y="52128"/>
                      <a:pt x="19994" y="55877"/>
                      <a:pt x="19994" y="61233"/>
                    </a:cubicBezTo>
                    <a:cubicBezTo>
                      <a:pt x="19994" y="67303"/>
                      <a:pt x="25529" y="71052"/>
                      <a:pt x="34455" y="71052"/>
                    </a:cubicBezTo>
                    <a:cubicBezTo>
                      <a:pt x="44631" y="71230"/>
                      <a:pt x="51593" y="66767"/>
                      <a:pt x="51593" y="59805"/>
                    </a:cubicBezTo>
                    <a:close/>
                  </a:path>
                </a:pathLst>
              </a:custGeom>
              <a:solidFill>
                <a:srgbClr val="8E8D89"/>
              </a:solidFill>
              <a:ln w="1770" cap="flat">
                <a:noFill/>
                <a:prstDash val="solid"/>
                <a:miter/>
              </a:ln>
            </p:spPr>
            <p:txBody>
              <a:bodyPr rtlCol="0" anchor="ctr"/>
              <a:lstStyle/>
              <a:p>
                <a:endParaRPr lang="sv-SE"/>
              </a:p>
            </p:txBody>
          </p:sp>
          <p:sp>
            <p:nvSpPr>
              <p:cNvPr id="37" name="Frihandsfigur: Form 36">
                <a:extLst>
                  <a:ext uri="{FF2B5EF4-FFF2-40B4-BE49-F238E27FC236}">
                    <a16:creationId xmlns:a16="http://schemas.microsoft.com/office/drawing/2014/main" id="{BEA75D4C-95AD-425F-B7B0-A949275E8FC1}"/>
                  </a:ext>
                </a:extLst>
              </p:cNvPr>
              <p:cNvSpPr/>
              <p:nvPr/>
            </p:nvSpPr>
            <p:spPr>
              <a:xfrm>
                <a:off x="11620953" y="6071539"/>
                <a:ext cx="33740" cy="116753"/>
              </a:xfrm>
              <a:custGeom>
                <a:avLst/>
                <a:gdLst>
                  <a:gd name="connsiteX0" fmla="*/ 0 w 33740"/>
                  <a:gd name="connsiteY0" fmla="*/ 94438 h 116753"/>
                  <a:gd name="connsiteX1" fmla="*/ 0 w 33740"/>
                  <a:gd name="connsiteY1" fmla="*/ 0 h 116753"/>
                  <a:gd name="connsiteX2" fmla="*/ 19994 w 33740"/>
                  <a:gd name="connsiteY2" fmla="*/ 0 h 116753"/>
                  <a:gd name="connsiteX3" fmla="*/ 19994 w 33740"/>
                  <a:gd name="connsiteY3" fmla="*/ 89261 h 116753"/>
                  <a:gd name="connsiteX4" fmla="*/ 29099 w 33740"/>
                  <a:gd name="connsiteY4" fmla="*/ 98187 h 116753"/>
                  <a:gd name="connsiteX5" fmla="*/ 33741 w 33740"/>
                  <a:gd name="connsiteY5" fmla="*/ 98187 h 116753"/>
                  <a:gd name="connsiteX6" fmla="*/ 33741 w 33740"/>
                  <a:gd name="connsiteY6" fmla="*/ 116753 h 116753"/>
                  <a:gd name="connsiteX7" fmla="*/ 23743 w 33740"/>
                  <a:gd name="connsiteY7" fmla="*/ 116753 h 116753"/>
                  <a:gd name="connsiteX8" fmla="*/ 0 w 33740"/>
                  <a:gd name="connsiteY8" fmla="*/ 94438 h 1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40" h="116753">
                    <a:moveTo>
                      <a:pt x="0" y="94438"/>
                    </a:moveTo>
                    <a:lnTo>
                      <a:pt x="0" y="0"/>
                    </a:lnTo>
                    <a:lnTo>
                      <a:pt x="19994" y="0"/>
                    </a:lnTo>
                    <a:lnTo>
                      <a:pt x="19994" y="89261"/>
                    </a:lnTo>
                    <a:cubicBezTo>
                      <a:pt x="19994" y="94974"/>
                      <a:pt x="23565" y="98187"/>
                      <a:pt x="29099" y="98187"/>
                    </a:cubicBezTo>
                    <a:lnTo>
                      <a:pt x="33741" y="98187"/>
                    </a:lnTo>
                    <a:lnTo>
                      <a:pt x="33741" y="116753"/>
                    </a:lnTo>
                    <a:lnTo>
                      <a:pt x="23743" y="116753"/>
                    </a:lnTo>
                    <a:cubicBezTo>
                      <a:pt x="9462" y="116753"/>
                      <a:pt x="0" y="108006"/>
                      <a:pt x="0" y="94438"/>
                    </a:cubicBezTo>
                    <a:close/>
                  </a:path>
                </a:pathLst>
              </a:custGeom>
              <a:solidFill>
                <a:srgbClr val="8E8D89"/>
              </a:solidFill>
              <a:ln w="1770" cap="flat">
                <a:noFill/>
                <a:prstDash val="solid"/>
                <a:miter/>
              </a:ln>
            </p:spPr>
            <p:txBody>
              <a:bodyPr rtlCol="0" anchor="ctr"/>
              <a:lstStyle/>
              <a:p>
                <a:endParaRPr lang="sv-SE"/>
              </a:p>
            </p:txBody>
          </p:sp>
        </p:grpSp>
      </p:grpSp>
    </p:spTree>
    <p:extLst>
      <p:ext uri="{BB962C8B-B14F-4D97-AF65-F5344CB8AC3E}">
        <p14:creationId xmlns:p14="http://schemas.microsoft.com/office/powerpoint/2010/main" val="149138282"/>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5" r:id="rId3"/>
  </p:sldLayoutIdLst>
  <p:hf hdr="0"/>
  <p:txStyles>
    <p:titleStyle>
      <a:lvl1pPr algn="l" defTabSz="914400" rtl="0" eaLnBrk="1" latinLnBrk="0" hangingPunct="1">
        <a:lnSpc>
          <a:spcPct val="90000"/>
        </a:lnSpc>
        <a:spcBef>
          <a:spcPct val="0"/>
        </a:spcBef>
        <a:buNone/>
        <a:defRPr sz="3800" b="1" kern="1200">
          <a:solidFill>
            <a:schemeClr val="accent2"/>
          </a:solidFill>
          <a:latin typeface="+mj-lt"/>
          <a:ea typeface="+mj-ea"/>
          <a:cs typeface="+mj-cs"/>
        </a:defRPr>
      </a:lvl1pPr>
    </p:titleStyle>
    <p:bodyStyle>
      <a:lvl1pPr marL="174625" indent="-174625" algn="l" defTabSz="914400" rtl="0" eaLnBrk="1" latinLnBrk="0" hangingPunct="1">
        <a:lnSpc>
          <a:spcPct val="100000"/>
        </a:lnSpc>
        <a:spcBef>
          <a:spcPts val="1000"/>
        </a:spcBef>
        <a:buClr>
          <a:schemeClr val="accent1"/>
        </a:buClr>
        <a:buFont typeface="Arial" panose="020B0604020202020204" pitchFamily="34" charset="0"/>
        <a:buChar char="•"/>
        <a:defRPr sz="2200" kern="1200">
          <a:solidFill>
            <a:schemeClr val="tx1"/>
          </a:solidFill>
          <a:latin typeface="+mn-lt"/>
          <a:ea typeface="+mn-ea"/>
          <a:cs typeface="+mn-cs"/>
        </a:defRPr>
      </a:lvl1pPr>
      <a:lvl2pPr marL="358775" indent="-18415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533400" indent="-174625"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719138" indent="-185738"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892175" indent="-173038"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Clr>
          <a:schemeClr val="accent4"/>
        </a:buClr>
        <a:buFont typeface="Corbel" panose="020B0503020204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4"/>
        </a:buClr>
        <a:buFont typeface="Corbel" panose="020B0503020204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4"/>
        </a:buClr>
        <a:buFont typeface="Corbel" panose="020B0503020204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4"/>
        </a:buClr>
        <a:buFont typeface="Corbel" panose="020B0503020204020204" pitchFamily="34" charset="0"/>
        <a:buChar char="•"/>
        <a:defRPr sz="16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5" pos="7399" userDrawn="1">
          <p15:clr>
            <a:srgbClr val="F26B43"/>
          </p15:clr>
        </p15:guide>
        <p15:guide id="6" orient="horz" pos="3725" userDrawn="1">
          <p15:clr>
            <a:srgbClr val="F26B43"/>
          </p15:clr>
        </p15:guide>
        <p15:guide id="7" pos="6336" userDrawn="1">
          <p15:clr>
            <a:srgbClr val="F26B43"/>
          </p15:clr>
        </p15:guide>
        <p15:guide id="8" orient="horz" pos="3896" userDrawn="1">
          <p15:clr>
            <a:srgbClr val="F26B43"/>
          </p15:clr>
        </p15:guide>
        <p15:guide id="10" orient="horz" pos="1094" userDrawn="1">
          <p15:clr>
            <a:srgbClr val="F26B43"/>
          </p15:clr>
        </p15:guide>
        <p15:guide id="11" pos="5171" userDrawn="1">
          <p15:clr>
            <a:srgbClr val="F26B43"/>
          </p15:clr>
        </p15:guide>
        <p15:guide id="12" orient="horz" pos="4048" userDrawn="1">
          <p15:clr>
            <a:srgbClr val="F26B43"/>
          </p15:clr>
        </p15:guide>
        <p15:guide id="13" pos="576" userDrawn="1">
          <p15:clr>
            <a:srgbClr val="F26B43"/>
          </p15:clr>
        </p15:guide>
        <p15:guide id="18" orient="horz" pos="839" userDrawn="1">
          <p15:clr>
            <a:srgbClr val="F26B43"/>
          </p15:clr>
        </p15:guide>
        <p15:guide id="20" orient="horz" pos="267" userDrawn="1">
          <p15:clr>
            <a:srgbClr val="F26B43"/>
          </p15:clr>
        </p15:guide>
        <p15:guide id="21" pos="271" userDrawn="1">
          <p15:clr>
            <a:srgbClr val="F26B43"/>
          </p15:clr>
        </p15:guide>
      </p15:sldGuideLst>
    </p:ext>
  </p:extLst>
</p:sldMaster>
</file>

<file path=ppt/slides/_rels/slide1.xml.rels><?xml version="1.0" encoding="UTF-8" standalone="yes"?>
<Relationships xmlns="http://schemas.openxmlformats.org/package/2006/relationships"><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svg"/><Relationship Id="rId39" Type="http://schemas.openxmlformats.org/officeDocument/2006/relationships/image" Target="../media/image43.png"/><Relationship Id="rId21" Type="http://schemas.openxmlformats.org/officeDocument/2006/relationships/image" Target="../media/image25.png"/><Relationship Id="rId34" Type="http://schemas.openxmlformats.org/officeDocument/2006/relationships/image" Target="../media/image38.svg"/><Relationship Id="rId42" Type="http://schemas.openxmlformats.org/officeDocument/2006/relationships/image" Target="../media/image46.svg"/><Relationship Id="rId47" Type="http://schemas.openxmlformats.org/officeDocument/2006/relationships/image" Target="../media/image51.png"/><Relationship Id="rId50" Type="http://schemas.openxmlformats.org/officeDocument/2006/relationships/image" Target="../media/image54.svg"/><Relationship Id="rId55" Type="http://schemas.openxmlformats.org/officeDocument/2006/relationships/image" Target="../media/image59.png"/><Relationship Id="rId7" Type="http://schemas.openxmlformats.org/officeDocument/2006/relationships/image" Target="../media/image11.png"/><Relationship Id="rId2" Type="http://schemas.openxmlformats.org/officeDocument/2006/relationships/image" Target="../media/image6.png"/><Relationship Id="rId16" Type="http://schemas.openxmlformats.org/officeDocument/2006/relationships/image" Target="../media/image20.png"/><Relationship Id="rId29" Type="http://schemas.openxmlformats.org/officeDocument/2006/relationships/image" Target="../media/image33.png"/><Relationship Id="rId11" Type="http://schemas.openxmlformats.org/officeDocument/2006/relationships/image" Target="../media/image15.png"/><Relationship Id="rId24" Type="http://schemas.openxmlformats.org/officeDocument/2006/relationships/image" Target="../media/image28.svg"/><Relationship Id="rId32" Type="http://schemas.openxmlformats.org/officeDocument/2006/relationships/image" Target="../media/image36.svg"/><Relationship Id="rId37" Type="http://schemas.openxmlformats.org/officeDocument/2006/relationships/image" Target="../media/image41.png"/><Relationship Id="rId40" Type="http://schemas.openxmlformats.org/officeDocument/2006/relationships/image" Target="../media/image44.svg"/><Relationship Id="rId45" Type="http://schemas.openxmlformats.org/officeDocument/2006/relationships/image" Target="../media/image49.png"/><Relationship Id="rId53" Type="http://schemas.openxmlformats.org/officeDocument/2006/relationships/image" Target="../media/image57.png"/><Relationship Id="rId58" Type="http://schemas.openxmlformats.org/officeDocument/2006/relationships/image" Target="../media/image62.svg"/><Relationship Id="rId5" Type="http://schemas.openxmlformats.org/officeDocument/2006/relationships/image" Target="../media/image9.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svg"/><Relationship Id="rId27" Type="http://schemas.openxmlformats.org/officeDocument/2006/relationships/image" Target="../media/image31.png"/><Relationship Id="rId30" Type="http://schemas.openxmlformats.org/officeDocument/2006/relationships/image" Target="../media/image34.svg"/><Relationship Id="rId35" Type="http://schemas.openxmlformats.org/officeDocument/2006/relationships/image" Target="../media/image39.png"/><Relationship Id="rId43" Type="http://schemas.openxmlformats.org/officeDocument/2006/relationships/image" Target="../media/image47.png"/><Relationship Id="rId48" Type="http://schemas.openxmlformats.org/officeDocument/2006/relationships/image" Target="../media/image52.svg"/><Relationship Id="rId56" Type="http://schemas.openxmlformats.org/officeDocument/2006/relationships/image" Target="../media/image60.svg"/><Relationship Id="rId8" Type="http://schemas.openxmlformats.org/officeDocument/2006/relationships/image" Target="../media/image12.png"/><Relationship Id="rId51" Type="http://schemas.openxmlformats.org/officeDocument/2006/relationships/image" Target="../media/image55.png"/><Relationship Id="rId3" Type="http://schemas.openxmlformats.org/officeDocument/2006/relationships/image" Target="../media/image7.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33" Type="http://schemas.openxmlformats.org/officeDocument/2006/relationships/image" Target="../media/image37.png"/><Relationship Id="rId38" Type="http://schemas.openxmlformats.org/officeDocument/2006/relationships/image" Target="../media/image42.svg"/><Relationship Id="rId46" Type="http://schemas.openxmlformats.org/officeDocument/2006/relationships/image" Target="../media/image50.svg"/><Relationship Id="rId20" Type="http://schemas.openxmlformats.org/officeDocument/2006/relationships/image" Target="../media/image24.svg"/><Relationship Id="rId41" Type="http://schemas.openxmlformats.org/officeDocument/2006/relationships/image" Target="../media/image45.png"/><Relationship Id="rId54" Type="http://schemas.openxmlformats.org/officeDocument/2006/relationships/image" Target="../media/image58.svg"/><Relationship Id="rId1" Type="http://schemas.openxmlformats.org/officeDocument/2006/relationships/slideLayout" Target="../slideLayouts/slideLayout3.xml"/><Relationship Id="rId6" Type="http://schemas.openxmlformats.org/officeDocument/2006/relationships/image" Target="../media/image10.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svg"/><Relationship Id="rId36" Type="http://schemas.openxmlformats.org/officeDocument/2006/relationships/image" Target="../media/image40.svg"/><Relationship Id="rId49" Type="http://schemas.openxmlformats.org/officeDocument/2006/relationships/image" Target="../media/image53.png"/><Relationship Id="rId57" Type="http://schemas.openxmlformats.org/officeDocument/2006/relationships/image" Target="../media/image61.png"/><Relationship Id="rId10" Type="http://schemas.openxmlformats.org/officeDocument/2006/relationships/image" Target="../media/image14.png"/><Relationship Id="rId31" Type="http://schemas.openxmlformats.org/officeDocument/2006/relationships/image" Target="../media/image35.png"/><Relationship Id="rId44" Type="http://schemas.openxmlformats.org/officeDocument/2006/relationships/image" Target="../media/image48.svg"/><Relationship Id="rId52" Type="http://schemas.openxmlformats.org/officeDocument/2006/relationships/image" Target="../media/image56.svg"/></Relationships>
</file>

<file path=ppt/slides/_rels/slide2.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9.jpg"/><Relationship Id="rId3" Type="http://schemas.openxmlformats.org/officeDocument/2006/relationships/image" Target="../media/image64.jpg"/><Relationship Id="rId7" Type="http://schemas.openxmlformats.org/officeDocument/2006/relationships/image" Target="../media/image68.jpg"/><Relationship Id="rId2" Type="http://schemas.openxmlformats.org/officeDocument/2006/relationships/image" Target="../media/image63.jpg"/><Relationship Id="rId1" Type="http://schemas.openxmlformats.org/officeDocument/2006/relationships/slideLayout" Target="../slideLayouts/slideLayout2.xml"/><Relationship Id="rId6" Type="http://schemas.openxmlformats.org/officeDocument/2006/relationships/image" Target="../media/image67.jpg"/><Relationship Id="rId11" Type="http://schemas.openxmlformats.org/officeDocument/2006/relationships/image" Target="../media/image70.jpg"/><Relationship Id="rId5" Type="http://schemas.openxmlformats.org/officeDocument/2006/relationships/image" Target="../media/image66.jpg"/><Relationship Id="rId10" Type="http://schemas.openxmlformats.org/officeDocument/2006/relationships/image" Target="../media/image54.svg"/><Relationship Id="rId4" Type="http://schemas.openxmlformats.org/officeDocument/2006/relationships/image" Target="../media/image65.jpg"/><Relationship Id="rId9"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52D637B-2EEA-4ED6-9039-20DFFA2CBD5A}"/>
              </a:ext>
            </a:extLst>
          </p:cNvPr>
          <p:cNvSpPr>
            <a:spLocks noGrp="1"/>
          </p:cNvSpPr>
          <p:nvPr>
            <p:ph type="dt" sz="half" idx="10"/>
          </p:nvPr>
        </p:nvSpPr>
        <p:spPr/>
        <p:txBody>
          <a:bodyPr/>
          <a:lstStyle/>
          <a:p>
            <a:fld id="{8E2ADC28-92A4-4CA6-8C79-4E478C3FD03B}" type="datetime1">
              <a:rPr lang="sv-SE" smtClean="0"/>
              <a:t>2023-09-26</a:t>
            </a:fld>
            <a:endParaRPr lang="sv-SE"/>
          </a:p>
        </p:txBody>
      </p:sp>
      <p:sp>
        <p:nvSpPr>
          <p:cNvPr id="3" name="Platshållare för sidfot 2">
            <a:extLst>
              <a:ext uri="{FF2B5EF4-FFF2-40B4-BE49-F238E27FC236}">
                <a16:creationId xmlns:a16="http://schemas.microsoft.com/office/drawing/2014/main" id="{9C8F5F7B-9BC9-49CD-9B7E-71FB6B07119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C81B7894-FB16-4499-822B-C9AC9ED2A9D4}"/>
              </a:ext>
            </a:extLst>
          </p:cNvPr>
          <p:cNvSpPr>
            <a:spLocks noGrp="1"/>
          </p:cNvSpPr>
          <p:nvPr>
            <p:ph type="sldNum" sz="quarter" idx="12"/>
          </p:nvPr>
        </p:nvSpPr>
        <p:spPr/>
        <p:txBody>
          <a:bodyPr/>
          <a:lstStyle/>
          <a:p>
            <a:fld id="{AE086683-F536-42AB-ABBC-F4803DFE8DBC}" type="slidenum">
              <a:rPr lang="sv-SE" smtClean="0"/>
              <a:t>1</a:t>
            </a:fld>
            <a:endParaRPr lang="sv-SE"/>
          </a:p>
        </p:txBody>
      </p:sp>
      <p:pic>
        <p:nvPicPr>
          <p:cNvPr id="1026" name="Picture 2" descr="1. Ingen fattigdom. Röd kvadrat, text och symbol i vitt. Sex människor står på rad. Fyra är vuxna, två är barn. Tre har byxor och tre har klänning. En vuxen håller i en vit käpp.">
            <a:extLst>
              <a:ext uri="{FF2B5EF4-FFF2-40B4-BE49-F238E27FC236}">
                <a16:creationId xmlns:a16="http://schemas.microsoft.com/office/drawing/2014/main" id="{E3CBF564-7FFF-4311-A7EA-3159D1ED412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0213" y="1040089"/>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 Ingen hunger. Senapsgul kvadrat, text och symbol i vitt.  En rund matskål som det ångar ur.">
            <a:extLst>
              <a:ext uri="{FF2B5EF4-FFF2-40B4-BE49-F238E27FC236}">
                <a16:creationId xmlns:a16="http://schemas.microsoft.com/office/drawing/2014/main" id="{1804F347-FF21-4105-9BE2-A4F192B1961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83860" y="1040089"/>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3. God hälsa och välbefinnande. Grön kvadrat, text och symbol i vitt.  En EKG-kurva som avslutas med ett hjärta.">
            <a:extLst>
              <a:ext uri="{FF2B5EF4-FFF2-40B4-BE49-F238E27FC236}">
                <a16:creationId xmlns:a16="http://schemas.microsoft.com/office/drawing/2014/main" id="{07FA4205-27A6-44D6-A32B-D23A03C0CEF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37507" y="1040089"/>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4. God utbildning för alla.  Mörkröd kvadrat, text och symbol i vitt.  En uppslagen bok med en penna bredvid.">
            <a:extLst>
              <a:ext uri="{FF2B5EF4-FFF2-40B4-BE49-F238E27FC236}">
                <a16:creationId xmlns:a16="http://schemas.microsoft.com/office/drawing/2014/main" id="{143F9392-C02E-4A73-A47A-F92FECE94E5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91154" y="1040089"/>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5. Jämställdhet.  Röd-orange kvadrat, text och symbol i vitt.  En cirkel, en kombinerad mans- och kvinnosymbol, med en pil och ett plustecken utvändigt, i mitten av cirkeln finns ett likhetstecken.">
            <a:extLst>
              <a:ext uri="{FF2B5EF4-FFF2-40B4-BE49-F238E27FC236}">
                <a16:creationId xmlns:a16="http://schemas.microsoft.com/office/drawing/2014/main" id="{D3A98127-2510-4261-8968-37E4C7C8500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044620" y="1040089"/>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6. Rent vatten och sanitet. Ljusblå kvadrat, text och symbol i vitt. Ett fullt vattenglas med en blå vattendroppe på. Under glaset finns ett avloppsrör, som avslutas i en pil nedåt.">
            <a:extLst>
              <a:ext uri="{FF2B5EF4-FFF2-40B4-BE49-F238E27FC236}">
                <a16:creationId xmlns:a16="http://schemas.microsoft.com/office/drawing/2014/main" id="{6DCB27AD-9ADF-4643-9D75-10AAAA62A404}"/>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30213" y="2220586"/>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7. Hållbar energi för alla. Gul kvadrat, text och symbol i vitt.  En sol med en powersymbol i mitten. Solen har tolv strålar.">
            <a:extLst>
              <a:ext uri="{FF2B5EF4-FFF2-40B4-BE49-F238E27FC236}">
                <a16:creationId xmlns:a16="http://schemas.microsoft.com/office/drawing/2014/main" id="{1600DC21-073B-4FB5-BD99-C3410C0C81B2}"/>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583815" y="2220586"/>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8. Anständiga arbetsvillkor och ekonomisk tillväxt. Vinröd kvadrat, text och symbol i vitt.  Tre stående staplar med en stigande kurva överst.">
            <a:extLst>
              <a:ext uri="{FF2B5EF4-FFF2-40B4-BE49-F238E27FC236}">
                <a16:creationId xmlns:a16="http://schemas.microsoft.com/office/drawing/2014/main" id="{CAC266E0-DE81-468A-BE36-E4BB07E648CC}"/>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737417" y="2220586"/>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9. Hållbar industri, innovationer och infrastruktur. Orange kvadrat, text och symbol i vitt. Fyra kuber, tre är i botten och bildar ett hörn, den fjärde är staplad på hörnkuben.">
            <a:extLst>
              <a:ext uri="{FF2B5EF4-FFF2-40B4-BE49-F238E27FC236}">
                <a16:creationId xmlns:a16="http://schemas.microsoft.com/office/drawing/2014/main" id="{E1C6B676-668B-48C6-A91C-ACC70500917E}"/>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891019" y="2220586"/>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10. Minskad ojämlikhet. Cerise kvadrat, text och symbol i vitt. Ett likhetstecken omgivet av fyra trianglar pekande i de fyra väderstrecken">
            <a:extLst>
              <a:ext uri="{FF2B5EF4-FFF2-40B4-BE49-F238E27FC236}">
                <a16:creationId xmlns:a16="http://schemas.microsoft.com/office/drawing/2014/main" id="{0CC1D35B-CB31-45C3-B925-9C2F843B24DE}"/>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044620" y="2220586"/>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11. Hållbara städer och samhällen. Guldgul kvadrat, text och symbol i vitt. En rad av fyra olika hustyper.">
            <a:extLst>
              <a:ext uri="{FF2B5EF4-FFF2-40B4-BE49-F238E27FC236}">
                <a16:creationId xmlns:a16="http://schemas.microsoft.com/office/drawing/2014/main" id="{9F2FE7C1-5ABF-49CA-9169-F801DF50157D}"/>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30213" y="3401083"/>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12. Hållbar konsumtion och produktion. Mörk senapsgul kvadrat, text och symbol i vitt. En liggande åtta med en pil i slutet av linjen. En variant av oändlighetssymbolen.">
            <a:extLst>
              <a:ext uri="{FF2B5EF4-FFF2-40B4-BE49-F238E27FC236}">
                <a16:creationId xmlns:a16="http://schemas.microsoft.com/office/drawing/2014/main" id="{B4935247-E091-4D9C-BBAC-6D9C1635B1FD}"/>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583815" y="3401083"/>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13. Bekämpa klimatförändringarna. Mörkgrön kvadrat, text och symbol i vitt. Ett öga, där irisen är ett jordklot.">
            <a:extLst>
              <a:ext uri="{FF2B5EF4-FFF2-40B4-BE49-F238E27FC236}">
                <a16:creationId xmlns:a16="http://schemas.microsoft.com/office/drawing/2014/main" id="{78715597-0AB1-4432-BEAA-1190B1C57A8F}"/>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2737417" y="3401083"/>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14. Hav och marina resurser. Blå kvadrat, text och symbol i vitt. En fisk under två våglinjer.">
            <a:extLst>
              <a:ext uri="{FF2B5EF4-FFF2-40B4-BE49-F238E27FC236}">
                <a16:creationId xmlns:a16="http://schemas.microsoft.com/office/drawing/2014/main" id="{B1C28F2D-40BE-490E-AC74-F615A1C72F69}"/>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3891019" y="3401083"/>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15. Ekosystem och biologisk mångfald. Limegrön kvadrat, text och symbol i vitt. Ett träd som står på två vågräta streck. Bredvid trädet finns tre flygande fåglar.">
            <a:extLst>
              <a:ext uri="{FF2B5EF4-FFF2-40B4-BE49-F238E27FC236}">
                <a16:creationId xmlns:a16="http://schemas.microsoft.com/office/drawing/2014/main" id="{D932BE61-0E88-4A06-B1A6-7F7E1CB8BD61}"/>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5044620" y="3401083"/>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16. Fredliga och inkluderande samhällen. Kungsblå kvadrat, text och symbol i vitt. En fredsduva med kvist i näbben, sitter på skaftet av en domarklubba.">
            <a:extLst>
              <a:ext uri="{FF2B5EF4-FFF2-40B4-BE49-F238E27FC236}">
                <a16:creationId xmlns:a16="http://schemas.microsoft.com/office/drawing/2014/main" id="{7033EE5E-1337-40DF-A6A0-541B65026140}"/>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430213" y="4581579"/>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17. Genomförande och globalt partnerskap. Marinblå kvadrat, text och symbol i vitt. Fem ringar överlappar varandra i en cirkel.">
            <a:extLst>
              <a:ext uri="{FF2B5EF4-FFF2-40B4-BE49-F238E27FC236}">
                <a16:creationId xmlns:a16="http://schemas.microsoft.com/office/drawing/2014/main" id="{508EF3C2-91C0-4B1D-8DC1-41BD45AFEBE0}"/>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1583815" y="4581579"/>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7" name="Bild 6">
            <a:extLst>
              <a:ext uri="{FF2B5EF4-FFF2-40B4-BE49-F238E27FC236}">
                <a16:creationId xmlns:a16="http://schemas.microsoft.com/office/drawing/2014/main" id="{4ACAC946-D3AB-47EF-9FE4-A5ADCEF782B6}"/>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863411" y="467327"/>
            <a:ext cx="540000" cy="540000"/>
          </a:xfrm>
          <a:prstGeom prst="rect">
            <a:avLst/>
          </a:prstGeom>
        </p:spPr>
      </p:pic>
      <p:pic>
        <p:nvPicPr>
          <p:cNvPr id="9" name="Bild 8">
            <a:extLst>
              <a:ext uri="{FF2B5EF4-FFF2-40B4-BE49-F238E27FC236}">
                <a16:creationId xmlns:a16="http://schemas.microsoft.com/office/drawing/2014/main" id="{1ED063B2-3B52-4DD7-A0DF-13BE4C228D86}"/>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853924" y="467327"/>
            <a:ext cx="540000" cy="540000"/>
          </a:xfrm>
          <a:prstGeom prst="rect">
            <a:avLst/>
          </a:prstGeom>
        </p:spPr>
      </p:pic>
      <p:pic>
        <p:nvPicPr>
          <p:cNvPr id="13" name="Bild 12">
            <a:extLst>
              <a:ext uri="{FF2B5EF4-FFF2-40B4-BE49-F238E27FC236}">
                <a16:creationId xmlns:a16="http://schemas.microsoft.com/office/drawing/2014/main" id="{DF95BE67-F120-4B42-A1F5-A0B336C9F49D}"/>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9358667" y="467327"/>
            <a:ext cx="540000" cy="540000"/>
          </a:xfrm>
          <a:prstGeom prst="rect">
            <a:avLst/>
          </a:prstGeom>
        </p:spPr>
      </p:pic>
      <p:pic>
        <p:nvPicPr>
          <p:cNvPr id="19" name="Bild 18">
            <a:extLst>
              <a:ext uri="{FF2B5EF4-FFF2-40B4-BE49-F238E27FC236}">
                <a16:creationId xmlns:a16="http://schemas.microsoft.com/office/drawing/2014/main" id="{619D8A11-90C3-4D02-BB71-7A8B482A5BD1}"/>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9357830" y="1659611"/>
            <a:ext cx="540000" cy="540000"/>
          </a:xfrm>
          <a:prstGeom prst="rect">
            <a:avLst/>
          </a:prstGeom>
        </p:spPr>
      </p:pic>
      <p:pic>
        <p:nvPicPr>
          <p:cNvPr id="35" name="Bild 34">
            <a:extLst>
              <a:ext uri="{FF2B5EF4-FFF2-40B4-BE49-F238E27FC236}">
                <a16:creationId xmlns:a16="http://schemas.microsoft.com/office/drawing/2014/main" id="{BF7F3B0B-873B-4CDD-B8DA-033BF393989B}"/>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9357830" y="2851894"/>
            <a:ext cx="540000" cy="540000"/>
          </a:xfrm>
          <a:prstGeom prst="rect">
            <a:avLst/>
          </a:prstGeom>
        </p:spPr>
      </p:pic>
      <p:pic>
        <p:nvPicPr>
          <p:cNvPr id="41" name="Bild 40">
            <a:extLst>
              <a:ext uri="{FF2B5EF4-FFF2-40B4-BE49-F238E27FC236}">
                <a16:creationId xmlns:a16="http://schemas.microsoft.com/office/drawing/2014/main" id="{71EC7006-EACF-4F87-B40E-AABD1BC485D4}"/>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6365640" y="5236461"/>
            <a:ext cx="540000" cy="540000"/>
          </a:xfrm>
          <a:prstGeom prst="rect">
            <a:avLst/>
          </a:prstGeom>
        </p:spPr>
      </p:pic>
      <p:pic>
        <p:nvPicPr>
          <p:cNvPr id="43" name="Bild 42">
            <a:extLst>
              <a:ext uri="{FF2B5EF4-FFF2-40B4-BE49-F238E27FC236}">
                <a16:creationId xmlns:a16="http://schemas.microsoft.com/office/drawing/2014/main" id="{A6D68A47-F007-4292-AFB0-485D292CBA31}"/>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9357830" y="5236461"/>
            <a:ext cx="540000" cy="540000"/>
          </a:xfrm>
          <a:prstGeom prst="rect">
            <a:avLst/>
          </a:prstGeom>
        </p:spPr>
      </p:pic>
      <p:pic>
        <p:nvPicPr>
          <p:cNvPr id="45" name="Bild 44">
            <a:extLst>
              <a:ext uri="{FF2B5EF4-FFF2-40B4-BE49-F238E27FC236}">
                <a16:creationId xmlns:a16="http://schemas.microsoft.com/office/drawing/2014/main" id="{FC543EC3-88D6-4229-9E3F-8ABAB2C2C7B0}"/>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7861735" y="5236461"/>
            <a:ext cx="540000" cy="540000"/>
          </a:xfrm>
          <a:prstGeom prst="rect">
            <a:avLst/>
          </a:prstGeom>
        </p:spPr>
      </p:pic>
      <p:pic>
        <p:nvPicPr>
          <p:cNvPr id="49" name="Bild 48">
            <a:extLst>
              <a:ext uri="{FF2B5EF4-FFF2-40B4-BE49-F238E27FC236}">
                <a16:creationId xmlns:a16="http://schemas.microsoft.com/office/drawing/2014/main" id="{A31413AB-92E6-4C8C-9D74-D7447B8D146A}"/>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7861735" y="2851893"/>
            <a:ext cx="540000" cy="540000"/>
          </a:xfrm>
          <a:prstGeom prst="rect">
            <a:avLst/>
          </a:prstGeom>
        </p:spPr>
      </p:pic>
      <p:pic>
        <p:nvPicPr>
          <p:cNvPr id="56" name="Bild 55">
            <a:extLst>
              <a:ext uri="{FF2B5EF4-FFF2-40B4-BE49-F238E27FC236}">
                <a16:creationId xmlns:a16="http://schemas.microsoft.com/office/drawing/2014/main" id="{5CA782E1-5D9A-4F0C-9100-9179D8BECF99}"/>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9357830" y="4044177"/>
            <a:ext cx="540000" cy="540000"/>
          </a:xfrm>
          <a:prstGeom prst="rect">
            <a:avLst/>
          </a:prstGeom>
        </p:spPr>
      </p:pic>
      <p:pic>
        <p:nvPicPr>
          <p:cNvPr id="58" name="Bild 57">
            <a:extLst>
              <a:ext uri="{FF2B5EF4-FFF2-40B4-BE49-F238E27FC236}">
                <a16:creationId xmlns:a16="http://schemas.microsoft.com/office/drawing/2014/main" id="{CA0CDD81-CCA0-4F35-B327-EC6D186ED0C0}"/>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10853924" y="4044176"/>
            <a:ext cx="540000" cy="540000"/>
          </a:xfrm>
          <a:prstGeom prst="rect">
            <a:avLst/>
          </a:prstGeom>
        </p:spPr>
      </p:pic>
      <p:pic>
        <p:nvPicPr>
          <p:cNvPr id="60" name="Bild 59">
            <a:extLst>
              <a:ext uri="{FF2B5EF4-FFF2-40B4-BE49-F238E27FC236}">
                <a16:creationId xmlns:a16="http://schemas.microsoft.com/office/drawing/2014/main" id="{DFF6D5D2-F5C6-4C86-9464-666EFF6E1E19}"/>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10853924" y="5236461"/>
            <a:ext cx="540000" cy="540000"/>
          </a:xfrm>
          <a:prstGeom prst="rect">
            <a:avLst/>
          </a:prstGeom>
        </p:spPr>
      </p:pic>
      <p:pic>
        <p:nvPicPr>
          <p:cNvPr id="62" name="Bild 61">
            <a:extLst>
              <a:ext uri="{FF2B5EF4-FFF2-40B4-BE49-F238E27FC236}">
                <a16:creationId xmlns:a16="http://schemas.microsoft.com/office/drawing/2014/main" id="{E9D2CF38-2FB2-47BC-BEEE-E60C9F480DE9}"/>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6365640" y="1659611"/>
            <a:ext cx="540000" cy="540000"/>
          </a:xfrm>
          <a:prstGeom prst="rect">
            <a:avLst/>
          </a:prstGeom>
        </p:spPr>
      </p:pic>
      <p:pic>
        <p:nvPicPr>
          <p:cNvPr id="64" name="Bild 63">
            <a:extLst>
              <a:ext uri="{FF2B5EF4-FFF2-40B4-BE49-F238E27FC236}">
                <a16:creationId xmlns:a16="http://schemas.microsoft.com/office/drawing/2014/main" id="{BC6A94BE-0BA6-479A-B71A-A3E03CA1E46D}"/>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6365640" y="467327"/>
            <a:ext cx="540000" cy="540000"/>
          </a:xfrm>
          <a:prstGeom prst="rect">
            <a:avLst/>
          </a:prstGeom>
        </p:spPr>
      </p:pic>
      <p:pic>
        <p:nvPicPr>
          <p:cNvPr id="66" name="Bild 65">
            <a:extLst>
              <a:ext uri="{FF2B5EF4-FFF2-40B4-BE49-F238E27FC236}">
                <a16:creationId xmlns:a16="http://schemas.microsoft.com/office/drawing/2014/main" id="{1B3F5200-A1AE-4628-A552-BDBD64BFDEB9}"/>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7861735" y="1659610"/>
            <a:ext cx="540000" cy="540000"/>
          </a:xfrm>
          <a:prstGeom prst="rect">
            <a:avLst/>
          </a:prstGeom>
        </p:spPr>
      </p:pic>
      <p:pic>
        <p:nvPicPr>
          <p:cNvPr id="68" name="Bild 67">
            <a:extLst>
              <a:ext uri="{FF2B5EF4-FFF2-40B4-BE49-F238E27FC236}">
                <a16:creationId xmlns:a16="http://schemas.microsoft.com/office/drawing/2014/main" id="{0F4504B1-84E4-4D87-AEE9-ED0B57F848D9}"/>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10853924" y="1659610"/>
            <a:ext cx="540000" cy="540000"/>
          </a:xfrm>
          <a:prstGeom prst="rect">
            <a:avLst/>
          </a:prstGeom>
        </p:spPr>
      </p:pic>
      <p:pic>
        <p:nvPicPr>
          <p:cNvPr id="90" name="Bild 89">
            <a:extLst>
              <a:ext uri="{FF2B5EF4-FFF2-40B4-BE49-F238E27FC236}">
                <a16:creationId xmlns:a16="http://schemas.microsoft.com/office/drawing/2014/main" id="{4FF9017A-18FF-47BA-A717-F2006AECD994}"/>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6365640" y="2851895"/>
            <a:ext cx="540000" cy="540000"/>
          </a:xfrm>
          <a:prstGeom prst="rect">
            <a:avLst/>
          </a:prstGeom>
        </p:spPr>
      </p:pic>
      <p:pic>
        <p:nvPicPr>
          <p:cNvPr id="92" name="Bild 91">
            <a:extLst>
              <a:ext uri="{FF2B5EF4-FFF2-40B4-BE49-F238E27FC236}">
                <a16:creationId xmlns:a16="http://schemas.microsoft.com/office/drawing/2014/main" id="{318F6DF0-4B19-4465-9687-C961D8472A9D}"/>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10853924" y="2851893"/>
            <a:ext cx="540000" cy="540000"/>
          </a:xfrm>
          <a:prstGeom prst="rect">
            <a:avLst/>
          </a:prstGeom>
        </p:spPr>
      </p:pic>
      <p:pic>
        <p:nvPicPr>
          <p:cNvPr id="94" name="Bild 93">
            <a:extLst>
              <a:ext uri="{FF2B5EF4-FFF2-40B4-BE49-F238E27FC236}">
                <a16:creationId xmlns:a16="http://schemas.microsoft.com/office/drawing/2014/main" id="{02B1605D-FFBA-41F5-89C3-2D4741BD4A0B}"/>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7861735" y="4044177"/>
            <a:ext cx="540000" cy="540000"/>
          </a:xfrm>
          <a:prstGeom prst="rect">
            <a:avLst/>
          </a:prstGeom>
        </p:spPr>
      </p:pic>
      <p:pic>
        <p:nvPicPr>
          <p:cNvPr id="99" name="Bild 98">
            <a:extLst>
              <a:ext uri="{FF2B5EF4-FFF2-40B4-BE49-F238E27FC236}">
                <a16:creationId xmlns:a16="http://schemas.microsoft.com/office/drawing/2014/main" id="{554C8E65-6208-455F-8F0C-B187C7901189}"/>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6365640" y="4044179"/>
            <a:ext cx="540000" cy="540000"/>
          </a:xfrm>
          <a:prstGeom prst="rect">
            <a:avLst/>
          </a:prstGeom>
        </p:spPr>
      </p:pic>
    </p:spTree>
    <p:extLst>
      <p:ext uri="{BB962C8B-B14F-4D97-AF65-F5344CB8AC3E}">
        <p14:creationId xmlns:p14="http://schemas.microsoft.com/office/powerpoint/2010/main" val="3592861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ubrik 13">
            <a:extLst>
              <a:ext uri="{FF2B5EF4-FFF2-40B4-BE49-F238E27FC236}">
                <a16:creationId xmlns:a16="http://schemas.microsoft.com/office/drawing/2014/main" id="{F8167FA6-F411-4DF3-B287-B69000277DBC}"/>
              </a:ext>
            </a:extLst>
          </p:cNvPr>
          <p:cNvSpPr>
            <a:spLocks noGrp="1"/>
          </p:cNvSpPr>
          <p:nvPr>
            <p:ph type="title"/>
          </p:nvPr>
        </p:nvSpPr>
        <p:spPr/>
        <p:txBody>
          <a:bodyPr/>
          <a:lstStyle/>
          <a:p>
            <a:r>
              <a:rPr lang="sv-SE" dirty="0"/>
              <a:t>Kontors- och skolmaterial samt datortillbehör 2022</a:t>
            </a:r>
          </a:p>
        </p:txBody>
      </p:sp>
      <p:sp>
        <p:nvSpPr>
          <p:cNvPr id="52" name="Platshållare för text 51">
            <a:extLst>
              <a:ext uri="{FF2B5EF4-FFF2-40B4-BE49-F238E27FC236}">
                <a16:creationId xmlns:a16="http://schemas.microsoft.com/office/drawing/2014/main" id="{47552E10-819C-4902-BA5C-2DD77B7D33D0}"/>
              </a:ext>
            </a:extLst>
          </p:cNvPr>
          <p:cNvSpPr>
            <a:spLocks noGrp="1"/>
          </p:cNvSpPr>
          <p:nvPr>
            <p:ph type="body" sz="quarter" idx="29"/>
          </p:nvPr>
        </p:nvSpPr>
        <p:spPr>
          <a:xfrm>
            <a:off x="431673" y="1435395"/>
            <a:ext cx="1176473" cy="900000"/>
          </a:xfrm>
        </p:spPr>
        <p:txBody>
          <a:bodyPr/>
          <a:lstStyle/>
          <a:p>
            <a:r>
              <a:rPr lang="sv-SE" sz="1300" dirty="0"/>
              <a:t>Enkelhet</a:t>
            </a:r>
          </a:p>
        </p:txBody>
      </p:sp>
      <p:sp>
        <p:nvSpPr>
          <p:cNvPr id="15" name="Platshållare för text 14">
            <a:extLst>
              <a:ext uri="{FF2B5EF4-FFF2-40B4-BE49-F238E27FC236}">
                <a16:creationId xmlns:a16="http://schemas.microsoft.com/office/drawing/2014/main" id="{CD752C5C-5102-461F-833C-A1ED7A5F30F0}"/>
              </a:ext>
            </a:extLst>
          </p:cNvPr>
          <p:cNvSpPr>
            <a:spLocks noGrp="1"/>
          </p:cNvSpPr>
          <p:nvPr>
            <p:ph type="body" sz="quarter" idx="10"/>
          </p:nvPr>
        </p:nvSpPr>
        <p:spPr/>
        <p:txBody>
          <a:bodyPr/>
          <a:lstStyle/>
          <a:p>
            <a:r>
              <a:rPr lang="sv-SE" sz="1000" dirty="0"/>
              <a:t>Ett heltäckande sortiment som täcker de flesta av era behov av varor inom kontor och skola samt standardtillbehör till datorer och skrivare samt ergonomiska tillbehör. </a:t>
            </a:r>
          </a:p>
          <a:p>
            <a:r>
              <a:rPr lang="sv-SE" sz="1000" dirty="0"/>
              <a:t>Ett ramavtal som gör det enkelt för er att beställa ifrån oavsett om ni e-handlar eller gör beställningar på annat sätt. </a:t>
            </a:r>
          </a:p>
          <a:p>
            <a:r>
              <a:rPr lang="sv-SE" sz="1000" dirty="0"/>
              <a:t>. </a:t>
            </a:r>
          </a:p>
          <a:p>
            <a:r>
              <a:rPr lang="sv-SE" sz="1000" dirty="0"/>
              <a:t>Ett ramavtal som avlastar er i både upphandlings-och uppföljningsskedet.</a:t>
            </a:r>
          </a:p>
          <a:p>
            <a:endParaRPr lang="sv-SE" dirty="0"/>
          </a:p>
        </p:txBody>
      </p:sp>
      <p:sp>
        <p:nvSpPr>
          <p:cNvPr id="53" name="Platshållare för text 52">
            <a:extLst>
              <a:ext uri="{FF2B5EF4-FFF2-40B4-BE49-F238E27FC236}">
                <a16:creationId xmlns:a16="http://schemas.microsoft.com/office/drawing/2014/main" id="{7AE7378C-43B9-47A3-83AA-EA39DF486208}"/>
              </a:ext>
            </a:extLst>
          </p:cNvPr>
          <p:cNvSpPr>
            <a:spLocks noGrp="1"/>
          </p:cNvSpPr>
          <p:nvPr>
            <p:ph type="body" sz="quarter" idx="30"/>
          </p:nvPr>
        </p:nvSpPr>
        <p:spPr>
          <a:xfrm>
            <a:off x="431672" y="2389176"/>
            <a:ext cx="1176469" cy="942404"/>
          </a:xfrm>
        </p:spPr>
        <p:txBody>
          <a:bodyPr/>
          <a:lstStyle/>
          <a:p>
            <a:r>
              <a:rPr lang="sv-SE" sz="1300" dirty="0"/>
              <a:t>Hållbarhet</a:t>
            </a:r>
          </a:p>
        </p:txBody>
      </p:sp>
      <p:sp>
        <p:nvSpPr>
          <p:cNvPr id="16" name="Platshållare för text 15">
            <a:extLst>
              <a:ext uri="{FF2B5EF4-FFF2-40B4-BE49-F238E27FC236}">
                <a16:creationId xmlns:a16="http://schemas.microsoft.com/office/drawing/2014/main" id="{E2A9987C-525E-4A74-9D1C-00D26945D2B8}"/>
              </a:ext>
            </a:extLst>
          </p:cNvPr>
          <p:cNvSpPr>
            <a:spLocks noGrp="1"/>
          </p:cNvSpPr>
          <p:nvPr>
            <p:ph type="body" sz="quarter" idx="11"/>
          </p:nvPr>
        </p:nvSpPr>
        <p:spPr>
          <a:xfrm>
            <a:off x="1636083" y="2389176"/>
            <a:ext cx="5495071" cy="942404"/>
          </a:xfrm>
        </p:spPr>
        <p:txBody>
          <a:bodyPr/>
          <a:lstStyle/>
          <a:p>
            <a:r>
              <a:rPr lang="sv-SE" sz="1000" dirty="0"/>
              <a:t>Sortimentet innehåller miljömärkta varor och miljömärkningen ska vara synliggjord i prislistor och i webbutikför för att underlätta det hållbara valet. Radergummin, golvskydd, arbetsmattor och varor av konstläder är fria från PVC och avtalet innehåller kemikaliekrav mot bl.a. ftalater, cykliska </a:t>
            </a:r>
            <a:r>
              <a:rPr lang="sv-SE" sz="1000" dirty="0" err="1"/>
              <a:t>siloxaner</a:t>
            </a:r>
            <a:r>
              <a:rPr lang="sv-SE" sz="1000" dirty="0"/>
              <a:t> m.fl. Till en ett självkostnadspris för kommunen/regionen kan en koldioxid rapportering begäras in från leverantörerna.</a:t>
            </a:r>
          </a:p>
          <a:p>
            <a:endParaRPr lang="sv-SE" dirty="0"/>
          </a:p>
          <a:p>
            <a:r>
              <a:rPr lang="sv-SE" dirty="0"/>
              <a:t>miljömärkning </a:t>
            </a:r>
          </a:p>
        </p:txBody>
      </p:sp>
      <p:sp>
        <p:nvSpPr>
          <p:cNvPr id="54" name="Platshållare för text 53">
            <a:extLst>
              <a:ext uri="{FF2B5EF4-FFF2-40B4-BE49-F238E27FC236}">
                <a16:creationId xmlns:a16="http://schemas.microsoft.com/office/drawing/2014/main" id="{D43035ED-38B5-4407-852E-DA4A144024B4}"/>
              </a:ext>
            </a:extLst>
          </p:cNvPr>
          <p:cNvSpPr>
            <a:spLocks noGrp="1"/>
          </p:cNvSpPr>
          <p:nvPr>
            <p:ph type="body" sz="quarter" idx="31"/>
          </p:nvPr>
        </p:nvSpPr>
        <p:spPr>
          <a:xfrm>
            <a:off x="431673" y="3360077"/>
            <a:ext cx="1176473" cy="900000"/>
          </a:xfrm>
        </p:spPr>
        <p:txBody>
          <a:bodyPr/>
          <a:lstStyle/>
          <a:p>
            <a:r>
              <a:rPr lang="sv-SE" sz="1300" dirty="0"/>
              <a:t>Effektivisering</a:t>
            </a:r>
          </a:p>
        </p:txBody>
      </p:sp>
      <p:sp>
        <p:nvSpPr>
          <p:cNvPr id="17" name="Platshållare för text 16">
            <a:extLst>
              <a:ext uri="{FF2B5EF4-FFF2-40B4-BE49-F238E27FC236}">
                <a16:creationId xmlns:a16="http://schemas.microsoft.com/office/drawing/2014/main" id="{0E4EC1F8-2CE4-4C3E-9038-C585BAF808F5}"/>
              </a:ext>
            </a:extLst>
          </p:cNvPr>
          <p:cNvSpPr>
            <a:spLocks noGrp="1"/>
          </p:cNvSpPr>
          <p:nvPr>
            <p:ph type="body" sz="quarter" idx="12"/>
          </p:nvPr>
        </p:nvSpPr>
        <p:spPr/>
        <p:txBody>
          <a:bodyPr/>
          <a:lstStyle/>
          <a:p>
            <a:r>
              <a:rPr lang="sv-SE" sz="1000" dirty="0"/>
              <a:t>Ramavtalet frigör resurser i era inköpsprocesser och hållbarhetsarbetet samt bidrar till kostnadsbesparingar genom inköpscentralens stordriftsfördelar.</a:t>
            </a:r>
          </a:p>
          <a:p>
            <a:r>
              <a:rPr lang="sv-SE" sz="1000" dirty="0"/>
              <a:t>En stor vinst för dig i förhållande till tidigare ramavtal är att avtalet erbjuder ett bredare, behovsförankrat sortiment av kontors- och skolmaterial samt datortillbehör.</a:t>
            </a:r>
          </a:p>
          <a:p>
            <a:endParaRPr lang="sv-SE" dirty="0"/>
          </a:p>
        </p:txBody>
      </p:sp>
      <p:sp>
        <p:nvSpPr>
          <p:cNvPr id="55" name="Platshållare för text 54">
            <a:extLst>
              <a:ext uri="{FF2B5EF4-FFF2-40B4-BE49-F238E27FC236}">
                <a16:creationId xmlns:a16="http://schemas.microsoft.com/office/drawing/2014/main" id="{2947B106-1FB7-43D1-B0AD-97403EFDD59A}"/>
              </a:ext>
            </a:extLst>
          </p:cNvPr>
          <p:cNvSpPr>
            <a:spLocks noGrp="1"/>
          </p:cNvSpPr>
          <p:nvPr>
            <p:ph type="body" sz="quarter" idx="32"/>
          </p:nvPr>
        </p:nvSpPr>
        <p:spPr>
          <a:xfrm>
            <a:off x="431673" y="4288574"/>
            <a:ext cx="1176459" cy="627289"/>
          </a:xfrm>
        </p:spPr>
        <p:txBody>
          <a:bodyPr/>
          <a:lstStyle/>
          <a:p>
            <a:r>
              <a:rPr lang="sv-SE" sz="1300" dirty="0"/>
              <a:t>Innovation</a:t>
            </a:r>
          </a:p>
        </p:txBody>
      </p:sp>
      <p:sp>
        <p:nvSpPr>
          <p:cNvPr id="18" name="Platshållare för text 17">
            <a:extLst>
              <a:ext uri="{FF2B5EF4-FFF2-40B4-BE49-F238E27FC236}">
                <a16:creationId xmlns:a16="http://schemas.microsoft.com/office/drawing/2014/main" id="{E39088C5-C057-42F6-B4A1-33FBC5F49514}"/>
              </a:ext>
            </a:extLst>
          </p:cNvPr>
          <p:cNvSpPr>
            <a:spLocks noGrp="1"/>
          </p:cNvSpPr>
          <p:nvPr>
            <p:ph type="body" sz="quarter" idx="13"/>
          </p:nvPr>
        </p:nvSpPr>
        <p:spPr>
          <a:xfrm>
            <a:off x="1636084" y="4288574"/>
            <a:ext cx="5523009" cy="627289"/>
          </a:xfrm>
        </p:spPr>
        <p:txBody>
          <a:bodyPr/>
          <a:lstStyle/>
          <a:p>
            <a:r>
              <a:rPr lang="sv-SE" sz="1000" dirty="0"/>
              <a:t>Vi har samarbetat med Svenska miljöinstitutet som tagit fram en beräkningsmodell för koldioxidrapportering på detta ramavtal. Leverantören ska senast 18 månader efter avtalsstart kunna rapportera koldioxidutsläpp från transporter som utförs i uppdragen enligt ramavtalet.</a:t>
            </a:r>
          </a:p>
          <a:p>
            <a:pPr marL="0" indent="0">
              <a:buNone/>
            </a:pPr>
            <a:endParaRPr lang="sv-SE" sz="1000" dirty="0">
              <a:highlight>
                <a:srgbClr val="FFFF00"/>
              </a:highlight>
            </a:endParaRPr>
          </a:p>
        </p:txBody>
      </p:sp>
      <p:sp>
        <p:nvSpPr>
          <p:cNvPr id="56" name="Platshållare för text 55">
            <a:extLst>
              <a:ext uri="{FF2B5EF4-FFF2-40B4-BE49-F238E27FC236}">
                <a16:creationId xmlns:a16="http://schemas.microsoft.com/office/drawing/2014/main" id="{38BA9BE9-1477-4543-A52E-4833BA01D516}"/>
              </a:ext>
            </a:extLst>
          </p:cNvPr>
          <p:cNvSpPr>
            <a:spLocks noGrp="1"/>
          </p:cNvSpPr>
          <p:nvPr>
            <p:ph type="body" sz="quarter" idx="33"/>
          </p:nvPr>
        </p:nvSpPr>
        <p:spPr>
          <a:xfrm>
            <a:off x="431665" y="4944360"/>
            <a:ext cx="1176459" cy="1337390"/>
          </a:xfrm>
        </p:spPr>
        <p:txBody>
          <a:bodyPr/>
          <a:lstStyle/>
          <a:p>
            <a:r>
              <a:rPr lang="sv-SE" sz="1300" dirty="0"/>
              <a:t>Digitalisering</a:t>
            </a:r>
          </a:p>
        </p:txBody>
      </p:sp>
      <p:sp>
        <p:nvSpPr>
          <p:cNvPr id="19" name="Platshållare för text 18">
            <a:extLst>
              <a:ext uri="{FF2B5EF4-FFF2-40B4-BE49-F238E27FC236}">
                <a16:creationId xmlns:a16="http://schemas.microsoft.com/office/drawing/2014/main" id="{9F30C0AE-B4D6-4D11-A57F-6FDF8CF48BEF}"/>
              </a:ext>
            </a:extLst>
          </p:cNvPr>
          <p:cNvSpPr>
            <a:spLocks noGrp="1"/>
          </p:cNvSpPr>
          <p:nvPr>
            <p:ph type="body" sz="quarter" idx="14"/>
          </p:nvPr>
        </p:nvSpPr>
        <p:spPr>
          <a:xfrm>
            <a:off x="1636085" y="4933847"/>
            <a:ext cx="5523009" cy="1358415"/>
          </a:xfrm>
        </p:spPr>
        <p:txBody>
          <a:bodyPr/>
          <a:lstStyle/>
          <a:p>
            <a:r>
              <a:rPr lang="sv-SE" sz="1000" dirty="0"/>
              <a:t>Leverantören ska kunna tillhandahålla en fungerande e-handelsprocess inom en månad från den upphandlande myndighetens skriftliga begäran om etablering av e-handel enligt avsnittet "Begäran om etablering av e-handelslösning”. </a:t>
            </a:r>
          </a:p>
          <a:p>
            <a:r>
              <a:rPr lang="sv-SE" sz="1000" dirty="0"/>
              <a:t>Leverantören ska senast vid ramavtalsstart kunna skapa och sända elektronisk katalog (</a:t>
            </a:r>
            <a:r>
              <a:rPr lang="sv-SE" sz="1000" dirty="0" err="1"/>
              <a:t>sortimentsoch</a:t>
            </a:r>
            <a:r>
              <a:rPr lang="sv-SE" sz="1000" dirty="0"/>
              <a:t> prislista) enligt minst ett av följande format: • </a:t>
            </a:r>
            <a:r>
              <a:rPr lang="sv-SE" sz="1000" dirty="0" err="1"/>
              <a:t>Peppolkatalog</a:t>
            </a:r>
            <a:r>
              <a:rPr lang="sv-SE" sz="1000" dirty="0"/>
              <a:t> (</a:t>
            </a:r>
            <a:r>
              <a:rPr lang="sv-SE" sz="1000" dirty="0" err="1"/>
              <a:t>Peppol</a:t>
            </a:r>
            <a:r>
              <a:rPr lang="sv-SE" sz="1000" dirty="0"/>
              <a:t> BIS </a:t>
            </a:r>
            <a:r>
              <a:rPr lang="sv-SE" sz="1000" dirty="0" err="1"/>
              <a:t>Catalogue</a:t>
            </a:r>
            <a:r>
              <a:rPr lang="sv-SE" sz="1000" dirty="0"/>
              <a:t> </a:t>
            </a:r>
            <a:r>
              <a:rPr lang="sv-SE" sz="1000" dirty="0" err="1"/>
              <a:t>without</a:t>
            </a:r>
            <a:r>
              <a:rPr lang="sv-SE" sz="1000" dirty="0"/>
              <a:t> </a:t>
            </a:r>
            <a:r>
              <a:rPr lang="sv-SE" sz="1000" dirty="0" err="1"/>
              <a:t>response</a:t>
            </a:r>
            <a:r>
              <a:rPr lang="sv-SE" sz="1000" dirty="0"/>
              <a:t>) • </a:t>
            </a:r>
            <a:r>
              <a:rPr lang="sv-SE" sz="1000" dirty="0" err="1"/>
              <a:t>SFTI:s</a:t>
            </a:r>
            <a:r>
              <a:rPr lang="sv-SE" sz="1000" dirty="0"/>
              <a:t> katalog som cellstrukturerad mall (se bilaga 15) • SFTI ESAP 6 • Annan katalog som är anpassad till </a:t>
            </a:r>
            <a:r>
              <a:rPr lang="sv-SE" sz="1000" dirty="0" err="1"/>
              <a:t>Raindance</a:t>
            </a:r>
            <a:r>
              <a:rPr lang="sv-SE" sz="1000" dirty="0"/>
              <a:t> marknadsplats, Unit4 ERP och </a:t>
            </a:r>
            <a:r>
              <a:rPr lang="sv-SE" sz="1000" dirty="0" err="1"/>
              <a:t>Visma</a:t>
            </a:r>
            <a:r>
              <a:rPr lang="sv-SE" sz="1000" dirty="0"/>
              <a:t> </a:t>
            </a:r>
            <a:r>
              <a:rPr lang="sv-SE" sz="1000" dirty="0" err="1"/>
              <a:t>Proceedo</a:t>
            </a:r>
            <a:r>
              <a:rPr lang="sv-SE" sz="1000" dirty="0"/>
              <a:t> </a:t>
            </a:r>
          </a:p>
          <a:p>
            <a:pPr marL="0" indent="0">
              <a:buNone/>
            </a:pPr>
            <a:endParaRPr lang="sv-SE" dirty="0"/>
          </a:p>
        </p:txBody>
      </p:sp>
      <p:sp>
        <p:nvSpPr>
          <p:cNvPr id="50" name="Platshållare för text 49">
            <a:extLst>
              <a:ext uri="{FF2B5EF4-FFF2-40B4-BE49-F238E27FC236}">
                <a16:creationId xmlns:a16="http://schemas.microsoft.com/office/drawing/2014/main" id="{6A6F19D1-7291-4313-A62C-B7F83D1405F6}"/>
              </a:ext>
            </a:extLst>
          </p:cNvPr>
          <p:cNvSpPr>
            <a:spLocks noGrp="1"/>
          </p:cNvSpPr>
          <p:nvPr>
            <p:ph type="body" sz="quarter" idx="27"/>
          </p:nvPr>
        </p:nvSpPr>
        <p:spPr>
          <a:xfrm>
            <a:off x="9704090" y="4795132"/>
            <a:ext cx="2040714" cy="309309"/>
          </a:xfrm>
        </p:spPr>
        <p:txBody>
          <a:bodyPr/>
          <a:lstStyle/>
          <a:p>
            <a:r>
              <a:rPr lang="sv-SE" dirty="0"/>
              <a:t>Avtalsuppföljning</a:t>
            </a:r>
          </a:p>
        </p:txBody>
      </p:sp>
      <p:sp>
        <p:nvSpPr>
          <p:cNvPr id="26" name="Platshållare för text 25">
            <a:extLst>
              <a:ext uri="{FF2B5EF4-FFF2-40B4-BE49-F238E27FC236}">
                <a16:creationId xmlns:a16="http://schemas.microsoft.com/office/drawing/2014/main" id="{DDC24303-28EA-4DE2-A351-3DAB6DA59196}"/>
              </a:ext>
            </a:extLst>
          </p:cNvPr>
          <p:cNvSpPr>
            <a:spLocks noGrp="1"/>
          </p:cNvSpPr>
          <p:nvPr>
            <p:ph type="body" sz="quarter" idx="28"/>
          </p:nvPr>
        </p:nvSpPr>
        <p:spPr>
          <a:xfrm>
            <a:off x="9704089" y="5104440"/>
            <a:ext cx="2040716" cy="734298"/>
          </a:xfrm>
        </p:spPr>
        <p:txBody>
          <a:bodyPr/>
          <a:lstStyle/>
          <a:p>
            <a:r>
              <a:rPr lang="sv-SE" sz="900" dirty="0"/>
              <a:t>Vi genomför flera uppföljningar på samtliga av våra ramavtal under en avtalsperiod. Syftet är att uppnå de mål och ambitioner som ligger bakom upphandlingen. </a:t>
            </a:r>
          </a:p>
        </p:txBody>
      </p:sp>
      <p:sp>
        <p:nvSpPr>
          <p:cNvPr id="46" name="Platshållare för text 45">
            <a:extLst>
              <a:ext uri="{FF2B5EF4-FFF2-40B4-BE49-F238E27FC236}">
                <a16:creationId xmlns:a16="http://schemas.microsoft.com/office/drawing/2014/main" id="{2CEC137B-1EAD-4CEC-9B12-6AD1DB6DE58C}"/>
              </a:ext>
            </a:extLst>
          </p:cNvPr>
          <p:cNvSpPr>
            <a:spLocks noGrp="1"/>
          </p:cNvSpPr>
          <p:nvPr>
            <p:ph type="body" sz="quarter" idx="23"/>
          </p:nvPr>
        </p:nvSpPr>
        <p:spPr>
          <a:xfrm>
            <a:off x="9704092" y="40592"/>
            <a:ext cx="2243087" cy="301777"/>
          </a:xfrm>
        </p:spPr>
        <p:txBody>
          <a:bodyPr/>
          <a:lstStyle/>
          <a:p>
            <a:r>
              <a:rPr lang="sv-SE" dirty="0"/>
              <a:t>Delområden</a:t>
            </a:r>
          </a:p>
        </p:txBody>
      </p:sp>
      <p:sp>
        <p:nvSpPr>
          <p:cNvPr id="24" name="Platshållare för text 23">
            <a:extLst>
              <a:ext uri="{FF2B5EF4-FFF2-40B4-BE49-F238E27FC236}">
                <a16:creationId xmlns:a16="http://schemas.microsoft.com/office/drawing/2014/main" id="{BFA7E6E6-0234-489D-B12F-5604C0857E11}"/>
              </a:ext>
            </a:extLst>
          </p:cNvPr>
          <p:cNvSpPr>
            <a:spLocks noGrp="1"/>
          </p:cNvSpPr>
          <p:nvPr>
            <p:ph type="body" sz="quarter" idx="24"/>
          </p:nvPr>
        </p:nvSpPr>
        <p:spPr>
          <a:xfrm>
            <a:off x="9704090" y="342367"/>
            <a:ext cx="2243087" cy="1331693"/>
          </a:xfrm>
        </p:spPr>
        <p:txBody>
          <a:bodyPr/>
          <a:lstStyle/>
          <a:p>
            <a:pPr>
              <a:buFont typeface="Arial" panose="020B0604020202020204" pitchFamily="34" charset="0"/>
              <a:buChar char="•"/>
            </a:pPr>
            <a:r>
              <a:rPr lang="sv-SE" sz="900" dirty="0"/>
              <a:t>Delområde 1 – avbröts och har upphandlats på nytt</a:t>
            </a:r>
          </a:p>
          <a:p>
            <a:pPr>
              <a:buFont typeface="Arial" panose="020B0604020202020204" pitchFamily="34" charset="0"/>
              <a:buChar char="•"/>
            </a:pPr>
            <a:r>
              <a:rPr lang="sv-SE" sz="900" dirty="0"/>
              <a:t>Delområde 2 – Material för kontor och skola</a:t>
            </a:r>
          </a:p>
          <a:p>
            <a:pPr>
              <a:buFont typeface="Arial" panose="020B0604020202020204" pitchFamily="34" charset="0"/>
              <a:buChar char="•"/>
            </a:pPr>
            <a:r>
              <a:rPr lang="sv-SE" sz="900" dirty="0"/>
              <a:t>Delområde 3 – Skriv- och räknehäften till skola</a:t>
            </a:r>
          </a:p>
          <a:p>
            <a:pPr>
              <a:buFont typeface="Arial" panose="020B0604020202020204" pitchFamily="34" charset="0"/>
              <a:buChar char="•"/>
            </a:pPr>
            <a:r>
              <a:rPr lang="sv-SE" sz="900" dirty="0"/>
              <a:t>Delområde 4 –Standardtillbehör till datorer och skrivare</a:t>
            </a:r>
          </a:p>
          <a:p>
            <a:pPr>
              <a:buFont typeface="Arial" panose="020B0604020202020204" pitchFamily="34" charset="0"/>
              <a:buChar char="•"/>
            </a:pPr>
            <a:r>
              <a:rPr lang="sv-SE" sz="900" dirty="0"/>
              <a:t>Delområde 5 - Ergonomiska tillbehör</a:t>
            </a:r>
          </a:p>
        </p:txBody>
      </p:sp>
      <p:sp>
        <p:nvSpPr>
          <p:cNvPr id="38" name="Platshållare för text 37">
            <a:extLst>
              <a:ext uri="{FF2B5EF4-FFF2-40B4-BE49-F238E27FC236}">
                <a16:creationId xmlns:a16="http://schemas.microsoft.com/office/drawing/2014/main" id="{CA7A4312-E4F7-4D2B-AB45-A3A19831814F}"/>
              </a:ext>
            </a:extLst>
          </p:cNvPr>
          <p:cNvSpPr>
            <a:spLocks noGrp="1"/>
          </p:cNvSpPr>
          <p:nvPr>
            <p:ph type="body" sz="quarter" idx="15"/>
          </p:nvPr>
        </p:nvSpPr>
        <p:spPr>
          <a:xfrm>
            <a:off x="7505522" y="40592"/>
            <a:ext cx="2040714" cy="309309"/>
          </a:xfrm>
        </p:spPr>
        <p:txBody>
          <a:bodyPr/>
          <a:lstStyle/>
          <a:p>
            <a:r>
              <a:rPr lang="sv-SE"/>
              <a:t>Avtalstid</a:t>
            </a:r>
            <a:endParaRPr lang="sv-SE" dirty="0"/>
          </a:p>
        </p:txBody>
      </p:sp>
      <p:sp>
        <p:nvSpPr>
          <p:cNvPr id="20" name="Platshållare för text 19">
            <a:extLst>
              <a:ext uri="{FF2B5EF4-FFF2-40B4-BE49-F238E27FC236}">
                <a16:creationId xmlns:a16="http://schemas.microsoft.com/office/drawing/2014/main" id="{49AB0AAE-118E-4E7F-8696-03C4E43A7891}"/>
              </a:ext>
            </a:extLst>
          </p:cNvPr>
          <p:cNvSpPr>
            <a:spLocks noGrp="1"/>
          </p:cNvSpPr>
          <p:nvPr>
            <p:ph type="body" sz="quarter" idx="16"/>
          </p:nvPr>
        </p:nvSpPr>
        <p:spPr>
          <a:xfrm>
            <a:off x="7505522" y="342369"/>
            <a:ext cx="2040714" cy="749126"/>
          </a:xfrm>
        </p:spPr>
        <p:txBody>
          <a:bodyPr/>
          <a:lstStyle/>
          <a:p>
            <a:pPr marL="180975" indent="-180975"/>
            <a:r>
              <a:rPr lang="sv-SE" sz="900" dirty="0"/>
              <a:t>2023-10-01--2027-09-30. Från 18 mån kan inköpscentralen säga upp avtalet med sex mån uppsägningstid.</a:t>
            </a:r>
          </a:p>
        </p:txBody>
      </p:sp>
      <p:sp>
        <p:nvSpPr>
          <p:cNvPr id="40" name="Platshållare för text 39">
            <a:extLst>
              <a:ext uri="{FF2B5EF4-FFF2-40B4-BE49-F238E27FC236}">
                <a16:creationId xmlns:a16="http://schemas.microsoft.com/office/drawing/2014/main" id="{112BEFA4-EC56-488E-8024-A636F9D6F37F}"/>
              </a:ext>
            </a:extLst>
          </p:cNvPr>
          <p:cNvSpPr>
            <a:spLocks noGrp="1"/>
          </p:cNvSpPr>
          <p:nvPr>
            <p:ph type="body" sz="quarter" idx="17"/>
          </p:nvPr>
        </p:nvSpPr>
        <p:spPr>
          <a:xfrm>
            <a:off x="7505522" y="1103798"/>
            <a:ext cx="2040714" cy="309309"/>
          </a:xfrm>
        </p:spPr>
        <p:txBody>
          <a:bodyPr/>
          <a:lstStyle/>
          <a:p>
            <a:r>
              <a:rPr lang="sv-SE" dirty="0"/>
              <a:t>Avropsmodell</a:t>
            </a:r>
          </a:p>
        </p:txBody>
      </p:sp>
      <p:sp>
        <p:nvSpPr>
          <p:cNvPr id="21" name="Platshållare för text 20">
            <a:extLst>
              <a:ext uri="{FF2B5EF4-FFF2-40B4-BE49-F238E27FC236}">
                <a16:creationId xmlns:a16="http://schemas.microsoft.com/office/drawing/2014/main" id="{AC88E1A4-DA1D-4203-984E-1B4B1D7CE037}"/>
              </a:ext>
            </a:extLst>
          </p:cNvPr>
          <p:cNvSpPr>
            <a:spLocks noGrp="1"/>
          </p:cNvSpPr>
          <p:nvPr>
            <p:ph type="body" sz="quarter" idx="18"/>
          </p:nvPr>
        </p:nvSpPr>
        <p:spPr>
          <a:xfrm>
            <a:off x="7505522" y="1402279"/>
            <a:ext cx="2040714" cy="986897"/>
          </a:xfrm>
        </p:spPr>
        <p:txBody>
          <a:bodyPr/>
          <a:lstStyle/>
          <a:p>
            <a:r>
              <a:rPr lang="sv-SE" sz="900" dirty="0">
                <a:effectLst/>
                <a:ea typeface="Calibri" panose="020F0502020204030204" pitchFamily="34" charset="0"/>
                <a:cs typeface="Times New Roman" panose="02020603050405020304" pitchFamily="18" charset="0"/>
              </a:rPr>
              <a:t>Beställningar ska kunna ske skriftligt till leverantörerna via e-post, kundtjänst och webbutik. Beställning ska kunna ske </a:t>
            </a:r>
            <a:r>
              <a:rPr lang="sv-SE" sz="900" dirty="0">
                <a:ea typeface="Calibri" panose="020F0502020204030204" pitchFamily="34" charset="0"/>
                <a:cs typeface="Times New Roman" panose="02020603050405020304" pitchFamily="18" charset="0"/>
              </a:rPr>
              <a:t>via </a:t>
            </a:r>
            <a:r>
              <a:rPr lang="sv-SE" sz="900" dirty="0">
                <a:effectLst/>
                <a:ea typeface="Calibri" panose="020F0502020204030204" pitchFamily="34" charset="0"/>
                <a:cs typeface="Times New Roman" panose="02020603050405020304" pitchFamily="18" charset="0"/>
              </a:rPr>
              <a:t>e-handelssystem. </a:t>
            </a:r>
          </a:p>
          <a:p>
            <a:r>
              <a:rPr lang="sv-SE" sz="900" dirty="0">
                <a:ea typeface="Calibri" panose="020F0502020204030204" pitchFamily="34" charset="0"/>
                <a:cs typeface="Times New Roman" panose="02020603050405020304" pitchFamily="18" charset="0"/>
              </a:rPr>
              <a:t>Vid respektive </a:t>
            </a:r>
            <a:r>
              <a:rPr lang="sv-SE" sz="900" dirty="0" err="1">
                <a:ea typeface="Calibri" panose="020F0502020204030204" pitchFamily="34" charset="0"/>
                <a:cs typeface="Times New Roman" panose="02020603050405020304" pitchFamily="18" charset="0"/>
              </a:rPr>
              <a:t>prisbilaga</a:t>
            </a:r>
            <a:r>
              <a:rPr lang="sv-SE" sz="900" dirty="0">
                <a:ea typeface="Calibri" panose="020F0502020204030204" pitchFamily="34" charset="0"/>
                <a:cs typeface="Times New Roman" panose="02020603050405020304" pitchFamily="18" charset="0"/>
              </a:rPr>
              <a:t> nedan anges hur avropen </a:t>
            </a:r>
            <a:r>
              <a:rPr lang="sv-SE" sz="900">
                <a:ea typeface="Calibri" panose="020F0502020204030204" pitchFamily="34" charset="0"/>
                <a:cs typeface="Times New Roman" panose="02020603050405020304" pitchFamily="18" charset="0"/>
              </a:rPr>
              <a:t>ska ske.  </a:t>
            </a:r>
            <a:endParaRPr lang="sv-SE" sz="900" dirty="0">
              <a:effectLst/>
              <a:ea typeface="Calibri" panose="020F0502020204030204" pitchFamily="34" charset="0"/>
              <a:cs typeface="Times New Roman" panose="02020603050405020304" pitchFamily="18" charset="0"/>
            </a:endParaRPr>
          </a:p>
          <a:p>
            <a:endParaRPr lang="sv-SE" dirty="0"/>
          </a:p>
        </p:txBody>
      </p:sp>
      <p:sp>
        <p:nvSpPr>
          <p:cNvPr id="42" name="Platshållare för text 41">
            <a:extLst>
              <a:ext uri="{FF2B5EF4-FFF2-40B4-BE49-F238E27FC236}">
                <a16:creationId xmlns:a16="http://schemas.microsoft.com/office/drawing/2014/main" id="{1D1F074E-1599-44D0-904C-51B6AFFCBF2D}"/>
              </a:ext>
            </a:extLst>
          </p:cNvPr>
          <p:cNvSpPr>
            <a:spLocks noGrp="1"/>
          </p:cNvSpPr>
          <p:nvPr>
            <p:ph type="body" sz="quarter" idx="19"/>
          </p:nvPr>
        </p:nvSpPr>
        <p:spPr>
          <a:xfrm>
            <a:off x="7513178" y="2445426"/>
            <a:ext cx="2040714" cy="309309"/>
          </a:xfrm>
        </p:spPr>
        <p:txBody>
          <a:bodyPr/>
          <a:lstStyle/>
          <a:p>
            <a:r>
              <a:rPr lang="sv-SE" dirty="0"/>
              <a:t>Leverantörer </a:t>
            </a:r>
          </a:p>
        </p:txBody>
      </p:sp>
      <p:sp>
        <p:nvSpPr>
          <p:cNvPr id="22" name="Platshållare för text 21">
            <a:extLst>
              <a:ext uri="{FF2B5EF4-FFF2-40B4-BE49-F238E27FC236}">
                <a16:creationId xmlns:a16="http://schemas.microsoft.com/office/drawing/2014/main" id="{09F98FB2-3473-461D-A962-A25203F472F4}"/>
              </a:ext>
            </a:extLst>
          </p:cNvPr>
          <p:cNvSpPr>
            <a:spLocks noGrp="1"/>
          </p:cNvSpPr>
          <p:nvPr>
            <p:ph type="body" sz="quarter" idx="20"/>
          </p:nvPr>
        </p:nvSpPr>
        <p:spPr>
          <a:xfrm>
            <a:off x="7513178" y="2754768"/>
            <a:ext cx="2040714" cy="1018764"/>
          </a:xfrm>
        </p:spPr>
        <p:txBody>
          <a:bodyPr/>
          <a:lstStyle/>
          <a:p>
            <a:pPr marL="87313" indent="-87313">
              <a:buFont typeface="Arial" panose="020B0604020202020204" pitchFamily="34" charset="0"/>
              <a:buChar char="•"/>
            </a:pPr>
            <a:r>
              <a:rPr lang="sv-SE" sz="900" dirty="0" err="1">
                <a:cs typeface="Times New Roman" panose="02020603050405020304" pitchFamily="18" charset="0"/>
              </a:rPr>
              <a:t>Corima</a:t>
            </a:r>
            <a:r>
              <a:rPr lang="sv-SE" sz="900" dirty="0">
                <a:cs typeface="Times New Roman" panose="02020603050405020304" pitchFamily="18" charset="0"/>
              </a:rPr>
              <a:t> AB – delområde 5</a:t>
            </a:r>
          </a:p>
          <a:p>
            <a:pPr marL="87313" indent="-87313">
              <a:buFont typeface="Arial" panose="020B0604020202020204" pitchFamily="34" charset="0"/>
              <a:buChar char="•"/>
            </a:pPr>
            <a:r>
              <a:rPr lang="sv-SE" sz="900" dirty="0" err="1">
                <a:cs typeface="Times New Roman" panose="02020603050405020304" pitchFamily="18" charset="0"/>
              </a:rPr>
              <a:t>Lyreco</a:t>
            </a:r>
            <a:r>
              <a:rPr lang="sv-SE" sz="900" dirty="0">
                <a:cs typeface="Times New Roman" panose="02020603050405020304" pitchFamily="18" charset="0"/>
              </a:rPr>
              <a:t> Sverige AB - delområde 2, 3, 4 och 5</a:t>
            </a:r>
          </a:p>
          <a:p>
            <a:pPr marL="87313" indent="-87313">
              <a:buFont typeface="Arial" panose="020B0604020202020204" pitchFamily="34" charset="0"/>
              <a:buChar char="•"/>
            </a:pPr>
            <a:r>
              <a:rPr lang="sv-SE" sz="900" dirty="0" err="1">
                <a:cs typeface="Times New Roman" panose="02020603050405020304" pitchFamily="18" charset="0"/>
              </a:rPr>
              <a:t>Olsonic</a:t>
            </a:r>
            <a:r>
              <a:rPr lang="sv-SE" sz="900" dirty="0">
                <a:cs typeface="Times New Roman" panose="02020603050405020304" pitchFamily="18" charset="0"/>
              </a:rPr>
              <a:t> AB – delområde 5</a:t>
            </a:r>
          </a:p>
          <a:p>
            <a:pPr marL="87313" indent="-87313">
              <a:buFont typeface="Arial" panose="020B0604020202020204" pitchFamily="34" charset="0"/>
              <a:buChar char="•"/>
            </a:pPr>
            <a:r>
              <a:rPr lang="sv-SE" sz="900" dirty="0">
                <a:cs typeface="Times New Roman" panose="02020603050405020304" pitchFamily="18" charset="0"/>
              </a:rPr>
              <a:t>Perfect Print Sverige AB – delområde 4</a:t>
            </a:r>
          </a:p>
          <a:p>
            <a:endParaRPr lang="sv-SE" dirty="0"/>
          </a:p>
        </p:txBody>
      </p:sp>
      <p:sp>
        <p:nvSpPr>
          <p:cNvPr id="44" name="Platshållare för text 43">
            <a:extLst>
              <a:ext uri="{FF2B5EF4-FFF2-40B4-BE49-F238E27FC236}">
                <a16:creationId xmlns:a16="http://schemas.microsoft.com/office/drawing/2014/main" id="{1C719202-A229-465C-81CE-37313F34C269}"/>
              </a:ext>
            </a:extLst>
          </p:cNvPr>
          <p:cNvSpPr>
            <a:spLocks noGrp="1"/>
          </p:cNvSpPr>
          <p:nvPr>
            <p:ph type="body" sz="quarter" idx="21"/>
          </p:nvPr>
        </p:nvSpPr>
        <p:spPr>
          <a:xfrm>
            <a:off x="7505522" y="3773532"/>
            <a:ext cx="2040714" cy="309309"/>
          </a:xfrm>
        </p:spPr>
        <p:txBody>
          <a:bodyPr/>
          <a:lstStyle/>
          <a:p>
            <a:r>
              <a:rPr lang="sv-SE" dirty="0"/>
              <a:t>Pris och sortiment</a:t>
            </a:r>
          </a:p>
        </p:txBody>
      </p:sp>
      <p:sp>
        <p:nvSpPr>
          <p:cNvPr id="23" name="Platshållare för text 22">
            <a:extLst>
              <a:ext uri="{FF2B5EF4-FFF2-40B4-BE49-F238E27FC236}">
                <a16:creationId xmlns:a16="http://schemas.microsoft.com/office/drawing/2014/main" id="{AB700810-63FD-420D-9196-451E6678ECC2}"/>
              </a:ext>
            </a:extLst>
          </p:cNvPr>
          <p:cNvSpPr>
            <a:spLocks noGrp="1"/>
          </p:cNvSpPr>
          <p:nvPr>
            <p:ph type="body" sz="quarter" idx="22"/>
          </p:nvPr>
        </p:nvSpPr>
        <p:spPr>
          <a:xfrm>
            <a:off x="7505523" y="4082618"/>
            <a:ext cx="2040713" cy="2191661"/>
          </a:xfrm>
        </p:spPr>
        <p:txBody>
          <a:bodyPr/>
          <a:lstStyle/>
          <a:p>
            <a:pPr marL="0" indent="0">
              <a:buNone/>
            </a:pPr>
            <a:r>
              <a:rPr lang="sv-SE" sz="800" dirty="0">
                <a:effectLst/>
                <a:ea typeface="Calibri" panose="020F0502020204030204" pitchFamily="34" charset="0"/>
                <a:cs typeface="Times New Roman" panose="02020603050405020304" pitchFamily="18" charset="0"/>
              </a:rPr>
              <a:t>Rangordningen anges i ( ) samt särskild fördelningsnyckel (fördelningsnyckel ) anges vid respektive leverantörs prislista.</a:t>
            </a:r>
            <a:endParaRPr lang="sv-SE" dirty="0">
              <a:effectLst/>
              <a:ea typeface="Calibri" panose="020F0502020204030204" pitchFamily="34" charset="0"/>
              <a:cs typeface="Times New Roman" panose="02020603050405020304" pitchFamily="18" charset="0"/>
            </a:endParaRPr>
          </a:p>
          <a:p>
            <a:r>
              <a:rPr lang="sv-SE" sz="900" dirty="0" err="1">
                <a:effectLst/>
                <a:ea typeface="Calibri" panose="020F0502020204030204" pitchFamily="34" charset="0"/>
                <a:cs typeface="Times New Roman" panose="02020603050405020304" pitchFamily="18" charset="0"/>
              </a:rPr>
              <a:t>Corima</a:t>
            </a:r>
            <a:r>
              <a:rPr lang="sv-SE" sz="900" dirty="0">
                <a:effectLst/>
                <a:ea typeface="Calibri" panose="020F0502020204030204" pitchFamily="34" charset="0"/>
                <a:cs typeface="Times New Roman" panose="02020603050405020304" pitchFamily="18" charset="0"/>
              </a:rPr>
              <a:t> AB Bilaga 04 (fördelningsnyckel) – Prislista</a:t>
            </a:r>
          </a:p>
          <a:p>
            <a:pPr marL="0" indent="0">
              <a:buNone/>
            </a:pPr>
            <a:endParaRPr lang="sv-SE" sz="900" dirty="0">
              <a:ea typeface="Calibri" panose="020F0502020204030204" pitchFamily="34" charset="0"/>
              <a:cs typeface="Times New Roman" panose="02020603050405020304" pitchFamily="18" charset="0"/>
            </a:endParaRPr>
          </a:p>
          <a:p>
            <a:r>
              <a:rPr lang="sv-SE" sz="900" dirty="0" err="1">
                <a:ea typeface="Calibri" panose="020F0502020204030204" pitchFamily="34" charset="0"/>
                <a:cs typeface="Times New Roman" panose="02020603050405020304" pitchFamily="18" charset="0"/>
              </a:rPr>
              <a:t>Lyreco</a:t>
            </a:r>
            <a:r>
              <a:rPr lang="sv-SE" sz="900" dirty="0">
                <a:ea typeface="Calibri" panose="020F0502020204030204" pitchFamily="34" charset="0"/>
                <a:cs typeface="Times New Roman" panose="02020603050405020304" pitchFamily="18" charset="0"/>
              </a:rPr>
              <a:t> Sverige AB, Bilaga 04, 05, 06 (2) och 07 (fördelningsnyckel) – Prislista</a:t>
            </a:r>
          </a:p>
          <a:p>
            <a:pPr marL="0" indent="0">
              <a:buNone/>
            </a:pPr>
            <a:endParaRPr lang="sv-SE" sz="900" dirty="0">
              <a:ea typeface="Calibri" panose="020F0502020204030204" pitchFamily="34" charset="0"/>
              <a:cs typeface="Times New Roman" panose="02020603050405020304" pitchFamily="18" charset="0"/>
            </a:endParaRPr>
          </a:p>
          <a:p>
            <a:r>
              <a:rPr lang="sv-SE" sz="900" dirty="0" err="1">
                <a:ea typeface="Calibri" panose="020F0502020204030204" pitchFamily="34" charset="0"/>
                <a:cs typeface="Times New Roman" panose="02020603050405020304" pitchFamily="18" charset="0"/>
              </a:rPr>
              <a:t>Olsonic</a:t>
            </a:r>
            <a:r>
              <a:rPr lang="sv-SE" sz="900" dirty="0">
                <a:ea typeface="Calibri" panose="020F0502020204030204" pitchFamily="34" charset="0"/>
                <a:cs typeface="Times New Roman" panose="02020603050405020304" pitchFamily="18" charset="0"/>
              </a:rPr>
              <a:t> AB Bilaga 04 (fördelningsnyckel)- Prislista</a:t>
            </a:r>
          </a:p>
          <a:p>
            <a:pPr marL="0" indent="0">
              <a:buNone/>
            </a:pPr>
            <a:endParaRPr lang="sv-SE" sz="900" dirty="0">
              <a:effectLst/>
              <a:ea typeface="Calibri" panose="020F0502020204030204" pitchFamily="34" charset="0"/>
              <a:cs typeface="Times New Roman" panose="02020603050405020304" pitchFamily="18" charset="0"/>
            </a:endParaRPr>
          </a:p>
          <a:p>
            <a:r>
              <a:rPr lang="sv-SE" sz="900" dirty="0" err="1">
                <a:effectLst/>
                <a:ea typeface="Calibri" panose="020F0502020204030204" pitchFamily="34" charset="0"/>
                <a:cs typeface="Times New Roman" panose="02020603050405020304" pitchFamily="18" charset="0"/>
              </a:rPr>
              <a:t>Perfect</a:t>
            </a:r>
            <a:r>
              <a:rPr lang="sv-SE" sz="900" dirty="0">
                <a:effectLst/>
                <a:ea typeface="Calibri" panose="020F0502020204030204" pitchFamily="34" charset="0"/>
                <a:cs typeface="Times New Roman" panose="02020603050405020304" pitchFamily="18" charset="0"/>
              </a:rPr>
              <a:t> Print Sverige AB -Bilaga 04 -  Prislista (1)</a:t>
            </a:r>
            <a:endParaRPr lang="sv-SE" sz="900" dirty="0"/>
          </a:p>
        </p:txBody>
      </p:sp>
      <p:sp>
        <p:nvSpPr>
          <p:cNvPr id="48" name="Platshållare för text 47">
            <a:extLst>
              <a:ext uri="{FF2B5EF4-FFF2-40B4-BE49-F238E27FC236}">
                <a16:creationId xmlns:a16="http://schemas.microsoft.com/office/drawing/2014/main" id="{BEB1CE12-2113-4DFA-9A2F-235E68C596D9}"/>
              </a:ext>
            </a:extLst>
          </p:cNvPr>
          <p:cNvSpPr>
            <a:spLocks noGrp="1"/>
          </p:cNvSpPr>
          <p:nvPr>
            <p:ph type="body" sz="quarter" idx="25"/>
          </p:nvPr>
        </p:nvSpPr>
        <p:spPr>
          <a:xfrm>
            <a:off x="9704089" y="1684339"/>
            <a:ext cx="2243089" cy="259137"/>
          </a:xfrm>
        </p:spPr>
        <p:txBody>
          <a:bodyPr/>
          <a:lstStyle/>
          <a:p>
            <a:r>
              <a:rPr lang="sv-SE" dirty="0"/>
              <a:t>Leveransvillkor</a:t>
            </a:r>
          </a:p>
        </p:txBody>
      </p:sp>
      <p:sp>
        <p:nvSpPr>
          <p:cNvPr id="25" name="Platshållare för text 24">
            <a:extLst>
              <a:ext uri="{FF2B5EF4-FFF2-40B4-BE49-F238E27FC236}">
                <a16:creationId xmlns:a16="http://schemas.microsoft.com/office/drawing/2014/main" id="{2E670408-143D-4E4A-A77C-640710135AFC}"/>
              </a:ext>
            </a:extLst>
          </p:cNvPr>
          <p:cNvSpPr>
            <a:spLocks noGrp="1"/>
          </p:cNvSpPr>
          <p:nvPr>
            <p:ph type="body" sz="quarter" idx="26"/>
          </p:nvPr>
        </p:nvSpPr>
        <p:spPr>
          <a:xfrm>
            <a:off x="9704090" y="1935300"/>
            <a:ext cx="2243087" cy="2849554"/>
          </a:xfrm>
        </p:spPr>
        <p:txBody>
          <a:bodyPr/>
          <a:lstStyle/>
          <a:p>
            <a:r>
              <a:rPr lang="sv-SE" sz="900" dirty="0">
                <a:effectLst/>
                <a:ea typeface="Calibri" panose="020F0502020204030204" pitchFamily="34" charset="0"/>
                <a:cs typeface="Times New Roman" panose="02020603050405020304" pitchFamily="18" charset="0"/>
              </a:rPr>
              <a:t>Löpande leveranser – senast inom 5 arbetsdagar</a:t>
            </a:r>
          </a:p>
          <a:p>
            <a:r>
              <a:rPr lang="sv-SE" sz="900" dirty="0">
                <a:effectLst/>
                <a:ea typeface="Calibri" panose="020F0502020204030204" pitchFamily="34" charset="0"/>
                <a:cs typeface="Times New Roman" panose="02020603050405020304" pitchFamily="18" charset="0"/>
              </a:rPr>
              <a:t>DDP, </a:t>
            </a:r>
            <a:r>
              <a:rPr lang="sv-SE" sz="900" dirty="0" err="1">
                <a:effectLst/>
                <a:ea typeface="Calibri" panose="020F0502020204030204" pitchFamily="34" charset="0"/>
                <a:cs typeface="Times New Roman" panose="02020603050405020304" pitchFamily="18" charset="0"/>
              </a:rPr>
              <a:t>Incoterms</a:t>
            </a:r>
            <a:r>
              <a:rPr lang="sv-SE" sz="900" dirty="0">
                <a:effectLst/>
                <a:ea typeface="Calibri" panose="020F0502020204030204" pitchFamily="34" charset="0"/>
                <a:cs typeface="Times New Roman" panose="02020603050405020304" pitchFamily="18" charset="0"/>
              </a:rPr>
              <a:t> 2020. Leverantören står för alla risker och kostnader fram till att godset finns tillgängliga på den angivna platsen. Leverantören står äve</a:t>
            </a:r>
            <a:r>
              <a:rPr lang="sv-SE" sz="900" dirty="0">
                <a:ea typeface="Calibri" panose="020F0502020204030204" pitchFamily="34" charset="0"/>
                <a:cs typeface="Times New Roman" panose="02020603050405020304" pitchFamily="18" charset="0"/>
              </a:rPr>
              <a:t>n för importklarering. </a:t>
            </a:r>
          </a:p>
          <a:p>
            <a:r>
              <a:rPr lang="sv-SE" sz="900" dirty="0">
                <a:effectLst/>
                <a:ea typeface="Calibri" panose="020F0502020204030204" pitchFamily="34" charset="0"/>
                <a:cs typeface="Times New Roman" panose="02020603050405020304" pitchFamily="18" charset="0"/>
              </a:rPr>
              <a:t>Följesede</a:t>
            </a:r>
            <a:r>
              <a:rPr lang="sv-SE" sz="900" dirty="0">
                <a:ea typeface="Calibri" panose="020F0502020204030204" pitchFamily="34" charset="0"/>
                <a:cs typeface="Times New Roman" panose="02020603050405020304" pitchFamily="18" charset="0"/>
              </a:rPr>
              <a:t>l med information om varor, artikelnummer, beställd kvantitet och levererad kvantitet ska medfölja varje varuleverans </a:t>
            </a:r>
          </a:p>
          <a:p>
            <a:r>
              <a:rPr lang="sv-SE" sz="900" dirty="0">
                <a:ea typeface="Calibri" panose="020F0502020204030204" pitchFamily="34" charset="0"/>
                <a:cs typeface="Times New Roman" panose="02020603050405020304" pitchFamily="18" charset="0"/>
              </a:rPr>
              <a:t>Fasta leveransdagar</a:t>
            </a:r>
          </a:p>
          <a:p>
            <a:r>
              <a:rPr lang="sv-SE" sz="900" dirty="0">
                <a:effectLst/>
                <a:ea typeface="Calibri" panose="020F0502020204030204" pitchFamily="34" charset="0"/>
                <a:cs typeface="Times New Roman" panose="02020603050405020304" pitchFamily="18" charset="0"/>
              </a:rPr>
              <a:t>Expressleverans max 400 SEK</a:t>
            </a:r>
          </a:p>
          <a:p>
            <a:r>
              <a:rPr lang="sv-SE" sz="900" dirty="0">
                <a:ea typeface="Calibri" panose="020F0502020204030204" pitchFamily="34" charset="0"/>
                <a:cs typeface="Times New Roman" panose="02020603050405020304" pitchFamily="18" charset="0"/>
              </a:rPr>
              <a:t>Utökad leveranstjänst max 175 SEK per påbörjad kvart</a:t>
            </a:r>
          </a:p>
          <a:p>
            <a:r>
              <a:rPr lang="sv-SE" sz="900" dirty="0">
                <a:ea typeface="Calibri" panose="020F0502020204030204" pitchFamily="34" charset="0"/>
                <a:cs typeface="Times New Roman" panose="02020603050405020304" pitchFamily="18" charset="0"/>
              </a:rPr>
              <a:t>Småorderavgift 125 SEK om beställningsvärdet understiger 250 SEK, e</a:t>
            </a:r>
            <a:r>
              <a:rPr lang="sv-SE" sz="900" dirty="0">
                <a:effectLst/>
                <a:ea typeface="Calibri" panose="020F0502020204030204" pitchFamily="34" charset="0"/>
                <a:cs typeface="Times New Roman" panose="02020603050405020304" pitchFamily="18" charset="0"/>
              </a:rPr>
              <a:t>xklusive mervärdesskatt</a:t>
            </a:r>
          </a:p>
          <a:p>
            <a:r>
              <a:rPr lang="sv-SE" sz="900" dirty="0"/>
              <a:t>Leverantören ska medverka till samordnad varudistribution</a:t>
            </a:r>
            <a:endParaRPr lang="sv-SE" sz="900" dirty="0">
              <a:effectLst/>
              <a:ea typeface="Calibri" panose="020F0502020204030204" pitchFamily="34" charset="0"/>
              <a:cs typeface="Times New Roman" panose="02020603050405020304" pitchFamily="18" charset="0"/>
            </a:endParaRPr>
          </a:p>
          <a:p>
            <a:endParaRPr lang="sv-SE" sz="900" dirty="0">
              <a:effectLst/>
              <a:ea typeface="Calibri" panose="020F0502020204030204" pitchFamily="34" charset="0"/>
              <a:cs typeface="Times New Roman" panose="02020603050405020304" pitchFamily="18" charset="0"/>
            </a:endParaRPr>
          </a:p>
          <a:p>
            <a:endParaRPr lang="sv-SE" dirty="0">
              <a:latin typeface="Corbel" panose="020B0503020204020204" pitchFamily="34" charset="0"/>
              <a:ea typeface="Calibri" panose="020F0502020204030204" pitchFamily="34" charset="0"/>
              <a:cs typeface="Times New Roman" panose="02020603050405020304" pitchFamily="18" charset="0"/>
            </a:endParaRPr>
          </a:p>
          <a:p>
            <a:endParaRPr lang="sv-SE" dirty="0">
              <a:effectLst/>
              <a:latin typeface="Corbel" panose="020B0503020204020204" pitchFamily="34" charset="0"/>
              <a:ea typeface="Calibri" panose="020F0502020204030204" pitchFamily="34" charset="0"/>
              <a:cs typeface="Times New Roman" panose="02020603050405020304" pitchFamily="18" charset="0"/>
            </a:endParaRPr>
          </a:p>
          <a:p>
            <a:endParaRPr lang="sv-SE" dirty="0"/>
          </a:p>
        </p:txBody>
      </p:sp>
      <p:pic>
        <p:nvPicPr>
          <p:cNvPr id="28" name="Bild 67">
            <a:extLst>
              <a:ext uri="{FF2B5EF4-FFF2-40B4-BE49-F238E27FC236}">
                <a16:creationId xmlns:a16="http://schemas.microsoft.com/office/drawing/2014/main" id="{0F4504B1-84E4-4D87-AEE9-ED0B57F848D9}"/>
              </a:ext>
            </a:extLst>
          </p:cNvPr>
          <p:cNvPicPr>
            <a:picLocks noGrp="1" noChangeAspect="1"/>
          </p:cNvPicPr>
          <p:nvPr>
            <p:ph type="pic" sz="quarter" idx="40"/>
          </p:nvPr>
        </p:nvPicPr>
        <p:blipFill>
          <a:blip r:embed="rId2">
            <a:extLst>
              <a:ext uri="{96DAC541-7B7A-43D3-8B79-37D633B846F1}">
                <asvg:svgBlip xmlns:asvg="http://schemas.microsoft.com/office/drawing/2016/SVG/main" r:embed="rId3"/>
              </a:ext>
            </a:extLst>
          </a:blip>
          <a:srcRect l="88" r="88"/>
          <a:stretch>
            <a:fillRect/>
          </a:stretch>
        </p:blipFill>
        <p:spPr>
          <a:prstGeom prst="rect">
            <a:avLst/>
          </a:prstGeom>
        </p:spPr>
      </p:pic>
    </p:spTree>
    <p:extLst>
      <p:ext uri="{BB962C8B-B14F-4D97-AF65-F5344CB8AC3E}">
        <p14:creationId xmlns:p14="http://schemas.microsoft.com/office/powerpoint/2010/main" val="1440492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98C4BFFA-5C9C-45B9-8DA4-C2C0EA70D2B2}"/>
              </a:ext>
            </a:extLst>
          </p:cNvPr>
          <p:cNvSpPr>
            <a:spLocks noGrp="1"/>
          </p:cNvSpPr>
          <p:nvPr>
            <p:ph type="body" sz="quarter" idx="15"/>
          </p:nvPr>
        </p:nvSpPr>
        <p:spPr>
          <a:xfrm>
            <a:off x="435775" y="1450406"/>
            <a:ext cx="4680000" cy="309309"/>
          </a:xfrm>
        </p:spPr>
        <p:txBody>
          <a:bodyPr/>
          <a:lstStyle/>
          <a:p>
            <a:r>
              <a:rPr lang="sv-SE" dirty="0"/>
              <a:t>Omfattning</a:t>
            </a:r>
          </a:p>
        </p:txBody>
      </p:sp>
      <p:sp>
        <p:nvSpPr>
          <p:cNvPr id="8" name="Platshållare för text 7">
            <a:extLst>
              <a:ext uri="{FF2B5EF4-FFF2-40B4-BE49-F238E27FC236}">
                <a16:creationId xmlns:a16="http://schemas.microsoft.com/office/drawing/2014/main" id="{1D0B2195-1754-4B54-8F0E-D28F6BD9FCBE}"/>
              </a:ext>
            </a:extLst>
          </p:cNvPr>
          <p:cNvSpPr>
            <a:spLocks noGrp="1"/>
          </p:cNvSpPr>
          <p:nvPr>
            <p:ph type="body" sz="quarter" idx="16"/>
          </p:nvPr>
        </p:nvSpPr>
        <p:spPr>
          <a:xfrm>
            <a:off x="435775" y="1791320"/>
            <a:ext cx="4616621" cy="2173680"/>
          </a:xfrm>
        </p:spPr>
        <p:txBody>
          <a:bodyPr/>
          <a:lstStyle/>
          <a:p>
            <a:pPr marL="0" indent="0">
              <a:buNone/>
            </a:pPr>
            <a:r>
              <a:rPr lang="sv-SE" sz="900" dirty="0"/>
              <a:t>Ramavtalet omfattar material för kontor och skola, skriv- och räknehäften, standardtillbehör till datorer och skrivare samt ergonomiska tillbehör. </a:t>
            </a:r>
          </a:p>
          <a:p>
            <a:pPr marL="0" indent="0">
              <a:buNone/>
            </a:pPr>
            <a:endParaRPr lang="sv-SE" sz="900" dirty="0"/>
          </a:p>
          <a:p>
            <a:pPr marL="0" indent="0">
              <a:buNone/>
            </a:pPr>
            <a:r>
              <a:rPr lang="sv-SE" sz="900" dirty="0"/>
              <a:t>Leverantörerna erbjuder ett brett urval artiklar inom respektive delområde och tillgodoser olika behov och målgrupper.  </a:t>
            </a:r>
          </a:p>
          <a:p>
            <a:pPr marL="0" indent="0">
              <a:buNone/>
            </a:pPr>
            <a:endParaRPr lang="sv-SE" sz="900" dirty="0"/>
          </a:p>
          <a:p>
            <a:r>
              <a:rPr lang="sv-SE" sz="900" dirty="0"/>
              <a:t>Delområde 2 och 3  – Material för kontor och skola innehåller pennor, korrigering och linjal, skrivbordstillbehör såsom hålslag, pennställ mm, saxar, lim och fästmaterial, pärmar och sortering, papper, block och blanketter, planeringstillbehör, skolmaterial, skriv och räknehäften för skola samt batterier.  </a:t>
            </a:r>
          </a:p>
          <a:p>
            <a:pPr marL="0" indent="0">
              <a:buNone/>
            </a:pPr>
            <a:endParaRPr lang="sv-SE" sz="900" dirty="0"/>
          </a:p>
          <a:p>
            <a:r>
              <a:rPr lang="sv-SE" sz="900" dirty="0"/>
              <a:t>Delområde 4 – Standardtillbehör till datorer och skrivare innehåller datortillbehör, skrivartillbehör såsom tonerkassetter och bläckpatroner</a:t>
            </a:r>
          </a:p>
          <a:p>
            <a:endParaRPr lang="sv-SE" sz="900" dirty="0"/>
          </a:p>
          <a:p>
            <a:r>
              <a:rPr lang="sv-SE" sz="900" dirty="0"/>
              <a:t>Delområde 5 - Ergonomiska tillbehör. </a:t>
            </a:r>
          </a:p>
          <a:p>
            <a:pPr marL="0" indent="0">
              <a:buNone/>
            </a:pPr>
            <a:endParaRPr lang="sv-SE" sz="1050" dirty="0">
              <a:latin typeface="Calibri" panose="020F0502020204030204" pitchFamily="34" charset="0"/>
              <a:ea typeface="Calibri" panose="020F0502020204030204" pitchFamily="34" charset="0"/>
              <a:cs typeface="Times New Roman" panose="02020603050405020304" pitchFamily="18" charset="0"/>
            </a:endParaRPr>
          </a:p>
          <a:p>
            <a:endParaRPr lang="sv-SE"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sz="1050" dirty="0">
              <a:latin typeface="Calibri" panose="020F0502020204030204" pitchFamily="34" charset="0"/>
              <a:ea typeface="Calibri" panose="020F0502020204030204" pitchFamily="34" charset="0"/>
              <a:cs typeface="Times New Roman" panose="02020603050405020304" pitchFamily="18" charset="0"/>
            </a:endParaRPr>
          </a:p>
          <a:p>
            <a:endParaRPr lang="sv-SE"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sz="1050" dirty="0"/>
          </a:p>
          <a:p>
            <a:endParaRPr lang="sv-SE" dirty="0"/>
          </a:p>
          <a:p>
            <a:endParaRPr lang="sv-SE" dirty="0"/>
          </a:p>
        </p:txBody>
      </p:sp>
      <p:sp>
        <p:nvSpPr>
          <p:cNvPr id="9" name="Platshållare för text 8">
            <a:extLst>
              <a:ext uri="{FF2B5EF4-FFF2-40B4-BE49-F238E27FC236}">
                <a16:creationId xmlns:a16="http://schemas.microsoft.com/office/drawing/2014/main" id="{5C6A81D6-25BC-498B-9656-0E853C9E8594}"/>
              </a:ext>
            </a:extLst>
          </p:cNvPr>
          <p:cNvSpPr>
            <a:spLocks noGrp="1"/>
          </p:cNvSpPr>
          <p:nvPr>
            <p:ph type="body" sz="quarter" idx="20"/>
          </p:nvPr>
        </p:nvSpPr>
        <p:spPr>
          <a:xfrm>
            <a:off x="445465" y="4304615"/>
            <a:ext cx="4606928" cy="1679072"/>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900" b="0" i="0" u="none" strike="noStrike" cap="none" normalizeH="0" baseline="0" dirty="0">
              <a:ln>
                <a:noFill/>
              </a:ln>
              <a:solidFill>
                <a:schemeClr val="tx1"/>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None/>
              <a:tabLst/>
            </a:pPr>
            <a:r>
              <a:rPr lang="sv-SE" sz="900" dirty="0"/>
              <a:t>Adda Inköpscentral genomför flera typer av revisioner under ett ramavtals löptid.</a:t>
            </a:r>
          </a:p>
          <a:p>
            <a:pPr marL="0" marR="0" lvl="0" indent="0" algn="l" defTabSz="914400" rtl="0" eaLnBrk="0" fontAlgn="base" latinLnBrk="0" hangingPunct="0">
              <a:lnSpc>
                <a:spcPct val="100000"/>
              </a:lnSpc>
              <a:spcBef>
                <a:spcPct val="0"/>
              </a:spcBef>
              <a:spcAft>
                <a:spcPct val="0"/>
              </a:spcAft>
              <a:buClrTx/>
              <a:buSzTx/>
              <a:buFontTx/>
              <a:buChar char="•"/>
              <a:tabLst/>
            </a:pPr>
            <a:endParaRPr lang="sv-SE" sz="900" dirty="0"/>
          </a:p>
          <a:p>
            <a:pPr marL="0" marR="0" lvl="0" indent="0" algn="l" defTabSz="914400" rtl="0" eaLnBrk="0" fontAlgn="base" latinLnBrk="0" hangingPunct="0">
              <a:lnSpc>
                <a:spcPct val="100000"/>
              </a:lnSpc>
              <a:spcBef>
                <a:spcPct val="0"/>
              </a:spcBef>
              <a:spcAft>
                <a:spcPct val="0"/>
              </a:spcAft>
              <a:buClrTx/>
              <a:buSzTx/>
              <a:buNone/>
              <a:tabLst/>
            </a:pPr>
            <a:r>
              <a:rPr lang="sv-SE" sz="900" dirty="0"/>
              <a:t>Följande revisioner inom olika områden kan genomföras för det enskilda ramavtalet; </a:t>
            </a:r>
          </a:p>
          <a:p>
            <a:pPr marL="0" marR="0" lvl="0" indent="0" algn="l" defTabSz="914400" rtl="0" eaLnBrk="0" fontAlgn="base" latinLnBrk="0" hangingPunct="0">
              <a:lnSpc>
                <a:spcPct val="100000"/>
              </a:lnSpc>
              <a:spcBef>
                <a:spcPct val="0"/>
              </a:spcBef>
              <a:spcAft>
                <a:spcPct val="0"/>
              </a:spcAft>
              <a:buClrTx/>
              <a:buSzTx/>
              <a:buNone/>
              <a:tabLst/>
            </a:pPr>
            <a:endParaRPr lang="sv-SE" sz="900" dirty="0"/>
          </a:p>
          <a:p>
            <a:pPr marL="171450" marR="0" lvl="0" indent="-171450" fontAlgn="base">
              <a:spcAft>
                <a:spcPct val="0"/>
              </a:spcAft>
              <a:buSzTx/>
              <a:buFont typeface="Arial" panose="020B0604020202020204" pitchFamily="34" charset="0"/>
              <a:buChar char="•"/>
              <a:tabLst/>
            </a:pPr>
            <a:r>
              <a:rPr lang="sv-SE" sz="900" dirty="0"/>
              <a:t>Ekonomisk redovision</a:t>
            </a:r>
          </a:p>
          <a:p>
            <a:pPr marL="171450" marR="0" lvl="0" indent="-171450" fontAlgn="base">
              <a:spcAft>
                <a:spcPct val="0"/>
              </a:spcAft>
              <a:buSzTx/>
              <a:buFont typeface="Arial" panose="020B0604020202020204" pitchFamily="34" charset="0"/>
              <a:buChar char="•"/>
              <a:tabLst/>
            </a:pPr>
            <a:r>
              <a:rPr lang="sv-SE" sz="900" dirty="0"/>
              <a:t>Etiska och sociala krav</a:t>
            </a:r>
          </a:p>
          <a:p>
            <a:pPr marL="171450" marR="0" lvl="0" indent="-171450" fontAlgn="base">
              <a:spcAft>
                <a:spcPct val="0"/>
              </a:spcAft>
              <a:buSzTx/>
              <a:buFont typeface="Arial" panose="020B0604020202020204" pitchFamily="34" charset="0"/>
              <a:buChar char="•"/>
              <a:tabLst/>
            </a:pPr>
            <a:r>
              <a:rPr lang="sv-SE" sz="900" dirty="0"/>
              <a:t>Hållbarhetskrav samt i vissa förekommande upphandlingar även </a:t>
            </a:r>
          </a:p>
          <a:p>
            <a:pPr marL="171450" marR="0" lvl="0" indent="-171450" fontAlgn="base">
              <a:spcAft>
                <a:spcPct val="0"/>
              </a:spcAft>
              <a:buSzTx/>
              <a:buFont typeface="Arial" panose="020B0604020202020204" pitchFamily="34" charset="0"/>
              <a:buChar char="•"/>
              <a:tabLst/>
            </a:pPr>
            <a:r>
              <a:rPr lang="sv-SE" sz="900" dirty="0"/>
              <a:t>Arbetsrättsliga villkor.</a:t>
            </a:r>
          </a:p>
        </p:txBody>
      </p:sp>
      <p:sp>
        <p:nvSpPr>
          <p:cNvPr id="33" name="Platshållare för text 32">
            <a:extLst>
              <a:ext uri="{FF2B5EF4-FFF2-40B4-BE49-F238E27FC236}">
                <a16:creationId xmlns:a16="http://schemas.microsoft.com/office/drawing/2014/main" id="{34D21C94-6C90-4283-A6FD-413B41F62A2D}"/>
              </a:ext>
            </a:extLst>
          </p:cNvPr>
          <p:cNvSpPr>
            <a:spLocks noGrp="1"/>
          </p:cNvSpPr>
          <p:nvPr>
            <p:ph type="body" sz="quarter" idx="21"/>
          </p:nvPr>
        </p:nvSpPr>
        <p:spPr>
          <a:xfrm>
            <a:off x="5516223" y="1450406"/>
            <a:ext cx="4680000" cy="309309"/>
          </a:xfrm>
        </p:spPr>
        <p:txBody>
          <a:bodyPr/>
          <a:lstStyle/>
          <a:p>
            <a:r>
              <a:rPr lang="sv-SE" dirty="0"/>
              <a:t>Fördjupning</a:t>
            </a:r>
          </a:p>
        </p:txBody>
      </p:sp>
      <p:sp>
        <p:nvSpPr>
          <p:cNvPr id="10" name="Platshållare för text 9">
            <a:extLst>
              <a:ext uri="{FF2B5EF4-FFF2-40B4-BE49-F238E27FC236}">
                <a16:creationId xmlns:a16="http://schemas.microsoft.com/office/drawing/2014/main" id="{220CF050-7E44-4DEB-9D11-81BACEB557CE}"/>
              </a:ext>
            </a:extLst>
          </p:cNvPr>
          <p:cNvSpPr>
            <a:spLocks noGrp="1"/>
          </p:cNvSpPr>
          <p:nvPr>
            <p:ph type="body" sz="quarter" idx="22"/>
          </p:nvPr>
        </p:nvSpPr>
        <p:spPr>
          <a:xfrm>
            <a:off x="5516229" y="1772458"/>
            <a:ext cx="4679976" cy="2146335"/>
          </a:xfrm>
        </p:spPr>
        <p:txBody>
          <a:bodyPr/>
          <a:lstStyle/>
          <a:p>
            <a:pPr marL="171450" indent="-171450">
              <a:buFont typeface="Arial" panose="020B0604020202020204" pitchFamily="34" charset="0"/>
              <a:buChar char="•"/>
            </a:pPr>
            <a:r>
              <a:rPr lang="sv-SE" sz="900" dirty="0"/>
              <a:t>För detta ramavtalsområde har vi samarbetat med referensgrupp för att ställa relevanta krav inom de olika delområdena. Gruppen har representerats av personer från både kommun och region för att spegla det nationella behovet för det upphandlade sortimentet. </a:t>
            </a:r>
          </a:p>
          <a:p>
            <a:pPr marL="171450" indent="-171450">
              <a:buFont typeface="Arial" panose="020B0604020202020204" pitchFamily="34" charset="0"/>
              <a:buChar char="•"/>
            </a:pPr>
            <a:endParaRPr lang="sv-SE" sz="900" dirty="0"/>
          </a:p>
          <a:p>
            <a:pPr marL="171450" indent="-171450">
              <a:buFont typeface="Arial" panose="020B0604020202020204" pitchFamily="34" charset="0"/>
              <a:buChar char="•"/>
            </a:pPr>
            <a:r>
              <a:rPr lang="sv-SE" sz="900" dirty="0"/>
              <a:t>En stor vinst för dig i förhållande till tidigare ramavtal är att avtalet erbjuder ett bredare, behovsförankrat sortiment av kontors- och skolmaterial samt datortillbehör. </a:t>
            </a:r>
          </a:p>
          <a:p>
            <a:pPr marL="0" indent="0">
              <a:buNone/>
            </a:pPr>
            <a:endParaRPr lang="sv-SE" sz="900" dirty="0"/>
          </a:p>
          <a:p>
            <a:pPr marL="171450" indent="-171450">
              <a:buFont typeface="Arial" panose="020B0604020202020204" pitchFamily="34" charset="0"/>
              <a:buChar char="•"/>
            </a:pPr>
            <a:r>
              <a:rPr lang="sv-SE" sz="900" dirty="0"/>
              <a:t>E-handelskraven är också uppdaterade och det finns ett fördjupat avsnitt om förutsättningarna för e-handel. </a:t>
            </a:r>
          </a:p>
          <a:p>
            <a:pPr marL="171450" indent="-171450">
              <a:buFont typeface="Arial" panose="020B0604020202020204" pitchFamily="34" charset="0"/>
              <a:buChar char="•"/>
            </a:pPr>
            <a:endParaRPr lang="sv-SE" sz="900" dirty="0"/>
          </a:p>
          <a:p>
            <a:pPr marL="171450" indent="-171450">
              <a:buFont typeface="Arial" panose="020B0604020202020204" pitchFamily="34" charset="0"/>
              <a:buChar char="•"/>
            </a:pPr>
            <a:r>
              <a:rPr lang="sv-SE" sz="900" dirty="0"/>
              <a:t>Inom delområdena  finns olika avropsordningar  - Avrop från utsedd ramavtalsleverantör, rangordning och särskild fördelningsnyckel. </a:t>
            </a:r>
          </a:p>
          <a:p>
            <a:pPr marL="171450" indent="-171450">
              <a:buFont typeface="Arial" panose="020B0604020202020204" pitchFamily="34" charset="0"/>
              <a:buChar char="•"/>
            </a:pPr>
            <a:endParaRPr lang="sv-SE" sz="900" dirty="0"/>
          </a:p>
          <a:p>
            <a:pPr marL="171450" indent="-171450">
              <a:buFont typeface="Arial" panose="020B0604020202020204" pitchFamily="34" charset="0"/>
              <a:buChar char="•"/>
            </a:pPr>
            <a:r>
              <a:rPr lang="sv-SE" sz="900" dirty="0">
                <a:effectLst/>
                <a:ea typeface="Calibri" panose="020F0502020204030204" pitchFamily="34" charset="0"/>
                <a:cs typeface="Times New Roman" panose="02020603050405020304" pitchFamily="18" charset="0"/>
              </a:rPr>
              <a:t>Rangordningen anges i (1, 2 eller 3 ) samt särskild fördelningsnyckel (fördelningsnyckel ) anges vid respektive leverantörs </a:t>
            </a:r>
            <a:r>
              <a:rPr lang="sv-SE" sz="900" dirty="0" err="1">
                <a:effectLst/>
                <a:ea typeface="Calibri" panose="020F0502020204030204" pitchFamily="34" charset="0"/>
                <a:cs typeface="Times New Roman" panose="02020603050405020304" pitchFamily="18" charset="0"/>
              </a:rPr>
              <a:t>prisbilga</a:t>
            </a:r>
            <a:r>
              <a:rPr lang="sv-SE" sz="900" dirty="0">
                <a:effectLst/>
                <a:ea typeface="Calibri" panose="020F0502020204030204" pitchFamily="34" charset="0"/>
                <a:cs typeface="Times New Roman" panose="02020603050405020304" pitchFamily="18" charset="0"/>
              </a:rPr>
              <a:t>.</a:t>
            </a:r>
            <a:endParaRPr lang="sv-SE" sz="800" dirty="0">
              <a:effectLst/>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sv-SE" sz="900" dirty="0"/>
          </a:p>
          <a:p>
            <a:pPr marL="0" indent="0">
              <a:buNone/>
            </a:pPr>
            <a:endParaRPr lang="sv-SE" dirty="0"/>
          </a:p>
        </p:txBody>
      </p:sp>
      <p:sp>
        <p:nvSpPr>
          <p:cNvPr id="35" name="Platshållare för text 34">
            <a:extLst>
              <a:ext uri="{FF2B5EF4-FFF2-40B4-BE49-F238E27FC236}">
                <a16:creationId xmlns:a16="http://schemas.microsoft.com/office/drawing/2014/main" id="{D16410D6-B1E8-4CC7-BEC1-A549A55557EF}"/>
              </a:ext>
            </a:extLst>
          </p:cNvPr>
          <p:cNvSpPr>
            <a:spLocks noGrp="1"/>
          </p:cNvSpPr>
          <p:nvPr>
            <p:ph type="body" sz="quarter" idx="23"/>
          </p:nvPr>
        </p:nvSpPr>
        <p:spPr>
          <a:xfrm>
            <a:off x="5516223" y="3957050"/>
            <a:ext cx="4680000" cy="309309"/>
          </a:xfrm>
        </p:spPr>
        <p:txBody>
          <a:bodyPr/>
          <a:lstStyle/>
          <a:p>
            <a:r>
              <a:rPr lang="sv-SE" dirty="0"/>
              <a:t>Hållbarhet</a:t>
            </a:r>
          </a:p>
        </p:txBody>
      </p:sp>
      <p:sp>
        <p:nvSpPr>
          <p:cNvPr id="11" name="Platshållare för text 10">
            <a:extLst>
              <a:ext uri="{FF2B5EF4-FFF2-40B4-BE49-F238E27FC236}">
                <a16:creationId xmlns:a16="http://schemas.microsoft.com/office/drawing/2014/main" id="{416F554E-30DE-4C6D-B934-C36B42FDAAC6}"/>
              </a:ext>
            </a:extLst>
          </p:cNvPr>
          <p:cNvSpPr>
            <a:spLocks noGrp="1"/>
          </p:cNvSpPr>
          <p:nvPr>
            <p:ph type="body" sz="quarter" idx="24"/>
          </p:nvPr>
        </p:nvSpPr>
        <p:spPr>
          <a:xfrm>
            <a:off x="5516222" y="4304615"/>
            <a:ext cx="4679984" cy="1783233"/>
          </a:xfrm>
        </p:spPr>
        <p:txBody>
          <a:bodyPr/>
          <a:lstStyle/>
          <a:p>
            <a:pPr marL="0" indent="0">
              <a:buNone/>
            </a:pPr>
            <a:endParaRPr lang="sv-SE" sz="900" dirty="0"/>
          </a:p>
          <a:p>
            <a:pPr>
              <a:buFont typeface="Arial" panose="020B0604020202020204" pitchFamily="34" charset="0"/>
              <a:buChar char="•"/>
            </a:pPr>
            <a:r>
              <a:rPr lang="sv-SE" sz="900" dirty="0"/>
              <a:t>Vi har ställt krav på att leverantören verkar för och aktivt bidra till att nå det nationella målet om minskade utsläpp för inrikes transporter med minst 70 procent till år 2030 jämfört med 2010.</a:t>
            </a:r>
          </a:p>
          <a:p>
            <a:pPr marL="0" indent="0">
              <a:buNone/>
            </a:pPr>
            <a:r>
              <a:rPr lang="sv-SE" sz="900" dirty="0"/>
              <a:t> </a:t>
            </a:r>
          </a:p>
          <a:p>
            <a:pPr>
              <a:buFont typeface="Arial" panose="020B0604020202020204" pitchFamily="34" charset="0"/>
              <a:buChar char="•"/>
            </a:pPr>
            <a:r>
              <a:rPr lang="sv-SE" sz="900" dirty="0"/>
              <a:t>Leverantören ska, inom ramen för sitt systematiska miljöarbete, verka för och bidra till måluppfyllelsen genom att vid transporter inom uppdrag enligt ramavtalet välja det alternativ som har lägst klimatpåverkan. </a:t>
            </a:r>
          </a:p>
          <a:p>
            <a:pPr>
              <a:buFont typeface="Arial" panose="020B0604020202020204" pitchFamily="34" charset="0"/>
              <a:buChar char="•"/>
            </a:pPr>
            <a:endParaRPr lang="sv-SE" sz="900" dirty="0"/>
          </a:p>
          <a:p>
            <a:pPr>
              <a:buFont typeface="Arial" panose="020B0604020202020204" pitchFamily="34" charset="0"/>
              <a:buChar char="•"/>
            </a:pPr>
            <a:r>
              <a:rPr lang="sv-SE" sz="900" dirty="0"/>
              <a:t>Leverantören ska ha policy, mål och rutiner som beskriver hur transport av varor sker med lägsta möjliga klimatpåverkan samt kunna rapportera koldioxidutsläpp och fossilfria transporter. </a:t>
            </a:r>
          </a:p>
          <a:p>
            <a:pPr marL="0" indent="0">
              <a:buNone/>
            </a:pPr>
            <a:endParaRPr lang="sv-SE" sz="900" dirty="0"/>
          </a:p>
        </p:txBody>
      </p:sp>
      <p:sp>
        <p:nvSpPr>
          <p:cNvPr id="7" name="Rubrik 6">
            <a:extLst>
              <a:ext uri="{FF2B5EF4-FFF2-40B4-BE49-F238E27FC236}">
                <a16:creationId xmlns:a16="http://schemas.microsoft.com/office/drawing/2014/main" id="{8879CABA-694C-4401-BB70-6EBDB6E03A81}"/>
              </a:ext>
            </a:extLst>
          </p:cNvPr>
          <p:cNvSpPr>
            <a:spLocks noGrp="1"/>
          </p:cNvSpPr>
          <p:nvPr>
            <p:ph type="title"/>
          </p:nvPr>
        </p:nvSpPr>
        <p:spPr/>
        <p:txBody>
          <a:bodyPr/>
          <a:lstStyle/>
          <a:p>
            <a:r>
              <a:rPr lang="sv-SE" dirty="0"/>
              <a:t>Kontors- och skolmaterial samt datortillbehör 2022</a:t>
            </a:r>
          </a:p>
        </p:txBody>
      </p:sp>
      <p:sp>
        <p:nvSpPr>
          <p:cNvPr id="31" name="Platshållare för text 30">
            <a:extLst>
              <a:ext uri="{FF2B5EF4-FFF2-40B4-BE49-F238E27FC236}">
                <a16:creationId xmlns:a16="http://schemas.microsoft.com/office/drawing/2014/main" id="{7005B6E7-BBCA-4146-8EA9-DE68F1F6AEAB}"/>
              </a:ext>
            </a:extLst>
          </p:cNvPr>
          <p:cNvSpPr>
            <a:spLocks noGrp="1"/>
          </p:cNvSpPr>
          <p:nvPr>
            <p:ph type="body" sz="quarter" idx="17"/>
          </p:nvPr>
        </p:nvSpPr>
        <p:spPr>
          <a:xfrm>
            <a:off x="445465" y="3996605"/>
            <a:ext cx="4606931" cy="256664"/>
          </a:xfrm>
        </p:spPr>
        <p:txBody>
          <a:bodyPr/>
          <a:lstStyle/>
          <a:p>
            <a:r>
              <a:rPr lang="sv-SE" dirty="0"/>
              <a:t>Revision och uppföljning</a:t>
            </a:r>
          </a:p>
        </p:txBody>
      </p:sp>
      <p:pic>
        <p:nvPicPr>
          <p:cNvPr id="4" name="Platshållare för bild 3" descr="En bild som visar text, Teckensnitt, grön, skärmbild&#10;&#10;Automatiskt genererad beskrivning">
            <a:extLst>
              <a:ext uri="{FF2B5EF4-FFF2-40B4-BE49-F238E27FC236}">
                <a16:creationId xmlns:a16="http://schemas.microsoft.com/office/drawing/2014/main" id="{2D3F92BB-6965-A1AA-0A35-E0D6EFA16BF3}"/>
              </a:ext>
            </a:extLst>
          </p:cNvPr>
          <p:cNvPicPr>
            <a:picLocks noGrp="1" noChangeAspect="1"/>
          </p:cNvPicPr>
          <p:nvPr>
            <p:ph type="pic" sz="quarter" idx="25"/>
          </p:nvPr>
        </p:nvPicPr>
        <p:blipFill>
          <a:blip r:embed="rId2">
            <a:extLst>
              <a:ext uri="{28A0092B-C50C-407E-A947-70E740481C1C}">
                <a14:useLocalDpi xmlns:a14="http://schemas.microsoft.com/office/drawing/2010/main" val="0"/>
              </a:ext>
            </a:extLst>
          </a:blip>
          <a:srcRect/>
          <a:stretch>
            <a:fillRect/>
          </a:stretch>
        </p:blipFill>
        <p:spPr/>
      </p:pic>
      <p:pic>
        <p:nvPicPr>
          <p:cNvPr id="6" name="Platshållare för bild 5" descr="En bild som visar text, logotyp, Teckensnitt, Grafik&#10;&#10;Automatiskt genererad beskrivning">
            <a:extLst>
              <a:ext uri="{FF2B5EF4-FFF2-40B4-BE49-F238E27FC236}">
                <a16:creationId xmlns:a16="http://schemas.microsoft.com/office/drawing/2014/main" id="{679B4ECD-3608-1C69-8841-5EE59D3561DC}"/>
              </a:ext>
            </a:extLst>
          </p:cNvPr>
          <p:cNvPicPr>
            <a:picLocks noGrp="1" noChangeAspect="1"/>
          </p:cNvPicPr>
          <p:nvPr>
            <p:ph type="pic" sz="quarter" idx="26"/>
          </p:nvPr>
        </p:nvPicPr>
        <p:blipFill>
          <a:blip r:embed="rId3">
            <a:extLst>
              <a:ext uri="{28A0092B-C50C-407E-A947-70E740481C1C}">
                <a14:useLocalDpi xmlns:a14="http://schemas.microsoft.com/office/drawing/2010/main" val="0"/>
              </a:ext>
            </a:extLst>
          </a:blip>
          <a:srcRect/>
          <a:stretch>
            <a:fillRect/>
          </a:stretch>
        </p:blipFill>
        <p:spPr/>
      </p:pic>
      <p:pic>
        <p:nvPicPr>
          <p:cNvPr id="32" name="Platshållare för bild 31" descr="En bild som visar text, Teckensnitt, logotyp, Grafik&#10;&#10;Automatiskt genererad beskrivning">
            <a:extLst>
              <a:ext uri="{FF2B5EF4-FFF2-40B4-BE49-F238E27FC236}">
                <a16:creationId xmlns:a16="http://schemas.microsoft.com/office/drawing/2014/main" id="{CE7F41F8-BE06-F075-15C3-667CBC1CC987}"/>
              </a:ext>
            </a:extLst>
          </p:cNvPr>
          <p:cNvPicPr>
            <a:picLocks noGrp="1" noChangeAspect="1"/>
          </p:cNvPicPr>
          <p:nvPr>
            <p:ph type="pic" sz="quarter" idx="27"/>
          </p:nvPr>
        </p:nvPicPr>
        <p:blipFill>
          <a:blip r:embed="rId4">
            <a:extLst>
              <a:ext uri="{28A0092B-C50C-407E-A947-70E740481C1C}">
                <a14:useLocalDpi xmlns:a14="http://schemas.microsoft.com/office/drawing/2010/main" val="0"/>
              </a:ext>
            </a:extLst>
          </a:blip>
          <a:srcRect/>
          <a:stretch>
            <a:fillRect/>
          </a:stretch>
        </p:blipFill>
        <p:spPr/>
      </p:pic>
      <p:pic>
        <p:nvPicPr>
          <p:cNvPr id="36" name="Platshållare för bild 35" descr="En bild som visar text, Teckensnitt, logotyp, Grafik&#10;&#10;Automatiskt genererad beskrivning">
            <a:extLst>
              <a:ext uri="{FF2B5EF4-FFF2-40B4-BE49-F238E27FC236}">
                <a16:creationId xmlns:a16="http://schemas.microsoft.com/office/drawing/2014/main" id="{36F3C523-C7AC-66E5-E9B8-3DB6F12DFD07}"/>
              </a:ext>
            </a:extLst>
          </p:cNvPr>
          <p:cNvPicPr>
            <a:picLocks noGrp="1" noChangeAspect="1"/>
          </p:cNvPicPr>
          <p:nvPr>
            <p:ph type="pic" sz="quarter" idx="28"/>
          </p:nvPr>
        </p:nvPicPr>
        <p:blipFill>
          <a:blip r:embed="rId5">
            <a:extLst>
              <a:ext uri="{28A0092B-C50C-407E-A947-70E740481C1C}">
                <a14:useLocalDpi xmlns:a14="http://schemas.microsoft.com/office/drawing/2010/main" val="0"/>
              </a:ext>
            </a:extLst>
          </a:blip>
          <a:srcRect/>
          <a:stretch>
            <a:fillRect/>
          </a:stretch>
        </p:blipFill>
        <p:spPr/>
      </p:pic>
      <p:pic>
        <p:nvPicPr>
          <p:cNvPr id="44" name="Platshållare för bild 43" descr="En bild som visar text, fisk, Teckensnitt, Grafik&#10;&#10;Automatiskt genererad beskrivning">
            <a:extLst>
              <a:ext uri="{FF2B5EF4-FFF2-40B4-BE49-F238E27FC236}">
                <a16:creationId xmlns:a16="http://schemas.microsoft.com/office/drawing/2014/main" id="{6F7078BE-8672-DA03-8718-DD50EBBCE7E9}"/>
              </a:ext>
            </a:extLst>
          </p:cNvPr>
          <p:cNvPicPr>
            <a:picLocks noGrp="1" noChangeAspect="1"/>
          </p:cNvPicPr>
          <p:nvPr>
            <p:ph type="pic" sz="quarter" idx="30"/>
          </p:nvPr>
        </p:nvPicPr>
        <p:blipFill>
          <a:blip r:embed="rId6">
            <a:extLst>
              <a:ext uri="{28A0092B-C50C-407E-A947-70E740481C1C}">
                <a14:useLocalDpi xmlns:a14="http://schemas.microsoft.com/office/drawing/2010/main" val="0"/>
              </a:ext>
            </a:extLst>
          </a:blip>
          <a:srcRect/>
          <a:stretch>
            <a:fillRect/>
          </a:stretch>
        </p:blipFill>
        <p:spPr/>
      </p:pic>
      <p:pic>
        <p:nvPicPr>
          <p:cNvPr id="46" name="Platshållare för bild 45" descr="En bild som visar text, Teckensnitt, Grafik, grön&#10;&#10;Automatiskt genererad beskrivning">
            <a:extLst>
              <a:ext uri="{FF2B5EF4-FFF2-40B4-BE49-F238E27FC236}">
                <a16:creationId xmlns:a16="http://schemas.microsoft.com/office/drawing/2014/main" id="{BEB8DEA3-958E-52BE-4F32-53EB8C8DEC7F}"/>
              </a:ext>
            </a:extLst>
          </p:cNvPr>
          <p:cNvPicPr>
            <a:picLocks noGrp="1" noChangeAspect="1"/>
          </p:cNvPicPr>
          <p:nvPr>
            <p:ph type="pic" sz="quarter" idx="31"/>
          </p:nvPr>
        </p:nvPicPr>
        <p:blipFill>
          <a:blip r:embed="rId7">
            <a:extLst>
              <a:ext uri="{28A0092B-C50C-407E-A947-70E740481C1C}">
                <a14:useLocalDpi xmlns:a14="http://schemas.microsoft.com/office/drawing/2010/main" val="0"/>
              </a:ext>
            </a:extLst>
          </a:blip>
          <a:srcRect/>
          <a:stretch>
            <a:fillRect/>
          </a:stretch>
        </p:blipFill>
        <p:spPr/>
      </p:pic>
      <p:pic>
        <p:nvPicPr>
          <p:cNvPr id="48" name="Platshållare för bild 47" descr="En bild som visar text, fågel, logotyp, Teckensnitt&#10;&#10;Automatiskt genererad beskrivning">
            <a:extLst>
              <a:ext uri="{FF2B5EF4-FFF2-40B4-BE49-F238E27FC236}">
                <a16:creationId xmlns:a16="http://schemas.microsoft.com/office/drawing/2014/main" id="{27A15EE5-CC77-4BFB-2E04-D228DC242ADC}"/>
              </a:ext>
            </a:extLst>
          </p:cNvPr>
          <p:cNvPicPr>
            <a:picLocks noGrp="1" noChangeAspect="1"/>
          </p:cNvPicPr>
          <p:nvPr>
            <p:ph type="pic" sz="quarter" idx="32"/>
          </p:nvPr>
        </p:nvPicPr>
        <p:blipFill>
          <a:blip r:embed="rId8">
            <a:extLst>
              <a:ext uri="{28A0092B-C50C-407E-A947-70E740481C1C}">
                <a14:useLocalDpi xmlns:a14="http://schemas.microsoft.com/office/drawing/2010/main" val="0"/>
              </a:ext>
            </a:extLst>
          </a:blip>
          <a:srcRect/>
          <a:stretch>
            <a:fillRect/>
          </a:stretch>
        </p:blipFill>
        <p:spPr/>
      </p:pic>
      <p:sp>
        <p:nvSpPr>
          <p:cNvPr id="20" name="Platshållare för bild 19">
            <a:extLst>
              <a:ext uri="{FF2B5EF4-FFF2-40B4-BE49-F238E27FC236}">
                <a16:creationId xmlns:a16="http://schemas.microsoft.com/office/drawing/2014/main" id="{CE96CFF1-4549-4456-96F2-63085017604A}"/>
              </a:ext>
            </a:extLst>
          </p:cNvPr>
          <p:cNvSpPr>
            <a:spLocks noGrp="1"/>
          </p:cNvSpPr>
          <p:nvPr>
            <p:ph type="pic" sz="quarter" idx="33"/>
          </p:nvPr>
        </p:nvSpPr>
        <p:spPr/>
      </p:sp>
      <p:sp>
        <p:nvSpPr>
          <p:cNvPr id="21" name="Platshållare för bild 20">
            <a:extLst>
              <a:ext uri="{FF2B5EF4-FFF2-40B4-BE49-F238E27FC236}">
                <a16:creationId xmlns:a16="http://schemas.microsoft.com/office/drawing/2014/main" id="{3DDA4532-19C7-427E-9FC4-F2DA62B93C8B}"/>
              </a:ext>
            </a:extLst>
          </p:cNvPr>
          <p:cNvSpPr>
            <a:spLocks noGrp="1"/>
          </p:cNvSpPr>
          <p:nvPr>
            <p:ph type="pic" sz="quarter" idx="34"/>
          </p:nvPr>
        </p:nvSpPr>
        <p:spPr/>
      </p:sp>
      <p:sp>
        <p:nvSpPr>
          <p:cNvPr id="22" name="Platshållare för bild 21">
            <a:extLst>
              <a:ext uri="{FF2B5EF4-FFF2-40B4-BE49-F238E27FC236}">
                <a16:creationId xmlns:a16="http://schemas.microsoft.com/office/drawing/2014/main" id="{B1B2F8AA-5A24-4A5E-86EA-F3C698A3DE6D}"/>
              </a:ext>
            </a:extLst>
          </p:cNvPr>
          <p:cNvSpPr>
            <a:spLocks noGrp="1"/>
          </p:cNvSpPr>
          <p:nvPr>
            <p:ph type="pic" sz="quarter" idx="35"/>
          </p:nvPr>
        </p:nvSpPr>
        <p:spPr/>
      </p:sp>
      <p:sp>
        <p:nvSpPr>
          <p:cNvPr id="23" name="Platshållare för bild 22">
            <a:extLst>
              <a:ext uri="{FF2B5EF4-FFF2-40B4-BE49-F238E27FC236}">
                <a16:creationId xmlns:a16="http://schemas.microsoft.com/office/drawing/2014/main" id="{C599A5C1-3B2F-458C-ADC3-9B04C6E41518}"/>
              </a:ext>
            </a:extLst>
          </p:cNvPr>
          <p:cNvSpPr>
            <a:spLocks noGrp="1"/>
          </p:cNvSpPr>
          <p:nvPr>
            <p:ph type="pic" sz="quarter" idx="36"/>
          </p:nvPr>
        </p:nvSpPr>
        <p:spPr/>
      </p:sp>
      <p:sp>
        <p:nvSpPr>
          <p:cNvPr id="24" name="Platshållare för bild 23">
            <a:extLst>
              <a:ext uri="{FF2B5EF4-FFF2-40B4-BE49-F238E27FC236}">
                <a16:creationId xmlns:a16="http://schemas.microsoft.com/office/drawing/2014/main" id="{41BF8D45-33BA-4BBC-BDA1-90819BF781D8}"/>
              </a:ext>
            </a:extLst>
          </p:cNvPr>
          <p:cNvSpPr>
            <a:spLocks noGrp="1"/>
          </p:cNvSpPr>
          <p:nvPr>
            <p:ph type="pic" sz="quarter" idx="37"/>
          </p:nvPr>
        </p:nvSpPr>
        <p:spPr/>
      </p:sp>
      <p:sp>
        <p:nvSpPr>
          <p:cNvPr id="25" name="Platshållare för bild 24">
            <a:extLst>
              <a:ext uri="{FF2B5EF4-FFF2-40B4-BE49-F238E27FC236}">
                <a16:creationId xmlns:a16="http://schemas.microsoft.com/office/drawing/2014/main" id="{A076427F-C6A8-4AA7-A6D8-91DFEF79D028}"/>
              </a:ext>
            </a:extLst>
          </p:cNvPr>
          <p:cNvSpPr>
            <a:spLocks noGrp="1"/>
          </p:cNvSpPr>
          <p:nvPr>
            <p:ph type="pic" sz="quarter" idx="38"/>
          </p:nvPr>
        </p:nvSpPr>
        <p:spPr/>
      </p:sp>
      <p:sp>
        <p:nvSpPr>
          <p:cNvPr id="26" name="Platshållare för bild 25">
            <a:extLst>
              <a:ext uri="{FF2B5EF4-FFF2-40B4-BE49-F238E27FC236}">
                <a16:creationId xmlns:a16="http://schemas.microsoft.com/office/drawing/2014/main" id="{8CAD1C1A-71BB-42AC-A357-249FAF0563EB}"/>
              </a:ext>
            </a:extLst>
          </p:cNvPr>
          <p:cNvSpPr>
            <a:spLocks noGrp="1"/>
          </p:cNvSpPr>
          <p:nvPr>
            <p:ph type="pic" sz="quarter" idx="39"/>
          </p:nvPr>
        </p:nvSpPr>
        <p:spPr/>
      </p:sp>
      <p:sp>
        <p:nvSpPr>
          <p:cNvPr id="27" name="Platshållare för bild 26">
            <a:extLst>
              <a:ext uri="{FF2B5EF4-FFF2-40B4-BE49-F238E27FC236}">
                <a16:creationId xmlns:a16="http://schemas.microsoft.com/office/drawing/2014/main" id="{6DEE6F3D-C651-445C-8B6B-8DAB1E969F0F}"/>
              </a:ext>
            </a:extLst>
          </p:cNvPr>
          <p:cNvSpPr>
            <a:spLocks noGrp="1"/>
          </p:cNvSpPr>
          <p:nvPr>
            <p:ph type="pic" sz="quarter" idx="40"/>
          </p:nvPr>
        </p:nvSpPr>
        <p:spPr/>
      </p:sp>
      <p:sp>
        <p:nvSpPr>
          <p:cNvPr id="28" name="Platshållare för bild 27">
            <a:extLst>
              <a:ext uri="{FF2B5EF4-FFF2-40B4-BE49-F238E27FC236}">
                <a16:creationId xmlns:a16="http://schemas.microsoft.com/office/drawing/2014/main" id="{6C829733-816F-4651-BA9E-333C03D83D84}"/>
              </a:ext>
            </a:extLst>
          </p:cNvPr>
          <p:cNvSpPr>
            <a:spLocks noGrp="1"/>
          </p:cNvSpPr>
          <p:nvPr>
            <p:ph type="pic" sz="quarter" idx="41"/>
          </p:nvPr>
        </p:nvSpPr>
        <p:spPr/>
      </p:sp>
      <p:pic>
        <p:nvPicPr>
          <p:cNvPr id="30" name="Bild 67">
            <a:extLst>
              <a:ext uri="{FF2B5EF4-FFF2-40B4-BE49-F238E27FC236}">
                <a16:creationId xmlns:a16="http://schemas.microsoft.com/office/drawing/2014/main" id="{0F4504B1-84E4-4D87-AEE9-ED0B57F848D9}"/>
              </a:ext>
            </a:extLst>
          </p:cNvPr>
          <p:cNvPicPr>
            <a:picLocks noGrp="1" noChangeAspect="1"/>
          </p:cNvPicPr>
          <p:nvPr>
            <p:ph type="pic" sz="quarter" idx="42"/>
          </p:nvPr>
        </p:nvPicPr>
        <p:blipFill>
          <a:blip r:embed="rId9">
            <a:extLst>
              <a:ext uri="{96DAC541-7B7A-43D3-8B79-37D633B846F1}">
                <asvg:svgBlip xmlns:asvg="http://schemas.microsoft.com/office/drawing/2016/SVG/main" r:embed="rId10"/>
              </a:ext>
            </a:extLst>
          </a:blip>
          <a:srcRect l="88" r="88"/>
          <a:stretch>
            <a:fillRect/>
          </a:stretch>
        </p:blipFill>
        <p:spPr>
          <a:prstGeom prst="rect">
            <a:avLst/>
          </a:prstGeom>
        </p:spPr>
      </p:pic>
      <p:pic>
        <p:nvPicPr>
          <p:cNvPr id="42" name="Platshållare för bild 41" descr="En bild som visar text, Teckensnitt, däggdjur, Grafik&#10;&#10;Automatiskt genererad beskrivning">
            <a:extLst>
              <a:ext uri="{FF2B5EF4-FFF2-40B4-BE49-F238E27FC236}">
                <a16:creationId xmlns:a16="http://schemas.microsoft.com/office/drawing/2014/main" id="{D7C7AE1F-18CA-D37A-BF29-E0DA88150995}"/>
              </a:ext>
            </a:extLst>
          </p:cNvPr>
          <p:cNvPicPr>
            <a:picLocks noGrp="1" noChangeAspect="1"/>
          </p:cNvPicPr>
          <p:nvPr>
            <p:ph type="pic" sz="quarter" idx="29"/>
          </p:nvPr>
        </p:nvPicPr>
        <p:blipFill>
          <a:blip r:embed="rId11">
            <a:extLst>
              <a:ext uri="{28A0092B-C50C-407E-A947-70E740481C1C}">
                <a14:useLocalDpi xmlns:a14="http://schemas.microsoft.com/office/drawing/2010/main" val="0"/>
              </a:ext>
            </a:extLst>
          </a:blip>
          <a:srcRect l="147" r="147"/>
          <a:stretch>
            <a:fillRect/>
          </a:stretch>
        </p:blipFill>
        <p:spPr/>
      </p:pic>
    </p:spTree>
    <p:extLst>
      <p:ext uri="{BB962C8B-B14F-4D97-AF65-F5344CB8AC3E}">
        <p14:creationId xmlns:p14="http://schemas.microsoft.com/office/powerpoint/2010/main" val="1131916351"/>
      </p:ext>
    </p:extLst>
  </p:cSld>
  <p:clrMapOvr>
    <a:masterClrMapping/>
  </p:clrMapOvr>
</p:sld>
</file>

<file path=ppt/theme/theme1.xml><?xml version="1.0" encoding="utf-8"?>
<a:theme xmlns:a="http://schemas.openxmlformats.org/drawingml/2006/main" name="Adda - Inköprscentral">
  <a:themeElements>
    <a:clrScheme name="Adda Inköpscentral">
      <a:dk1>
        <a:sysClr val="windowText" lastClr="000000"/>
      </a:dk1>
      <a:lt1>
        <a:sysClr val="window" lastClr="FFFFFF"/>
      </a:lt1>
      <a:dk2>
        <a:srgbClr val="706F6B"/>
      </a:dk2>
      <a:lt2>
        <a:srgbClr val="EDECE8"/>
      </a:lt2>
      <a:accent1>
        <a:srgbClr val="EB5C2E"/>
      </a:accent1>
      <a:accent2>
        <a:srgbClr val="AF5A91"/>
      </a:accent2>
      <a:accent3>
        <a:srgbClr val="D4D3CD"/>
      </a:accent3>
      <a:accent4>
        <a:srgbClr val="00A1BE"/>
      </a:accent4>
      <a:accent5>
        <a:srgbClr val="FAB837"/>
      </a:accent5>
      <a:accent6>
        <a:srgbClr val="F5A177"/>
      </a:accent6>
      <a:hlink>
        <a:srgbClr val="EB5C2E"/>
      </a:hlink>
      <a:folHlink>
        <a:srgbClr val="00A1BE"/>
      </a:folHlink>
    </a:clrScheme>
    <a:fontScheme name="Adda">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tIns="90000" bIns="90000"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Avtalskort mall.potx [Skrivskyddad]" id="{8319BDB0-9A29-4607-9161-9016DE5072D3}" vid="{7A7DFC9C-1ECA-470E-8092-371E9521071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261B5BABC2062046A3A6C7BA83E1064C" ma:contentTypeVersion="10" ma:contentTypeDescription="Skapa ett nytt dokument." ma:contentTypeScope="" ma:versionID="558cb83ec7cdb221a774d0b7d86f73e5">
  <xsd:schema xmlns:xsd="http://www.w3.org/2001/XMLSchema" xmlns:xs="http://www.w3.org/2001/XMLSchema" xmlns:p="http://schemas.microsoft.com/office/2006/metadata/properties" xmlns:ns3="17798c2e-8ec6-411a-92bf-42cada8c5360" targetNamespace="http://schemas.microsoft.com/office/2006/metadata/properties" ma:root="true" ma:fieldsID="0ebfa375b3427caae85372d13753e19e" ns3:_="">
    <xsd:import namespace="17798c2e-8ec6-411a-92bf-42cada8c536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798c2e-8ec6-411a-92bf-42cada8c53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ABDA6A-1F6C-4B42-8544-08E5AE6AC91F}">
  <ds:schemaRefs>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17798c2e-8ec6-411a-92bf-42cada8c5360"/>
    <ds:schemaRef ds:uri="http://www.w3.org/XML/1998/namespace"/>
  </ds:schemaRefs>
</ds:datastoreItem>
</file>

<file path=customXml/itemProps2.xml><?xml version="1.0" encoding="utf-8"?>
<ds:datastoreItem xmlns:ds="http://schemas.openxmlformats.org/officeDocument/2006/customXml" ds:itemID="{9CEBAD6A-AFE5-46E0-9A90-AF4AB80FFBEE}">
  <ds:schemaRefs>
    <ds:schemaRef ds:uri="http://schemas.microsoft.com/sharepoint/v3/contenttype/forms"/>
  </ds:schemaRefs>
</ds:datastoreItem>
</file>

<file path=customXml/itemProps3.xml><?xml version="1.0" encoding="utf-8"?>
<ds:datastoreItem xmlns:ds="http://schemas.openxmlformats.org/officeDocument/2006/customXml" ds:itemID="{58DCA370-3D7E-423A-A625-328FC6152E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798c2e-8ec6-411a-92bf-42cada8c53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Avtalskort mall</Template>
  <TotalTime>1417</TotalTime>
  <Words>987</Words>
  <Application>Microsoft Office PowerPoint</Application>
  <PresentationFormat>Bredbild</PresentationFormat>
  <Paragraphs>102</Paragraphs>
  <Slides>3</Slides>
  <Notes>0</Notes>
  <HiddenSlides>1</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3</vt:i4>
      </vt:variant>
    </vt:vector>
  </HeadingPairs>
  <TitlesOfParts>
    <vt:vector size="8" baseType="lpstr">
      <vt:lpstr>-apple-system</vt:lpstr>
      <vt:lpstr>Arial</vt:lpstr>
      <vt:lpstr>Calibri</vt:lpstr>
      <vt:lpstr>Corbel</vt:lpstr>
      <vt:lpstr>Adda - Inköprscentral</vt:lpstr>
      <vt:lpstr>PowerPoint-presentation</vt:lpstr>
      <vt:lpstr>Kontors- och skolmaterial samt datortillbehör 2022</vt:lpstr>
      <vt:lpstr>Kontors- och skolmaterial samt datortillbehör 2022</vt:lpstr>
    </vt:vector>
  </TitlesOfParts>
  <Company>Sverige Kommuner och Landsting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Öhlund Christina</dc:creator>
  <cp:lastModifiedBy>Öhlund Christina</cp:lastModifiedBy>
  <cp:revision>45</cp:revision>
  <dcterms:created xsi:type="dcterms:W3CDTF">2021-05-25T09:19:22Z</dcterms:created>
  <dcterms:modified xsi:type="dcterms:W3CDTF">2023-09-26T15:10:06Z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0x010100261B5BABC2062046A3A6C7BA83E1064C</vt:lpwstr>
  </property>
</Properties>
</file>